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25" r:id="rId22"/>
    <p:sldId id="307" r:id="rId23"/>
    <p:sldId id="314" r:id="rId24"/>
    <p:sldId id="323" r:id="rId25"/>
    <p:sldId id="316" r:id="rId26"/>
    <p:sldId id="306" r:id="rId27"/>
    <p:sldId id="310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535" dt="2024-03-22T17:04:1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2T17:03:49.471" v="18311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21T08:57:54.677" v="13609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21T08:57:54.677" v="13609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21T08:58:26.500" v="13613" actId="20577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21T08:58:26.500" v="13613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addSp modSp mod">
        <pc:chgData name="Matteo MANGILI" userId="89c7df381375e6aa" providerId="LiveId" clId="{E6DC4EAA-0AC7-4D8A-9ABA-9B4C09DD8308}" dt="2024-03-20T17:28:49.309" v="12443" actId="242"/>
        <pc:sldMkLst>
          <pc:docMk/>
          <pc:sldMk cId="930824607" sldId="300"/>
        </pc:sldMkLst>
        <pc:spChg chg="add mod">
          <ac:chgData name="Matteo MANGILI" userId="89c7df381375e6aa" providerId="LiveId" clId="{E6DC4EAA-0AC7-4D8A-9ABA-9B4C09DD8308}" dt="2024-03-20T17:28:49.309" v="12443" actId="242"/>
          <ac:spMkLst>
            <pc:docMk/>
            <pc:sldMk cId="930824607" sldId="300"/>
            <ac:spMk id="4" creationId="{B88BF4B9-E07C-741C-1A38-C0055344970A}"/>
          </ac:spMkLst>
        </pc:spChg>
        <pc:picChg chg="mod modCrop">
          <ac:chgData name="Matteo MANGILI" userId="89c7df381375e6aa" providerId="LiveId" clId="{E6DC4EAA-0AC7-4D8A-9ABA-9B4C09DD8308}" dt="2024-03-20T17:28:15.040" v="1243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21T09:12:50.137" v="14258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21T09:12:45.317" v="14257"/>
          <ac:spMkLst>
            <pc:docMk/>
            <pc:sldMk cId="141201089" sldId="302"/>
            <ac:spMk id="19" creationId="{8B9F0681-6C98-C87F-B39F-F7A05657163C}"/>
          </ac:spMkLst>
        </pc:spChg>
        <pc:spChg chg="mod">
          <ac:chgData name="Matteo MANGILI" userId="89c7df381375e6aa" providerId="LiveId" clId="{E6DC4EAA-0AC7-4D8A-9ABA-9B4C09DD8308}" dt="2024-03-21T09:12:50.137" v="14258"/>
          <ac:spMkLst>
            <pc:docMk/>
            <pc:sldMk cId="141201089" sldId="302"/>
            <ac:spMk id="20" creationId="{81FF93F6-1ED9-0763-AF79-4C131175232A}"/>
          </ac:spMkLst>
        </pc:spChg>
      </pc:sldChg>
      <pc:sldChg chg="modSp mod">
        <pc:chgData name="Matteo MANGILI" userId="89c7df381375e6aa" providerId="LiveId" clId="{E6DC4EAA-0AC7-4D8A-9ABA-9B4C09DD8308}" dt="2024-03-21T09:13:04.836" v="14259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21T09:13:04.836" v="14259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2T10:24:26.500" v="1702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2T10:24:26.500" v="1702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21T12:19:04.154" v="15566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21T12:19:01.108" v="15564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spChg chg="mod">
          <ac:chgData name="Matteo MANGILI" userId="89c7df381375e6aa" providerId="LiveId" clId="{E6DC4EAA-0AC7-4D8A-9ABA-9B4C09DD8308}" dt="2024-03-21T12:19:04.154" v="15566" actId="20577"/>
          <ac:spMkLst>
            <pc:docMk/>
            <pc:sldMk cId="3568766427" sldId="306"/>
            <ac:spMk id="6" creationId="{366879AD-ECAF-DDDE-26DC-9DD0D10F9AC4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22T10:40:52.023" v="17383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22T10:40:52.023" v="17383" actId="20577"/>
          <ac:spMkLst>
            <pc:docMk/>
            <pc:sldMk cId="42136755" sldId="307"/>
            <ac:spMk id="3" creationId="{A07BF9D8-A7CB-D3F1-7E12-AD682B8F05A3}"/>
          </ac:spMkLst>
        </pc:spChg>
        <pc:spChg chg="mod">
          <ac:chgData name="Matteo MANGILI" userId="89c7df381375e6aa" providerId="LiveId" clId="{E6DC4EAA-0AC7-4D8A-9ABA-9B4C09DD8308}" dt="2024-03-21T12:18:29.856" v="15549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E6DC4EAA-0AC7-4D8A-9ABA-9B4C09DD8308}" dt="2024-03-22T16:47:40.929" v="18308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22T16:47:40.929" v="18308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1T09:12:25.874" v="14256" actId="20577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1T09:12:25.874" v="1425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3-21T12:18:35.075" v="15553" actId="20577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spChg chg="mod">
          <ac:chgData name="Matteo MANGILI" userId="89c7df381375e6aa" providerId="LiveId" clId="{E6DC4EAA-0AC7-4D8A-9ABA-9B4C09DD8308}" dt="2024-03-21T12:18:35.075" v="15553" actId="20577"/>
          <ac:spMkLst>
            <pc:docMk/>
            <pc:sldMk cId="2994462458" sldId="314"/>
            <ac:spMk id="6" creationId="{07D5F90B-A703-3979-44A8-9125B7AA3463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3-21T12:18:50.032" v="15563" actId="20577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mod">
          <ac:chgData name="Matteo MANGILI" userId="89c7df381375e6aa" providerId="LiveId" clId="{E6DC4EAA-0AC7-4D8A-9ABA-9B4C09DD8308}" dt="2024-03-21T12:18:50.032" v="15563" actId="20577"/>
          <ac:spMkLst>
            <pc:docMk/>
            <pc:sldMk cId="1841377636" sldId="316"/>
            <ac:spMk id="6" creationId="{07D5F90B-A703-3979-44A8-9125B7AA3463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3-21T21:34:01.430" v="16533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3-21T21:34:01.430" v="16533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3-21T21:32:22.245" v="16435" actId="20577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21T21:03:49.006" v="16407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21T21:03:49.006" v="16407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22T17:03:49.471" v="18311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3-22T17:03:49.471" v="18311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22T16:01:48.648" v="18093" actId="1076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22T16:01:30.654" v="18091" actId="14100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3-22T16:01:48.648" v="18093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21T21:02:54.100" v="16326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21T09:06:17.202" v="13767" actId="20577"/>
          <ac:spMkLst>
            <pc:docMk/>
            <pc:sldMk cId="243116288" sldId="322"/>
            <ac:spMk id="2" creationId="{5C0732DC-408E-D606-584F-25FC553B9A11}"/>
          </ac:spMkLst>
        </pc:spChg>
        <pc:spChg chg="mod">
          <ac:chgData name="Matteo MANGILI" userId="89c7df381375e6aa" providerId="LiveId" clId="{E6DC4EAA-0AC7-4D8A-9ABA-9B4C09DD8308}" dt="2024-03-21T21:02:54.100" v="16326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3-21T12:18:45.222" v="15561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3-21T12:18:45.222" v="15561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  <pc:sldChg chg="addSp delSp modSp add mod">
        <pc:chgData name="Matteo MANGILI" userId="89c7df381375e6aa" providerId="LiveId" clId="{E6DC4EAA-0AC7-4D8A-9ABA-9B4C09DD8308}" dt="2024-03-22T16:03:38.998" v="18128" actId="20577"/>
        <pc:sldMkLst>
          <pc:docMk/>
          <pc:sldMk cId="2813845049" sldId="325"/>
        </pc:sldMkLst>
        <pc:spChg chg="mod">
          <ac:chgData name="Matteo MANGILI" userId="89c7df381375e6aa" providerId="LiveId" clId="{E6DC4EAA-0AC7-4D8A-9ABA-9B4C09DD8308}" dt="2024-03-21T12:01:10.783" v="14402" actId="20577"/>
          <ac:spMkLst>
            <pc:docMk/>
            <pc:sldMk cId="2813845049" sldId="325"/>
            <ac:spMk id="2" creationId="{82F1275C-82AF-B699-E2B0-FD8161C0228A}"/>
          </ac:spMkLst>
        </pc:spChg>
        <pc:spChg chg="add del mod">
          <ac:chgData name="Matteo MANGILI" userId="89c7df381375e6aa" providerId="LiveId" clId="{E6DC4EAA-0AC7-4D8A-9ABA-9B4C09DD8308}" dt="2024-03-21T12:01:26.231" v="14407" actId="21"/>
          <ac:spMkLst>
            <pc:docMk/>
            <pc:sldMk cId="2813845049" sldId="325"/>
            <ac:spMk id="4" creationId="{004D3CBD-A71F-DD69-EBF1-F91919D6E192}"/>
          </ac:spMkLst>
        </pc:spChg>
        <pc:spChg chg="add del mod">
          <ac:chgData name="Matteo MANGILI" userId="89c7df381375e6aa" providerId="LiveId" clId="{E6DC4EAA-0AC7-4D8A-9ABA-9B4C09DD8308}" dt="2024-03-21T12:03:12.913" v="14432"/>
          <ac:spMkLst>
            <pc:docMk/>
            <pc:sldMk cId="2813845049" sldId="325"/>
            <ac:spMk id="7" creationId="{1BFAFA53-B5DB-7FF0-D80B-1D38652788B6}"/>
          </ac:spMkLst>
        </pc:spChg>
        <pc:spChg chg="add del mod">
          <ac:chgData name="Matteo MANGILI" userId="89c7df381375e6aa" providerId="LiveId" clId="{E6DC4EAA-0AC7-4D8A-9ABA-9B4C09DD8308}" dt="2024-03-21T12:02:26.261" v="14423" actId="21"/>
          <ac:spMkLst>
            <pc:docMk/>
            <pc:sldMk cId="2813845049" sldId="325"/>
            <ac:spMk id="11" creationId="{955D1719-89FD-5A26-C4E3-6FE50FA50B6A}"/>
          </ac:spMkLst>
        </pc:spChg>
        <pc:spChg chg="add del mod">
          <ac:chgData name="Matteo MANGILI" userId="89c7df381375e6aa" providerId="LiveId" clId="{E6DC4EAA-0AC7-4D8A-9ABA-9B4C09DD8308}" dt="2024-03-21T12:02:25.263" v="14420" actId="21"/>
          <ac:spMkLst>
            <pc:docMk/>
            <pc:sldMk cId="2813845049" sldId="325"/>
            <ac:spMk id="13" creationId="{6ABD0229-A5FC-C694-9C30-63B9DCDD92B6}"/>
          </ac:spMkLst>
        </pc:spChg>
        <pc:spChg chg="add mod">
          <ac:chgData name="Matteo MANGILI" userId="89c7df381375e6aa" providerId="LiveId" clId="{E6DC4EAA-0AC7-4D8A-9ABA-9B4C09DD8308}" dt="2024-03-21T12:02:24.686" v="14417"/>
          <ac:spMkLst>
            <pc:docMk/>
            <pc:sldMk cId="2813845049" sldId="325"/>
            <ac:spMk id="14" creationId="{1BFAFA53-B5DB-7FF0-D80B-1D38652788B6}"/>
          </ac:spMkLst>
        </pc:spChg>
        <pc:spChg chg="add mod">
          <ac:chgData name="Matteo MANGILI" userId="89c7df381375e6aa" providerId="LiveId" clId="{E6DC4EAA-0AC7-4D8A-9ABA-9B4C09DD8308}" dt="2024-03-22T16:03:38.998" v="18128" actId="20577"/>
          <ac:spMkLst>
            <pc:docMk/>
            <pc:sldMk cId="2813845049" sldId="325"/>
            <ac:spMk id="16" creationId="{E9D12C85-E57A-BC0F-0577-F10BE23A44BE}"/>
          </ac:spMkLst>
        </pc:spChg>
        <pc:spChg chg="mod">
          <ac:chgData name="Matteo MANGILI" userId="89c7df381375e6aa" providerId="LiveId" clId="{E6DC4EAA-0AC7-4D8A-9ABA-9B4C09DD8308}" dt="2024-03-21T12:09:47.695" v="14753" actId="14100"/>
          <ac:spMkLst>
            <pc:docMk/>
            <pc:sldMk cId="2813845049" sldId="325"/>
            <ac:spMk id="82" creationId="{37FC4670-6A45-D3AC-1810-F8B73268AFA3}"/>
          </ac:spMkLst>
        </pc:spChg>
        <pc:graphicFrameChg chg="add mod">
          <ac:chgData name="Matteo MANGILI" userId="89c7df381375e6aa" providerId="LiveId" clId="{E6DC4EAA-0AC7-4D8A-9ABA-9B4C09DD8308}" dt="2024-03-21T12:01:25.703" v="14406" actId="1957"/>
          <ac:graphicFrameMkLst>
            <pc:docMk/>
            <pc:sldMk cId="2813845049" sldId="325"/>
            <ac:graphicFrameMk id="9" creationId="{E20C2A39-CFDA-1A98-0EBD-EB1452EE8DE5}"/>
          </ac:graphicFrameMkLst>
        </pc:graphicFrameChg>
        <pc:picChg chg="add del">
          <ac:chgData name="Matteo MANGILI" userId="89c7df381375e6aa" providerId="LiveId" clId="{E6DC4EAA-0AC7-4D8A-9ABA-9B4C09DD8308}" dt="2024-03-21T12:02:40.982" v="14425" actId="21"/>
          <ac:picMkLst>
            <pc:docMk/>
            <pc:sldMk cId="2813845049" sldId="325"/>
            <ac:picMk id="5" creationId="{936CDABC-6D16-BB2F-AB96-5B351ADDECE5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22/03/2024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22/03/2024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234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55825"/>
              </p:ext>
            </p:extLst>
          </p:nvPr>
        </p:nvGraphicFramePr>
        <p:xfrm>
          <a:off x="648820" y="1772816"/>
          <a:ext cx="10515597" cy="193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9653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Correttezza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Affidabilità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it-IT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Manutenibilità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Riutilizzabilità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69037" y="3627201"/>
            <a:ext cx="1049538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software, e possono essere interni o esterni (rispettivamente, se rispondono alle esigenze degli sviluppatori o dell’utente finale, l’ospedale). </a:t>
            </a:r>
          </a:p>
          <a:p>
            <a:r>
              <a:rPr lang="it-IT" sz="1900" dirty="0"/>
              <a:t>Il team si è impegnato a rispondere ai requisiti di qualità tassonomici di McCall: nella tabella sopra sono riportati i principali requisiti che il team si è impegnato a soddisfare, per rendere forte il progetto.</a:t>
            </a:r>
          </a:p>
          <a:p>
            <a:endParaRPr lang="it-IT" sz="1900" dirty="0"/>
          </a:p>
          <a:p>
            <a:r>
              <a:rPr lang="it-IT" sz="1900" dirty="0"/>
              <a:t>L’attenzione è rivolta in particolare al funzionamento e revisione del prodotto: l’obiettivo è permettere al programma di funzionare in modo corretto, rispondendo ai requisiti designati dal team. Anche se il progetto non sarà commercializzabile completamente a fine lavoro, il team ha implementato il codice perché parte di </a:t>
            </a:r>
            <a:r>
              <a:rPr lang="it-IT" sz="1900"/>
              <a:t>esso o tutto </a:t>
            </a:r>
            <a:r>
              <a:rPr lang="it-IT" sz="1900" dirty="0"/>
              <a:t>possa essere riutilizzabile in futuro.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708977"/>
            <a:ext cx="11098079" cy="5130735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3300" b="1" i="1" dirty="0">
                <a:cs typeface="Calibri"/>
              </a:rPr>
              <a:t>Elicitazione dei requisiti</a:t>
            </a:r>
            <a:r>
              <a:rPr lang="en-US" sz="3300" dirty="0">
                <a:cs typeface="Calibri"/>
              </a:rPr>
              <a:t>)</a:t>
            </a:r>
            <a:r>
              <a:rPr lang="en-US" sz="3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3300" dirty="0">
                <a:cs typeface="Calibri"/>
              </a:rPr>
              <a:t>Una volta descritto il problema e l’obiettivo del progetto (</a:t>
            </a:r>
            <a:r>
              <a:rPr lang="en-US" sz="3300" b="1" i="1" dirty="0">
                <a:cs typeface="Calibri"/>
              </a:rPr>
              <a:t>Specifica dei requisiti</a:t>
            </a:r>
            <a:r>
              <a:rPr lang="en-US" sz="3300" dirty="0">
                <a:cs typeface="Calibri"/>
              </a:rPr>
              <a:t>)</a:t>
            </a:r>
            <a:r>
              <a:rPr lang="en-US" sz="3300" b="1" dirty="0">
                <a:cs typeface="Calibri"/>
              </a:rPr>
              <a:t>,</a:t>
            </a:r>
            <a:r>
              <a:rPr lang="en-US" sz="3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3300" b="1" i="1" dirty="0">
                <a:cs typeface="Calibri"/>
              </a:rPr>
              <a:t>Verifica</a:t>
            </a:r>
            <a:r>
              <a:rPr lang="en-US" sz="3300" b="1" dirty="0">
                <a:cs typeface="Calibri"/>
              </a:rPr>
              <a:t>, </a:t>
            </a:r>
            <a:r>
              <a:rPr lang="en-US" sz="3300" dirty="0">
                <a:cs typeface="Calibri"/>
              </a:rPr>
              <a:t>i requisiti soddisfano le esigenze del Sistema, </a:t>
            </a:r>
            <a:r>
              <a:rPr lang="en-US" sz="3300" b="1" i="1" dirty="0">
                <a:cs typeface="Calibri"/>
              </a:rPr>
              <a:t>Validazione</a:t>
            </a:r>
            <a:r>
              <a:rPr lang="en-US" sz="3300" i="1" dirty="0">
                <a:cs typeface="Calibri"/>
              </a:rPr>
              <a:t>, </a:t>
            </a:r>
            <a:r>
              <a:rPr lang="en-US" sz="3300" dirty="0">
                <a:cs typeface="Calibri"/>
              </a:rPr>
              <a:t>i</a:t>
            </a:r>
            <a:r>
              <a:rPr lang="en-US" sz="3300" i="1" dirty="0">
                <a:cs typeface="Calibri"/>
              </a:rPr>
              <a:t> </a:t>
            </a:r>
            <a:r>
              <a:rPr lang="en-US" sz="3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3300" dirty="0">
                <a:cs typeface="Calibri"/>
              </a:rPr>
              <a:t>Infine, i tre collaboratori hanno deciso di concentrare l’attenzione sulle funzioni svolte dai medici, per non creare confusione nell’implementazione e per ottimizzare un progetto software non troppo complesso nei tempi prestabiliti (</a:t>
            </a:r>
            <a:r>
              <a:rPr lang="en-US" sz="3300" b="1" i="1" dirty="0">
                <a:cs typeface="Calibri"/>
              </a:rPr>
              <a:t>Negoziazione dei requisiti</a:t>
            </a:r>
            <a:r>
              <a:rPr lang="en-US" sz="3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3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3300" dirty="0">
                <a:cs typeface="Calibri"/>
              </a:rPr>
              <a:t>Funzionalità del sistema;</a:t>
            </a:r>
          </a:p>
          <a:p>
            <a:r>
              <a:rPr lang="en-US" sz="3300" dirty="0">
                <a:cs typeface="Calibri"/>
              </a:rPr>
              <a:t>Corretta correlazione tra le varie classi del sistema;</a:t>
            </a:r>
          </a:p>
          <a:p>
            <a:r>
              <a:rPr lang="en-US" sz="3300" dirty="0">
                <a:cs typeface="Calibri"/>
              </a:rPr>
              <a:t>Comprensione e Chiarezza del sistema durante il suo utilizzo;</a:t>
            </a:r>
          </a:p>
          <a:p>
            <a:r>
              <a:rPr lang="en-US" sz="3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3300" dirty="0">
              <a:cs typeface="Calibri"/>
            </a:endParaRPr>
          </a:p>
          <a:p>
            <a:pPr marL="0" indent="0">
              <a:buNone/>
            </a:pPr>
            <a:r>
              <a:rPr lang="en-US" sz="3300" b="1" dirty="0">
                <a:cs typeface="Calibri"/>
              </a:rPr>
              <a:t>Requisiti non funzionali (linee guida da rispettare):</a:t>
            </a:r>
          </a:p>
          <a:p>
            <a:r>
              <a:rPr lang="en-US" sz="3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3300" dirty="0">
                <a:cs typeface="Calibri"/>
              </a:rPr>
              <a:t>Sicurezza del Sistema (credenziali di accesso e struttura interna);</a:t>
            </a:r>
          </a:p>
          <a:p>
            <a:r>
              <a:rPr lang="en-US" sz="3300" dirty="0">
                <a:cs typeface="Calibri"/>
              </a:rPr>
              <a:t>Qualità del Software;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37035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Operazione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 (il medico), deve accedere ai dati memorizzati e notificare il client con le corrette informazioni.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Controller (DataService) accetta l’input richiesto dall’utente medico (</a:t>
            </a:r>
            <a:r>
              <a:rPr lang="it-IT" sz="1900" i="1" dirty="0"/>
              <a:t>Compilazione/Modifica/Eliminazione di Pagina Anagrafica/Operazioni/Verbale)</a:t>
            </a:r>
            <a:r>
              <a:rPr lang="it-IT" sz="1900" dirty="0"/>
              <a:t> e lo converte in comandi per la vista e/o per il modello. Il Model (DataBase) deve fornire i dati necessari perché il controller possa lavorare con le sue funzionalità, in seguito alla richiesta del medico per operare sulle sue componenti.</a:t>
            </a:r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</a:t>
            </a:r>
            <a:r>
              <a:rPr lang="en-US" sz="2000" dirty="0" err="1"/>
              <a:t>d’uso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711" t="4180" r="16758"/>
          <a:stretch/>
        </p:blipFill>
        <p:spPr>
          <a:xfrm>
            <a:off x="8201591" y="2273361"/>
            <a:ext cx="3790241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1690687"/>
            <a:ext cx="7457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codice), al fine di aumentare il grado di manutenibilità futura. La documentazione deve essere sottoposta a manutenzione, per essere sicuri che venga spiegato nel dettaglio l’intero funzionamento del programma, senza la presenza di contraddizioni o incoerenze. Poiché il nostro progetto è stato implementato da poco, non si sono verificati cambiamenti nell’ambiente di sviluppo o richieste da parte degli utenti, e ciò è ha portato ad una manutenzione prevalentemente </a:t>
            </a:r>
            <a:r>
              <a:rPr lang="it-IT" i="1" dirty="0"/>
              <a:t>correttiva </a:t>
            </a:r>
            <a:r>
              <a:rPr lang="it-IT" dirty="0"/>
              <a:t>e </a:t>
            </a:r>
            <a:r>
              <a:rPr lang="it-IT" i="1" dirty="0"/>
              <a:t>preventiva.</a:t>
            </a:r>
            <a:endParaRPr lang="it-IT" dirty="0"/>
          </a:p>
          <a:p>
            <a:endParaRPr lang="it-IT" dirty="0"/>
          </a:p>
          <a:p>
            <a:r>
              <a:rPr lang="it-IT" dirty="0"/>
              <a:t>Rispetto al nostro progetto, le attività di manutenzione hanno portato alla rilevazione e correzione di «codice eccessivo», gerarchie di classe improprie, classi «pigre» e utilizzo improprio di tool.</a:t>
            </a:r>
          </a:p>
          <a:p>
            <a:endParaRPr lang="it-IT" dirty="0"/>
          </a:p>
          <a:p>
            <a:r>
              <a:rPr lang="it-IT" dirty="0"/>
              <a:t>L’attività di manutenzione è stata eseguita sulla base dei dati raccolti grazie al refactoring e al testing.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Manutenzione: Refactoring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121" y="6356350"/>
            <a:ext cx="765111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18</a:t>
            </a:fld>
            <a:endParaRPr lang="it-IT" sz="1800" b="1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E9D12C85-E57A-BC0F-0577-F10BE23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690688"/>
            <a:ext cx="10853927" cy="5130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L’attività di refactoring è stata eseguita al fine di assicurare che il codice sia mantenibile: piccole azioni atte ad alterare la struttura interna del codice, senza modificarne il comportamento esterno. Un altro obiettivo imposto è quello di evitare i cosiddetti «bad smells», che nel nostro progetto equivalgono a:</a:t>
            </a:r>
          </a:p>
          <a:p>
            <a:pPr marL="0" indent="0">
              <a:buNone/>
            </a:pPr>
            <a:r>
              <a:rPr lang="it-IT" sz="1900" dirty="0"/>
              <a:t>• Codice duplicato;</a:t>
            </a:r>
          </a:p>
          <a:p>
            <a:pPr marL="0" indent="0">
              <a:buNone/>
            </a:pPr>
            <a:r>
              <a:rPr lang="it-IT" sz="1900" dirty="0"/>
              <a:t>• Uso di variabili globali;</a:t>
            </a:r>
          </a:p>
          <a:p>
            <a:pPr marL="0" indent="0">
              <a:buNone/>
            </a:pPr>
            <a:r>
              <a:rPr lang="it-IT" sz="1900" dirty="0"/>
              <a:t>• Utilizzo di metodi troppo lunghi;</a:t>
            </a:r>
          </a:p>
          <a:p>
            <a:pPr marL="0" indent="0">
              <a:buNone/>
            </a:pPr>
            <a:r>
              <a:rPr lang="it-IT" sz="1900" dirty="0"/>
              <a:t>• Classi pigre (impiegano più tempo del previsto a completare le proprie funzione);</a:t>
            </a:r>
          </a:p>
          <a:p>
            <a:pPr marL="0" indent="0">
              <a:buNone/>
            </a:pPr>
            <a:r>
              <a:rPr lang="it-IT" sz="1900" dirty="0"/>
              <a:t>• Invidia tra le classi (porterebbe a scontri tra più classi, compromettendo la qualità di sistema);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dirty="0"/>
              <a:t>Al fine di risolvere tali bad smells e per portare a compimento l’attività di refactoring/manutenzione, sono stati utilizzati diversi metodi, il cui utilizzo permette di accelerare l’attività di revisione e di correggere problemi di codice: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/>
              <a:t>Extract Method &amp; Extract Local Variables</a:t>
            </a:r>
            <a:r>
              <a:rPr lang="it-IT" sz="1900" dirty="0"/>
              <a:t>, per estrarre metodi e variabili da una classe e implementarli in un’altra, evitando la riscrittura del codice e minimizzando i costi di progettazione;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/>
              <a:t>Push Down Method </a:t>
            </a:r>
            <a:r>
              <a:rPr lang="it-IT" sz="1900" dirty="0"/>
              <a:t>&amp; </a:t>
            </a:r>
            <a:r>
              <a:rPr lang="it-IT" sz="1900" i="1" dirty="0"/>
              <a:t>Push Down Field</a:t>
            </a:r>
            <a:r>
              <a:rPr lang="it-IT" sz="1900" dirty="0"/>
              <a:t>, trasferimento di campi/metodi da una superclasse ad una sottoclasse;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 i="1" dirty="0"/>
              <a:t>Remove Method </a:t>
            </a:r>
            <a:r>
              <a:rPr lang="it-IT" sz="1900" dirty="0"/>
              <a:t>&amp; </a:t>
            </a:r>
            <a:r>
              <a:rPr lang="it-IT" sz="1900" i="1" dirty="0"/>
              <a:t>Remove Field</a:t>
            </a:r>
            <a:r>
              <a:rPr lang="it-IT" sz="1900" dirty="0"/>
              <a:t>, rimozione di metodi/campi inutili o non strettamente necessari ai fini del progetto;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81384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67"/>
            <a:ext cx="10515600" cy="468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Per </a:t>
            </a:r>
            <a:r>
              <a:rPr lang="en-US" sz="1900" dirty="0" err="1"/>
              <a:t>modellare</a:t>
            </a:r>
            <a:r>
              <a:rPr lang="en-US" sz="1900" dirty="0"/>
              <a:t> il </a:t>
            </a:r>
            <a:r>
              <a:rPr lang="en-US" sz="1900" dirty="0" err="1"/>
              <a:t>contesto</a:t>
            </a:r>
            <a:r>
              <a:rPr lang="en-US" sz="1900" dirty="0"/>
              <a:t> del problema, </a:t>
            </a:r>
            <a:r>
              <a:rPr lang="en-US" sz="1900" dirty="0" err="1"/>
              <a:t>sono</a:t>
            </a:r>
            <a:r>
              <a:rPr lang="en-US" sz="1900" dirty="0"/>
              <a:t> </a:t>
            </a:r>
            <a:r>
              <a:rPr lang="en-US" sz="1900" dirty="0" err="1"/>
              <a:t>stati</a:t>
            </a:r>
            <a:r>
              <a:rPr lang="en-US" sz="1900" dirty="0"/>
              <a:t> </a:t>
            </a:r>
            <a:r>
              <a:rPr lang="en-US" sz="1900" dirty="0" err="1"/>
              <a:t>strutturati</a:t>
            </a:r>
            <a:r>
              <a:rPr lang="en-US" sz="1900" dirty="0"/>
              <a:t> </a:t>
            </a:r>
            <a:r>
              <a:rPr lang="en-US" sz="1900" dirty="0" err="1"/>
              <a:t>diversi</a:t>
            </a:r>
            <a:r>
              <a:rPr lang="en-US" sz="1900" dirty="0"/>
              <a:t> </a:t>
            </a:r>
            <a:r>
              <a:rPr lang="en-US" sz="1900" dirty="0" err="1"/>
              <a:t>diagrammi</a:t>
            </a:r>
            <a:r>
              <a:rPr lang="en-US" sz="1900" dirty="0"/>
              <a:t> UML:</a:t>
            </a:r>
          </a:p>
          <a:p>
            <a:r>
              <a:rPr lang="en-US" sz="1900" dirty="0" err="1"/>
              <a:t>Diagramma</a:t>
            </a:r>
            <a:r>
              <a:rPr lang="en-US" sz="1900" dirty="0"/>
              <a:t> dei Casi d’Uso (USE CASE DIAGRAM)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Diagramma delle Classi (CLASS DIAGRAM)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Diagramma di Stato (STATE-CHART DIAGRAM)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 err="1"/>
              <a:t>Diagramma</a:t>
            </a:r>
            <a:r>
              <a:rPr lang="en-US" sz="1900" dirty="0"/>
              <a:t> di Sequenza (SEQUENCE DIAGRAM)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 err="1"/>
              <a:t>Diagramma</a:t>
            </a:r>
            <a:r>
              <a:rPr lang="en-US" sz="1900" dirty="0"/>
              <a:t> </a:t>
            </a:r>
            <a:r>
              <a:rPr lang="en-US" sz="1900" dirty="0" err="1"/>
              <a:t>delle</a:t>
            </a:r>
            <a:r>
              <a:rPr lang="en-US" sz="1900" dirty="0"/>
              <a:t> Attività (ACTIVITY DIAGRAM) </a:t>
            </a:r>
          </a:p>
          <a:p>
            <a:pPr marL="0" indent="0">
              <a:buNone/>
            </a:pPr>
            <a:r>
              <a:rPr lang="en-US" sz="1900" dirty="0"/>
              <a:t>Nelle </a:t>
            </a:r>
            <a:r>
              <a:rPr lang="en-US" sz="1900" dirty="0" err="1"/>
              <a:t>prossime</a:t>
            </a:r>
            <a:r>
              <a:rPr lang="en-US" sz="1900" dirty="0"/>
              <a:t> slide, </a:t>
            </a:r>
            <a:r>
              <a:rPr lang="en-US" sz="1900" dirty="0" err="1"/>
              <a:t>sono</a:t>
            </a:r>
            <a:r>
              <a:rPr lang="en-US" sz="1900" dirty="0"/>
              <a:t> </a:t>
            </a:r>
            <a:r>
              <a:rPr lang="en-US" sz="1900" dirty="0" err="1"/>
              <a:t>mostrati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diagrammi</a:t>
            </a:r>
            <a:r>
              <a:rPr lang="en-US" sz="1900" dirty="0"/>
              <a:t> rispetto alle </a:t>
            </a:r>
            <a:r>
              <a:rPr lang="en-US" sz="1900" dirty="0" err="1"/>
              <a:t>attività</a:t>
            </a:r>
            <a:r>
              <a:rPr lang="en-US" sz="1900" dirty="0"/>
              <a:t> del medico, ma </a:t>
            </a:r>
            <a:r>
              <a:rPr lang="en-US" sz="1900" dirty="0" err="1"/>
              <a:t>all’interno</a:t>
            </a:r>
            <a:r>
              <a:rPr lang="en-US" sz="1900" dirty="0"/>
              <a:t> </a:t>
            </a:r>
            <a:r>
              <a:rPr lang="en-US" sz="1900" dirty="0" err="1"/>
              <a:t>della</a:t>
            </a:r>
            <a:r>
              <a:rPr lang="en-US" sz="1900" dirty="0"/>
              <a:t> repository </a:t>
            </a:r>
            <a:r>
              <a:rPr lang="en-US" sz="1900" dirty="0" err="1"/>
              <a:t>sono</a:t>
            </a:r>
            <a:r>
              <a:rPr lang="en-US" sz="1900" dirty="0"/>
              <a:t> </a:t>
            </a:r>
            <a:r>
              <a:rPr lang="en-US" sz="1900" dirty="0" err="1"/>
              <a:t>presenti</a:t>
            </a:r>
            <a:r>
              <a:rPr lang="en-US" sz="1900" dirty="0"/>
              <a:t> </a:t>
            </a:r>
            <a:r>
              <a:rPr lang="en-US" sz="1900" dirty="0" err="1"/>
              <a:t>altri</a:t>
            </a:r>
            <a:r>
              <a:rPr lang="en-US" sz="1900" dirty="0"/>
              <a:t> </a:t>
            </a:r>
            <a:r>
              <a:rPr lang="en-US" sz="1900" dirty="0" err="1"/>
              <a:t>diagrammi</a:t>
            </a:r>
            <a:r>
              <a:rPr lang="en-US" sz="1900" dirty="0"/>
              <a:t> </a:t>
            </a:r>
            <a:r>
              <a:rPr lang="en-US" sz="1900" dirty="0" err="1"/>
              <a:t>che</a:t>
            </a:r>
            <a:r>
              <a:rPr lang="en-US" sz="1900" dirty="0"/>
              <a:t> </a:t>
            </a:r>
            <a:r>
              <a:rPr lang="en-US" sz="1900" dirty="0" err="1"/>
              <a:t>descrivono</a:t>
            </a:r>
            <a:r>
              <a:rPr lang="en-US" sz="1900" dirty="0"/>
              <a:t> </a:t>
            </a:r>
            <a:r>
              <a:rPr lang="en-US" sz="1900" dirty="0" err="1"/>
              <a:t>l’inero</a:t>
            </a:r>
            <a:r>
              <a:rPr lang="en-US" sz="1900" dirty="0"/>
              <a:t> Sistema </a:t>
            </a:r>
            <a:r>
              <a:rPr lang="en-US" sz="1900" dirty="0" err="1"/>
              <a:t>dell’ospedale</a:t>
            </a:r>
            <a:r>
              <a:rPr lang="en-US" sz="19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1726711"/>
            <a:ext cx="7324530" cy="5065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 e, in particolare,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l’anamnesi (pregressa e prossima),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affrontare</a:t>
            </a:r>
            <a:r>
              <a:rPr lang="en-US" sz="2000" dirty="0"/>
              <a:t>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Operazioni</a:t>
            </a:r>
            <a:r>
              <a:rPr lang="en-US" sz="2000" i="1" dirty="0"/>
              <a:t>, </a:t>
            </a:r>
            <a:r>
              <a:rPr lang="en-US" sz="2000" dirty="0"/>
              <a:t>contenenti le informazioni (blocco operatorio, numero sala, presenza anestesia…) dell’intervento associato al </a:t>
            </a:r>
            <a:r>
              <a:rPr lang="en-US" sz="2000" dirty="0" err="1"/>
              <a:t>relativo</a:t>
            </a:r>
            <a:r>
              <a:rPr lang="en-US" sz="2000" dirty="0"/>
              <a:t> paziente.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21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22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</a:t>
            </a:r>
            <a:r>
              <a:rPr lang="en-US" sz="2200" dirty="0" err="1"/>
              <a:t>generare</a:t>
            </a:r>
            <a:r>
              <a:rPr lang="en-US" sz="2200" dirty="0"/>
              <a:t> </a:t>
            </a:r>
            <a:r>
              <a:rPr lang="en-US" sz="2200" dirty="0" err="1"/>
              <a:t>nuove</a:t>
            </a:r>
            <a:r>
              <a:rPr lang="en-US" sz="2200" dirty="0"/>
              <a:t> </a:t>
            </a:r>
            <a:r>
              <a:rPr lang="en-US" sz="2200" dirty="0" err="1"/>
              <a:t>operazioni</a:t>
            </a:r>
            <a:r>
              <a:rPr lang="en-US" sz="2200" dirty="0"/>
              <a:t> (</a:t>
            </a:r>
            <a:r>
              <a:rPr lang="en-US" sz="2200" dirty="0" err="1"/>
              <a:t>partendo</a:t>
            </a:r>
            <a:r>
              <a:rPr lang="en-US" sz="2200" dirty="0"/>
              <a:t> </a:t>
            </a:r>
            <a:r>
              <a:rPr lang="en-US" sz="2200" dirty="0" err="1"/>
              <a:t>dalle</a:t>
            </a:r>
            <a:r>
              <a:rPr lang="en-US" sz="2200" dirty="0"/>
              <a:t> </a:t>
            </a:r>
            <a:r>
              <a:rPr lang="en-US" sz="2200" dirty="0" err="1"/>
              <a:t>anagrafiche</a:t>
            </a:r>
            <a:r>
              <a:rPr lang="en-US" sz="2200" dirty="0"/>
              <a:t> create) e compilare i relativi </a:t>
            </a:r>
            <a:r>
              <a:rPr lang="en-US" sz="2200" dirty="0" err="1"/>
              <a:t>verbali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, </a:t>
            </a:r>
            <a:r>
              <a:rPr lang="en-US" sz="2200" dirty="0" err="1"/>
              <a:t>sulla</a:t>
            </a:r>
            <a:r>
              <a:rPr lang="en-US" sz="2200" dirty="0"/>
              <a:t> base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singole</a:t>
            </a:r>
            <a:r>
              <a:rPr lang="en-US" sz="2200" dirty="0"/>
              <a:t> </a:t>
            </a:r>
            <a:r>
              <a:rPr lang="en-US" sz="2200" dirty="0" err="1"/>
              <a:t>operazioni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23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</a:t>
            </a:r>
            <a:r>
              <a:rPr lang="en-US" sz="2000" dirty="0" err="1"/>
              <a:t>operazioni</a:t>
            </a:r>
            <a:r>
              <a:rPr lang="en-US" sz="2000" dirty="0"/>
              <a:t>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team: le sue caratteristiche di utilizzo consentono di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sia, al tempo stesso,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 (definiti rispetto al sistema generale o </a:t>
            </a:r>
            <a:r>
              <a:rPr lang="it-IT" sz="1900"/>
              <a:t>semplicemente rispetto ai medici):</a:t>
            </a:r>
            <a:endParaRPr lang="it-IT" sz="19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Structure</a:t>
            </a:r>
            <a:r>
              <a:rPr lang="it-IT" b="1" dirty="0"/>
              <a:t> 101</a:t>
            </a:r>
            <a:r>
              <a:rPr lang="it-IT" dirty="0"/>
              <a:t>, tool di analisi della struttura e le dipendenze di un progetto/programma, attraverso il quale si può visualizzare le relazioni tra moduli e classi, la complessità e la struttura ciclica dell’intero sistema. L’utilizzo di questo tool ha permesso di definire relazioni tra le classi del codice, al fine di semplificare la definizione dei diversi metodi interessati. Questo strumento è stato utile agli sviluppatori per comprendere meglio la complessità del codice e per identificare problemi di design o dipendenze indesiderate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436909" y="1851427"/>
            <a:ext cx="8895673" cy="439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8BF4B9-E07C-741C-1A38-C0055344970A}"/>
              </a:ext>
            </a:extLst>
          </p:cNvPr>
          <p:cNvSpPr txBox="1"/>
          <p:nvPr/>
        </p:nvSpPr>
        <p:spPr>
          <a:xfrm>
            <a:off x="1343609" y="2472612"/>
            <a:ext cx="34989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AGILE: 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3089</Words>
  <Application>Microsoft Office PowerPoint</Application>
  <PresentationFormat>Widescreen</PresentationFormat>
  <Paragraphs>235</Paragraphs>
  <Slides>25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Manutenzione: Refactoring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2024-03-22T17:04:24Z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