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23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286" dt="2024-03-03T16:40:37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3-03T17:12:46.390" v="8224" actId="20577"/>
      <pc:docMkLst>
        <pc:docMk/>
      </pc:docMkLst>
      <pc:sldChg chg="addSp delSp modSp mod">
        <pc:chgData name="Matteo MANGILI" userId="89c7df381375e6aa" providerId="LiveId" clId="{E6DC4EAA-0AC7-4D8A-9ABA-9B4C09DD8308}" dt="2024-03-03T16:40:00.445" v="7804" actId="14100"/>
        <pc:sldMkLst>
          <pc:docMk/>
          <pc:sldMk cId="1642425379" sldId="256"/>
        </pc:sldMkLst>
        <pc:spChg chg="mod">
          <ac:chgData name="Matteo MANGILI" userId="89c7df381375e6aa" providerId="LiveId" clId="{E6DC4EAA-0AC7-4D8A-9ABA-9B4C09DD8308}" dt="2024-03-03T16:40:00.445" v="7804" actId="14100"/>
          <ac:spMkLst>
            <pc:docMk/>
            <pc:sldMk cId="1642425379" sldId="256"/>
            <ac:spMk id="3" creationId="{1901B20D-4C28-4DA3-ABBD-718C22A5E58B}"/>
          </ac:spMkLst>
        </pc:spChg>
        <pc:picChg chg="add mod">
          <ac:chgData name="Matteo MANGILI" userId="89c7df381375e6aa" providerId="LiveId" clId="{E6DC4EAA-0AC7-4D8A-9ABA-9B4C09DD8308}" dt="2024-02-23T17:56:03.400" v="503" actId="1076"/>
          <ac:picMkLst>
            <pc:docMk/>
            <pc:sldMk cId="1642425379" sldId="256"/>
            <ac:picMk id="4" creationId="{ACAE673E-0113-63B7-C455-36A2E98F59E0}"/>
          </ac:picMkLst>
        </pc:picChg>
        <pc:picChg chg="add del mod">
          <ac:chgData name="Matteo MANGILI" userId="89c7df381375e6aa" providerId="LiveId" clId="{E6DC4EAA-0AC7-4D8A-9ABA-9B4C09DD8308}" dt="2024-02-25T16:05:35.459" v="963" actId="21"/>
          <ac:picMkLst>
            <pc:docMk/>
            <pc:sldMk cId="1642425379" sldId="256"/>
            <ac:picMk id="5" creationId="{06FE8080-EB40-19AA-31EE-18CFBFECA151}"/>
          </ac:picMkLst>
        </pc:picChg>
      </pc:sldChg>
      <pc:sldChg chg="modSp mod">
        <pc:chgData name="Matteo MANGILI" userId="89c7df381375e6aa" providerId="LiveId" clId="{E6DC4EAA-0AC7-4D8A-9ABA-9B4C09DD8308}" dt="2024-03-03T16:45:15.591" v="7872" actId="255"/>
        <pc:sldMkLst>
          <pc:docMk/>
          <pc:sldMk cId="3250768115" sldId="296"/>
        </pc:sldMkLst>
        <pc:spChg chg="mod">
          <ac:chgData name="Matteo MANGILI" userId="89c7df381375e6aa" providerId="LiveId" clId="{E6DC4EAA-0AC7-4D8A-9ABA-9B4C09DD8308}" dt="2024-03-03T16:45:15.591" v="7872" actId="255"/>
          <ac:spMkLst>
            <pc:docMk/>
            <pc:sldMk cId="3250768115" sldId="296"/>
            <ac:spMk id="4" creationId="{6EADD32B-2BED-B9CD-8880-5933A888D00B}"/>
          </ac:spMkLst>
        </pc:spChg>
        <pc:picChg chg="mod">
          <ac:chgData name="Matteo MANGILI" userId="89c7df381375e6aa" providerId="LiveId" clId="{E6DC4EAA-0AC7-4D8A-9ABA-9B4C09DD8308}" dt="2024-02-23T18:01:00.672" v="773" actId="1076"/>
          <ac:picMkLst>
            <pc:docMk/>
            <pc:sldMk cId="3250768115" sldId="296"/>
            <ac:picMk id="1026" creationId="{A7F9973B-346C-5A43-7527-B97E92BAF68D}"/>
          </ac:picMkLst>
        </pc:picChg>
      </pc:sldChg>
      <pc:sldChg chg="modSp mod">
        <pc:chgData name="Matteo MANGILI" userId="89c7df381375e6aa" providerId="LiveId" clId="{E6DC4EAA-0AC7-4D8A-9ABA-9B4C09DD8308}" dt="2024-03-03T16:45:23.898" v="7873" actId="255"/>
        <pc:sldMkLst>
          <pc:docMk/>
          <pc:sldMk cId="1249612630" sldId="297"/>
        </pc:sldMkLst>
        <pc:spChg chg="mod">
          <ac:chgData name="Matteo MANGILI" userId="89c7df381375e6aa" providerId="LiveId" clId="{E6DC4EAA-0AC7-4D8A-9ABA-9B4C09DD8308}" dt="2024-03-03T16:45:23.898" v="7873" actId="255"/>
          <ac:spMkLst>
            <pc:docMk/>
            <pc:sldMk cId="1249612630" sldId="297"/>
            <ac:spMk id="4" creationId="{0B9BE06A-2A10-766E-30FB-68BA1AE33F20}"/>
          </ac:spMkLst>
        </pc:spChg>
        <pc:spChg chg="mod">
          <ac:chgData name="Matteo MANGILI" userId="89c7df381375e6aa" providerId="LiveId" clId="{E6DC4EAA-0AC7-4D8A-9ABA-9B4C09DD8308}" dt="2024-02-25T16:21:24.799" v="1616" actId="1076"/>
          <ac:spMkLst>
            <pc:docMk/>
            <pc:sldMk cId="1249612630" sldId="297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3-03T16:54:17.716" v="7956" actId="313"/>
        <pc:sldMkLst>
          <pc:docMk/>
          <pc:sldMk cId="3996999348" sldId="298"/>
        </pc:sldMkLst>
        <pc:spChg chg="mod">
          <ac:chgData name="Matteo MANGILI" userId="89c7df381375e6aa" providerId="LiveId" clId="{E6DC4EAA-0AC7-4D8A-9ABA-9B4C09DD8308}" dt="2024-03-03T16:54:17.716" v="795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E6DC4EAA-0AC7-4D8A-9ABA-9B4C09DD8308}" dt="2024-03-03T16:54:57.183" v="7968" actId="1076"/>
        <pc:sldMkLst>
          <pc:docMk/>
          <pc:sldMk cId="930824607" sldId="300"/>
        </pc:sldMkLst>
        <pc:picChg chg="mod modCrop">
          <ac:chgData name="Matteo MANGILI" userId="89c7df381375e6aa" providerId="LiveId" clId="{E6DC4EAA-0AC7-4D8A-9ABA-9B4C09DD8308}" dt="2024-03-03T16:54:57.183" v="7968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E6DC4EAA-0AC7-4D8A-9ABA-9B4C09DD8308}" dt="2024-03-03T17:02:19.035" v="8005" actId="20577"/>
        <pc:sldMkLst>
          <pc:docMk/>
          <pc:sldMk cId="2944479634" sldId="303"/>
        </pc:sldMkLst>
        <pc:spChg chg="mod">
          <ac:chgData name="Matteo MANGILI" userId="89c7df381375e6aa" providerId="LiveId" clId="{E6DC4EAA-0AC7-4D8A-9ABA-9B4C09DD8308}" dt="2024-03-03T17:02:19.035" v="800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E6DC4EAA-0AC7-4D8A-9ABA-9B4C09DD8308}" dt="2024-03-03T17:07:03.699" v="8123" actId="20577"/>
        <pc:sldMkLst>
          <pc:docMk/>
          <pc:sldMk cId="2728347993" sldId="304"/>
        </pc:sldMkLst>
        <pc:spChg chg="mod">
          <ac:chgData name="Matteo MANGILI" userId="89c7df381375e6aa" providerId="LiveId" clId="{E6DC4EAA-0AC7-4D8A-9ABA-9B4C09DD8308}" dt="2024-03-03T17:07:03.699" v="8123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modSp mod">
        <pc:chgData name="Matteo MANGILI" userId="89c7df381375e6aa" providerId="LiveId" clId="{E6DC4EAA-0AC7-4D8A-9ABA-9B4C09DD8308}" dt="2024-03-03T17:12:46.390" v="8224" actId="20577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3-03T17:12:46.390" v="8224" actId="20577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3-03T16:58:21.971" v="7983" actId="20577"/>
        <pc:sldMkLst>
          <pc:docMk/>
          <pc:sldMk cId="1581940243" sldId="309"/>
        </pc:sldMkLst>
        <pc:spChg chg="mod">
          <ac:chgData name="Matteo MANGILI" userId="89c7df381375e6aa" providerId="LiveId" clId="{E6DC4EAA-0AC7-4D8A-9ABA-9B4C09DD8308}" dt="2024-03-03T16:58:21.971" v="7983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E6DC4EAA-0AC7-4D8A-9ABA-9B4C09DD8308}" dt="2024-02-28T11:08:01.556" v="7054" actId="20577"/>
        <pc:sldMkLst>
          <pc:docMk/>
          <pc:sldMk cId="2214790197" sldId="310"/>
        </pc:sldMkLst>
        <pc:spChg chg="mod">
          <ac:chgData name="Matteo MANGILI" userId="89c7df381375e6aa" providerId="LiveId" clId="{E6DC4EAA-0AC7-4D8A-9ABA-9B4C09DD8308}" dt="2024-02-28T11:08:01.556" v="7054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E6DC4EAA-0AC7-4D8A-9ABA-9B4C09DD8308}" dt="2024-02-27T12:08:45.497" v="4013" actId="20577"/>
        <pc:sldMkLst>
          <pc:docMk/>
          <pc:sldMk cId="3576197673" sldId="313"/>
        </pc:sldMkLst>
        <pc:graphicFrameChg chg="modGraphic">
          <ac:chgData name="Matteo MANGILI" userId="89c7df381375e6aa" providerId="LiveId" clId="{E6DC4EAA-0AC7-4D8A-9ABA-9B4C09DD8308}" dt="2024-02-27T12:08:45.497" v="4013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2-25T17:40:12.090" v="3460" actId="1076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picChg chg="add mod">
          <ac:chgData name="Matteo MANGILI" userId="89c7df381375e6aa" providerId="LiveId" clId="{E6DC4EAA-0AC7-4D8A-9ABA-9B4C09DD8308}" dt="2024-02-25T17:40:12.090" v="3460" actId="1076"/>
          <ac:picMkLst>
            <pc:docMk/>
            <pc:sldMk cId="2994462458" sldId="314"/>
            <ac:picMk id="4" creationId="{FBBF433F-AF38-288E-6DBA-F555A48DC93B}"/>
          </ac:picMkLst>
        </pc:pic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E6DC4EAA-0AC7-4D8A-9ABA-9B4C09DD8308}" dt="2024-02-25T17:39:33.595" v="3458" actId="21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addSp delSp modSp mod">
        <pc:chgData name="Matteo MANGILI" userId="89c7df381375e6aa" providerId="LiveId" clId="{E6DC4EAA-0AC7-4D8A-9ABA-9B4C09DD8308}" dt="2024-02-25T17:59:57.820" v="3582" actId="22"/>
        <pc:sldMkLst>
          <pc:docMk/>
          <pc:sldMk cId="1841377636" sldId="316"/>
        </pc:sldMkLst>
        <pc:spChg chg="add del mod">
          <ac:chgData name="Matteo MANGILI" userId="89c7df381375e6aa" providerId="LiveId" clId="{E6DC4EAA-0AC7-4D8A-9ABA-9B4C09DD8308}" dt="2024-02-25T17:58:34.049" v="3551" actId="22"/>
          <ac:spMkLst>
            <pc:docMk/>
            <pc:sldMk cId="1841377636" sldId="316"/>
            <ac:spMk id="5" creationId="{B0F0725A-54BB-AA7A-BD20-927905CD1E60}"/>
          </ac:spMkLst>
        </pc:spChg>
        <pc:spChg chg="add del mod">
          <ac:chgData name="Matteo MANGILI" userId="89c7df381375e6aa" providerId="LiveId" clId="{E6DC4EAA-0AC7-4D8A-9ABA-9B4C09DD8308}" dt="2024-02-25T17:59:57.820" v="3582" actId="22"/>
          <ac:spMkLst>
            <pc:docMk/>
            <pc:sldMk cId="1841377636" sldId="316"/>
            <ac:spMk id="12" creationId="{D461A849-27D5-5209-4189-BF5F810E0B04}"/>
          </ac:spMkLst>
        </pc:spChg>
        <pc:picChg chg="del">
          <ac:chgData name="Matteo MANGILI" userId="89c7df381375e6aa" providerId="LiveId" clId="{E6DC4EAA-0AC7-4D8A-9ABA-9B4C09DD8308}" dt="2024-02-25T17:58:27.374" v="3550" actId="21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E6DC4EAA-0AC7-4D8A-9ABA-9B4C09DD8308}" dt="2024-02-25T17:58:47.051" v="3581" actId="21"/>
          <ac:picMkLst>
            <pc:docMk/>
            <pc:sldMk cId="1841377636" sldId="316"/>
            <ac:picMk id="8" creationId="{5B6410A3-8AD2-C16C-DFA9-BABF18DEF8C4}"/>
          </ac:picMkLst>
        </pc:picChg>
        <pc:picChg chg="add mod ord">
          <ac:chgData name="Matteo MANGILI" userId="89c7df381375e6aa" providerId="LiveId" clId="{E6DC4EAA-0AC7-4D8A-9ABA-9B4C09DD8308}" dt="2024-02-25T17:59:57.820" v="3582" actId="22"/>
          <ac:picMkLst>
            <pc:docMk/>
            <pc:sldMk cId="1841377636" sldId="316"/>
            <ac:picMk id="15" creationId="{07B11D30-AEBE-76A2-6929-70D4FF1B76BF}"/>
          </ac:picMkLst>
        </pc:picChg>
      </pc:sldChg>
      <pc:sldChg chg="modSp mod">
        <pc:chgData name="Matteo MANGILI" userId="89c7df381375e6aa" providerId="LiveId" clId="{E6DC4EAA-0AC7-4D8A-9ABA-9B4C09DD8308}" dt="2024-02-28T10:03:08.805" v="5001" actId="20577"/>
        <pc:sldMkLst>
          <pc:docMk/>
          <pc:sldMk cId="1634375711" sldId="317"/>
        </pc:sldMkLst>
        <pc:spChg chg="mod">
          <ac:chgData name="Matteo MANGILI" userId="89c7df381375e6aa" providerId="LiveId" clId="{E6DC4EAA-0AC7-4D8A-9ABA-9B4C09DD8308}" dt="2024-02-28T10:03:08.805" v="5001" actId="20577"/>
          <ac:spMkLst>
            <pc:docMk/>
            <pc:sldMk cId="1634375711" sldId="317"/>
            <ac:spMk id="3" creationId="{C091BD2F-CDA6-C472-7A74-9AFC99D67D26}"/>
          </ac:spMkLst>
        </pc:spChg>
        <pc:spChg chg="mod">
          <ac:chgData name="Matteo MANGILI" userId="89c7df381375e6aa" providerId="LiveId" clId="{E6DC4EAA-0AC7-4D8A-9ABA-9B4C09DD8308}" dt="2024-02-25T16:52:48.501" v="2243" actId="14100"/>
          <ac:spMkLst>
            <pc:docMk/>
            <pc:sldMk cId="1634375711" sldId="317"/>
            <ac:spMk id="82" creationId="{CE36A058-BEC2-4BC5-A467-F2EB2A365051}"/>
          </ac:spMkLst>
        </pc:spChg>
        <pc:graphicFrameChg chg="mod modGraphic">
          <ac:chgData name="Matteo MANGILI" userId="89c7df381375e6aa" providerId="LiveId" clId="{E6DC4EAA-0AC7-4D8A-9ABA-9B4C09DD8308}" dt="2024-02-25T16:54:51.013" v="2249" actId="255"/>
          <ac:graphicFrameMkLst>
            <pc:docMk/>
            <pc:sldMk cId="1634375711" sldId="317"/>
            <ac:graphicFrameMk id="6" creationId="{D4C19112-8E86-20DC-4B1E-612DCB806B9E}"/>
          </ac:graphicFrameMkLst>
        </pc:graphicFrameChg>
      </pc:sldChg>
      <pc:sldChg chg="modSp mod">
        <pc:chgData name="Matteo MANGILI" userId="89c7df381375e6aa" providerId="LiveId" clId="{E6DC4EAA-0AC7-4D8A-9ABA-9B4C09DD8308}" dt="2024-03-03T16:44:57.308" v="7871" actId="20577"/>
        <pc:sldMkLst>
          <pc:docMk/>
          <pc:sldMk cId="112244765" sldId="318"/>
        </pc:sldMkLst>
        <pc:spChg chg="mod">
          <ac:chgData name="Matteo MANGILI" userId="89c7df381375e6aa" providerId="LiveId" clId="{E6DC4EAA-0AC7-4D8A-9ABA-9B4C09DD8308}" dt="2024-03-03T16:44:57.308" v="7871" actId="20577"/>
          <ac:spMkLst>
            <pc:docMk/>
            <pc:sldMk cId="112244765" sldId="318"/>
            <ac:spMk id="11" creationId="{C1C708C4-D7EC-7ED8-A397-AF1F95BF1686}"/>
          </ac:spMkLst>
        </pc:spChg>
      </pc:sldChg>
      <pc:sldChg chg="modSp mod">
        <pc:chgData name="Matteo MANGILI" userId="89c7df381375e6aa" providerId="LiveId" clId="{E6DC4EAA-0AC7-4D8A-9ABA-9B4C09DD8308}" dt="2024-02-28T09:57:53.864" v="4895" actId="14100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2-28T09:57:53.864" v="4895" actId="14100"/>
          <ac:spMkLst>
            <pc:docMk/>
            <pc:sldMk cId="762597572" sldId="319"/>
            <ac:spMk id="5" creationId="{4C2922B9-05A6-2851-4268-32FCA9934BC2}"/>
          </ac:spMkLst>
        </pc:spChg>
      </pc:sldChg>
      <pc:sldChg chg="modSp mod">
        <pc:chgData name="Matteo MANGILI" userId="89c7df381375e6aa" providerId="LiveId" clId="{E6DC4EAA-0AC7-4D8A-9ABA-9B4C09DD8308}" dt="2024-02-28T10:16:39.752" v="5146" actId="20577"/>
        <pc:sldMkLst>
          <pc:docMk/>
          <pc:sldMk cId="3754641538" sldId="320"/>
        </pc:sldMkLst>
        <pc:spChg chg="mod">
          <ac:chgData name="Matteo MANGILI" userId="89c7df381375e6aa" providerId="LiveId" clId="{E6DC4EAA-0AC7-4D8A-9ABA-9B4C09DD8308}" dt="2024-02-28T10:16:39.752" v="5146" actId="20577"/>
          <ac:spMkLst>
            <pc:docMk/>
            <pc:sldMk cId="3754641538" sldId="320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3-03T17:10:14.688" v="8140" actId="113"/>
        <pc:sldMkLst>
          <pc:docMk/>
          <pc:sldMk cId="3518618096" sldId="321"/>
        </pc:sldMkLst>
        <pc:spChg chg="mod">
          <ac:chgData name="Matteo MANGILI" userId="89c7df381375e6aa" providerId="LiveId" clId="{E6DC4EAA-0AC7-4D8A-9ABA-9B4C09DD8308}" dt="2024-03-03T17:10:14.688" v="8140" actId="113"/>
          <ac:spMkLst>
            <pc:docMk/>
            <pc:sldMk cId="3518618096" sldId="321"/>
            <ac:spMk id="7" creationId="{1BFAFA53-B5DB-7FF0-D80B-1D38652788B6}"/>
          </ac:spMkLst>
        </pc:spChg>
        <pc:picChg chg="mod modCrop">
          <ac:chgData name="Matteo MANGILI" userId="89c7df381375e6aa" providerId="LiveId" clId="{E6DC4EAA-0AC7-4D8A-9ABA-9B4C09DD8308}" dt="2024-02-28T10:58:33.231" v="7036" actId="732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mod">
        <pc:chgData name="Matteo MANGILI" userId="89c7df381375e6aa" providerId="LiveId" clId="{E6DC4EAA-0AC7-4D8A-9ABA-9B4C09DD8308}" dt="2024-03-03T16:45:42.509" v="7877" actId="20577"/>
        <pc:sldMkLst>
          <pc:docMk/>
          <pc:sldMk cId="243116288" sldId="322"/>
        </pc:sldMkLst>
        <pc:spChg chg="mod">
          <ac:chgData name="Matteo MANGILI" userId="89c7df381375e6aa" providerId="LiveId" clId="{E6DC4EAA-0AC7-4D8A-9ABA-9B4C09DD8308}" dt="2024-03-03T16:45:42.509" v="7877" actId="20577"/>
          <ac:spMkLst>
            <pc:docMk/>
            <pc:sldMk cId="243116288" sldId="322"/>
            <ac:spMk id="11" creationId="{AAAC9B74-463D-3112-DFEE-C3D0560A5363}"/>
          </ac:spMkLst>
        </pc:spChg>
      </pc:sldChg>
      <pc:sldChg chg="addSp delSp modSp add mod ord">
        <pc:chgData name="Matteo MANGILI" userId="89c7df381375e6aa" providerId="LiveId" clId="{E6DC4EAA-0AC7-4D8A-9ABA-9B4C09DD8308}" dt="2024-02-21T11:03:31.003" v="286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2-21T10:57:28.205" v="80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03/03/2024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03/03/2024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65" y="3283668"/>
            <a:ext cx="11775233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63" y="6338130"/>
            <a:ext cx="521301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470672"/>
              </p:ext>
            </p:extLst>
          </p:nvPr>
        </p:nvGraphicFramePr>
        <p:xfrm>
          <a:off x="648820" y="1772816"/>
          <a:ext cx="10515597" cy="19478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80582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155160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3741079"/>
            <a:ext cx="1051559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1900" i="1" dirty="0"/>
              <a:t>soggettivamente</a:t>
            </a:r>
            <a:r>
              <a:rPr lang="it-IT" sz="1900" dirty="0"/>
              <a:t> o </a:t>
            </a:r>
            <a:r>
              <a:rPr lang="it-IT" sz="1900" i="1" dirty="0"/>
              <a:t>oggettivamente</a:t>
            </a:r>
            <a:r>
              <a:rPr lang="it-IT" sz="1900" dirty="0"/>
              <a:t>, al fine di ottenere una misura complessiva dell’intero grado di qualità del software, e possono essere </a:t>
            </a:r>
            <a:r>
              <a:rPr lang="it-IT" sz="1900" i="1" dirty="0"/>
              <a:t>interni</a:t>
            </a:r>
            <a:r>
              <a:rPr lang="it-IT" sz="1900" dirty="0"/>
              <a:t> o </a:t>
            </a:r>
            <a:r>
              <a:rPr lang="it-IT" sz="1900" i="1" dirty="0"/>
              <a:t>esterni </a:t>
            </a:r>
            <a:r>
              <a:rPr lang="it-IT" sz="1900" dirty="0"/>
              <a:t>(rispettivamente, se rispondono alle esigenze degli sviluppatori o dell’utente finale). </a:t>
            </a:r>
          </a:p>
          <a:p>
            <a:r>
              <a:rPr lang="it-IT" sz="1900" dirty="0"/>
              <a:t>Il team si è impegnato a rispondere ai requisiti di qualità tassonomici di McCall.</a:t>
            </a:r>
          </a:p>
          <a:p>
            <a:r>
              <a:rPr lang="it-IT" sz="19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 L’attenzione è rivolta in particolare al </a:t>
            </a:r>
            <a:r>
              <a:rPr lang="it-IT" sz="1900" i="1" dirty="0"/>
              <a:t>funzionamento e revisione del prodotto</a:t>
            </a:r>
            <a:r>
              <a:rPr lang="it-IT" sz="1900" dirty="0"/>
              <a:t>: l’obiettivo è far funzionare il programma, facendo in modo che risponda a tutti i requisiti, anche se non sarà ancora pronto per la commercializzazione (si possono tuttavia fare delle ipotesi).</a:t>
            </a:r>
            <a:endParaRPr lang="it-IT" sz="1900" i="1" dirty="0"/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3"/>
            <a:ext cx="10853928" cy="479209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</a:t>
            </a:r>
            <a:r>
              <a:rPr lang="en-US" sz="2300" dirty="0" err="1">
                <a:cs typeface="Calibri"/>
              </a:rPr>
              <a:t>abbiamo</a:t>
            </a:r>
            <a:r>
              <a:rPr lang="en-US" sz="2300" dirty="0">
                <a:cs typeface="Calibri"/>
              </a:rPr>
              <a:t> </a:t>
            </a:r>
            <a:r>
              <a:rPr lang="en-US" sz="2300" dirty="0" err="1">
                <a:cs typeface="Calibri"/>
              </a:rPr>
              <a:t>ricavatte</a:t>
            </a:r>
            <a:r>
              <a:rPr lang="en-US" sz="2300" dirty="0">
                <a:cs typeface="Calibri"/>
              </a:rPr>
              <a:t> da </a:t>
            </a:r>
            <a:r>
              <a:rPr lang="en-US" sz="2300" dirty="0" err="1">
                <a:cs typeface="Calibri"/>
              </a:rPr>
              <a:t>un’intervista</a:t>
            </a:r>
            <a:r>
              <a:rPr lang="en-US" sz="2300" dirty="0">
                <a:cs typeface="Calibri"/>
              </a:rPr>
              <a:t>, effettuata dal </a:t>
            </a:r>
            <a:r>
              <a:rPr lang="en-US" sz="2300" dirty="0" err="1">
                <a:cs typeface="Calibri"/>
              </a:rPr>
              <a:t>responsabile</a:t>
            </a:r>
            <a:r>
              <a:rPr lang="en-US" sz="2300" dirty="0">
                <a:cs typeface="Calibri"/>
              </a:rPr>
              <a:t> </a:t>
            </a:r>
            <a:r>
              <a:rPr lang="en-US" sz="2300" dirty="0" err="1">
                <a:cs typeface="Calibri"/>
              </a:rPr>
              <a:t>Cattaneo</a:t>
            </a:r>
            <a:r>
              <a:rPr lang="en-US" sz="2300" dirty="0">
                <a:cs typeface="Calibri"/>
              </a:rPr>
              <a:t>, verso un’infermiera dell’Ospedale Papa Giovanni XXIII di Bergamo (BG) (</a:t>
            </a:r>
            <a:r>
              <a:rPr lang="en-US" sz="2300" b="1" i="1" dirty="0">
                <a:cs typeface="Calibri"/>
              </a:rPr>
              <a:t>Elicitazione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Una volta descritto il problema (</a:t>
            </a:r>
            <a:r>
              <a:rPr lang="en-US" sz="2300" b="1" i="1" dirty="0">
                <a:cs typeface="Calibri"/>
              </a:rPr>
              <a:t>Specifica dei </a:t>
            </a:r>
            <a:r>
              <a:rPr lang="en-US" sz="2300" b="1" i="1" dirty="0" err="1">
                <a:cs typeface="Calibri"/>
              </a:rPr>
              <a:t>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,</a:t>
            </a:r>
            <a:r>
              <a:rPr lang="en-US" sz="2300" dirty="0">
                <a:cs typeface="Calibri"/>
              </a:rPr>
              <a:t> i requisiti devono essere valutati per la loro importanza e ruolo rispetto alla natura del progetto (</a:t>
            </a:r>
            <a:r>
              <a:rPr lang="en-US" sz="2300" b="1" i="1" dirty="0">
                <a:cs typeface="Calibri"/>
              </a:rPr>
              <a:t>Verifica</a:t>
            </a:r>
            <a:r>
              <a:rPr lang="en-US" sz="2300" b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b="1" i="1" dirty="0">
                <a:cs typeface="Calibri"/>
              </a:rPr>
              <a:t>Validazione</a:t>
            </a:r>
            <a:r>
              <a:rPr lang="en-US" sz="2300" i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</a:t>
            </a:r>
            <a:r>
              <a:rPr lang="en-US" sz="2300" i="1" dirty="0">
                <a:cs typeface="Calibri"/>
              </a:rPr>
              <a:t> </a:t>
            </a:r>
            <a:r>
              <a:rPr lang="en-US" sz="2300" dirty="0">
                <a:cs typeface="Calibri"/>
              </a:rPr>
              <a:t>requisiti rispettano le richieste </a:t>
            </a:r>
            <a:r>
              <a:rPr lang="en-US" sz="2300" dirty="0" err="1">
                <a:cs typeface="Calibri"/>
              </a:rPr>
              <a:t>d’utente</a:t>
            </a:r>
            <a:r>
              <a:rPr lang="en-US" sz="2300" dirty="0">
                <a:cs typeface="Calibri"/>
              </a:rPr>
              <a:t>).</a:t>
            </a: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sistema;</a:t>
            </a:r>
          </a:p>
          <a:p>
            <a:r>
              <a:rPr lang="en-US" sz="2300" dirty="0">
                <a:cs typeface="Calibri"/>
              </a:rPr>
              <a:t>Corretta </a:t>
            </a:r>
            <a:r>
              <a:rPr lang="en-US" sz="2300" dirty="0" err="1">
                <a:cs typeface="Calibri"/>
              </a:rPr>
              <a:t>correlazione</a:t>
            </a:r>
            <a:r>
              <a:rPr lang="en-US" sz="2300" dirty="0">
                <a:cs typeface="Calibri"/>
              </a:rPr>
              <a:t> tra le varie classi del sistema;</a:t>
            </a:r>
          </a:p>
          <a:p>
            <a:r>
              <a:rPr lang="en-US" sz="2300" dirty="0">
                <a:cs typeface="Calibri"/>
              </a:rPr>
              <a:t>Comprensione e Chiarezza del sistema durante il suo utilizzo;</a:t>
            </a:r>
          </a:p>
          <a:p>
            <a:r>
              <a:rPr lang="en-US" sz="2300" dirty="0">
                <a:cs typeface="Calibri"/>
              </a:rPr>
              <a:t>Il Sistema non deve interfacciarsi con </a:t>
            </a:r>
            <a:r>
              <a:rPr lang="en-US" sz="2300" dirty="0" err="1">
                <a:cs typeface="Calibri"/>
              </a:rPr>
              <a:t>altri</a:t>
            </a:r>
            <a:r>
              <a:rPr lang="en-US" sz="2300" dirty="0">
                <a:cs typeface="Calibri"/>
              </a:rPr>
              <a:t> </a:t>
            </a:r>
            <a:r>
              <a:rPr lang="en-US" sz="2300" dirty="0" err="1">
                <a:cs typeface="Calibri"/>
              </a:rPr>
              <a:t>ambienti</a:t>
            </a:r>
            <a:r>
              <a:rPr lang="en-US" sz="2300" dirty="0">
                <a:cs typeface="Calibri"/>
              </a:rPr>
              <a:t> (hardware o software);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 (i tempi di accesso devono ridursi dopo il primo utilizzo);</a:t>
            </a:r>
          </a:p>
          <a:p>
            <a:r>
              <a:rPr lang="en-US" sz="2300" dirty="0">
                <a:cs typeface="Calibri"/>
              </a:rPr>
              <a:t>Sicurezza del sistema;</a:t>
            </a:r>
          </a:p>
          <a:p>
            <a:r>
              <a:rPr lang="en-US" sz="2300" dirty="0">
                <a:cs typeface="Calibri"/>
              </a:rPr>
              <a:t>Qualità;</a:t>
            </a:r>
          </a:p>
          <a:p>
            <a:r>
              <a:rPr lang="en-US" sz="2300" dirty="0">
                <a:cs typeface="Calibri"/>
              </a:rPr>
              <a:t>Invio di email per confermare la corretta registrazione al sistema;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057965"/>
              </p:ext>
            </p:extLst>
          </p:nvPr>
        </p:nvGraphicFramePr>
        <p:xfrm>
          <a:off x="838200" y="1825625"/>
          <a:ext cx="10515600" cy="442516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</a:t>
                      </a:r>
                      <a:r>
                        <a:rPr lang="it-IT" sz="1600"/>
                        <a:t>Medico al Sistema</a:t>
                      </a:r>
                      <a:endParaRPr lang="it-IT" sz="16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Lista Operatoria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Stampa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Statistiche 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Possibilità di consultare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L’architettura del nostro progetto è stata implementata in modo tale che il prodotto finale sia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Model-View-Controller (MVC)</a:t>
            </a:r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View è definita come una qualsiasi rappresentazione di output delle informazioni. Il Controller accetta l’input richiesto dall’utente e lo converte in comandi per la vista e/o per il modello. I singoli componenti del modello sono </a:t>
            </a:r>
            <a:r>
              <a:rPr lang="it-IT" sz="1900" i="1" dirty="0"/>
              <a:t>memorie </a:t>
            </a:r>
            <a:r>
              <a:rPr lang="it-IT" sz="1900" dirty="0"/>
              <a:t>(raccolte di dati persistenti) e i connettori che li uniscono sono delle </a:t>
            </a:r>
            <a:r>
              <a:rPr lang="it-IT" sz="1900" i="1" dirty="0"/>
              <a:t>chiamate di procedur</a:t>
            </a:r>
            <a:r>
              <a:rPr lang="it-IT" sz="1900" dirty="0"/>
              <a:t>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è stato utilizzato un solo tipo di Design Pattern:</a:t>
            </a:r>
          </a:p>
          <a:p>
            <a:pPr marL="0" indent="0">
              <a:buNone/>
            </a:pPr>
            <a:r>
              <a:rPr lang="en-US" sz="2000" b="1" dirty="0"/>
              <a:t>Delegation Pattern </a:t>
            </a:r>
          </a:p>
          <a:p>
            <a:pPr marL="0" indent="0">
              <a:buNone/>
            </a:pPr>
            <a:r>
              <a:rPr lang="en-US" sz="2000" dirty="0"/>
              <a:t>Pattern che viene utilizzato quando, progettando un metodo di una nuova classe, ci si accorge che già un’altra classe esegue la stessa operazione. A questo scopo, viene istanziato, all’interno della nuova classe, un oggetto della nuova classe e che ne applica il metodo desiderato. Tale pattern riutilizza frammenti di codice, minimizzando i costi d’uso.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Nel nostro caso, il delegation pattern è stato utilizzato per fare in modo che le classi GUI </a:t>
            </a:r>
            <a:r>
              <a:rPr lang="en-US" sz="2000" dirty="0" err="1"/>
              <a:t>deleghino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propri</a:t>
            </a:r>
            <a:r>
              <a:rPr lang="en-US" sz="2000" dirty="0"/>
              <a:t> </a:t>
            </a:r>
            <a:r>
              <a:rPr lang="en-US" sz="2000" dirty="0" err="1"/>
              <a:t>metodi</a:t>
            </a:r>
            <a:r>
              <a:rPr lang="en-US" sz="2000" dirty="0"/>
              <a:t> al dataService: nella costruzione delle tabelle per Liste Operatorie, Verbali Medici o semplicemente per inserire un nuovo paziente nel Sistema, si deve tenere conto dei metodi presenti nelle classi Gui, atti alla modifica o all’inserimento/cancellazione di nuovi elementi, che verranno poi riutilizzati rispetto alla Gestione Sale.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Autenticazione</a:t>
            </a:r>
            <a:r>
              <a:rPr lang="en-US" sz="1800" dirty="0"/>
              <a:t>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dirty="0"/>
              <a:t>Registrazione Cartella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Iscrizione</a:t>
            </a:r>
            <a:r>
              <a:rPr lang="en-US" sz="1800" dirty="0"/>
              <a:t>/Gestione alla Lista </a:t>
            </a:r>
            <a:r>
              <a:rPr lang="en-US" sz="1800" dirty="0" err="1"/>
              <a:t>Operatoria</a:t>
            </a:r>
            <a:r>
              <a:rPr lang="en-US" sz="18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Eseguire</a:t>
            </a:r>
            <a:r>
              <a:rPr lang="en-US" sz="1800" dirty="0"/>
              <a:t> </a:t>
            </a:r>
            <a:r>
              <a:rPr lang="en-US" sz="1800" dirty="0" err="1"/>
              <a:t>Intervento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Compilazione</a:t>
            </a:r>
            <a:r>
              <a:rPr lang="en-US" sz="1800" dirty="0"/>
              <a:t>/Gestione 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/>
              <a:t>Nell’implementazione del codice si è tenuto maggiormente conto delle attività svolte dal medico, piuttosto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mansioni</a:t>
            </a:r>
            <a:r>
              <a:rPr lang="en-US" sz="1800" dirty="0"/>
              <a:t> possibili di infermieri e cabina di regia (considerando che, a livello di codice, sarebbe stato difficile fare in modo che più classi potessero agire sullo </a:t>
            </a:r>
            <a:r>
              <a:rPr lang="en-US" sz="1800" dirty="0" err="1"/>
              <a:t>stesso</a:t>
            </a:r>
            <a:r>
              <a:rPr lang="en-US" sz="1800" dirty="0"/>
              <a:t> </a:t>
            </a:r>
            <a:r>
              <a:rPr lang="en-US" sz="1800" dirty="0" err="1"/>
              <a:t>oggetto</a:t>
            </a:r>
            <a:r>
              <a:rPr lang="en-US" sz="1800" dirty="0"/>
              <a:t>, quale verbale o </a:t>
            </a:r>
            <a:r>
              <a:rPr lang="en-US" sz="1800" dirty="0" err="1"/>
              <a:t>lista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r>
              <a:rPr lang="en-US" sz="1800" dirty="0"/>
              <a:t>E’ importante poter accedere alle liste operatorie, alle singole pagine anagrafiche dei pazienti e al verbale dell’intervento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80"/>
          <a:stretch/>
        </p:blipFill>
        <p:spPr>
          <a:xfrm>
            <a:off x="6417654" y="2349820"/>
            <a:ext cx="5530714" cy="3346052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5" y="2055813"/>
            <a:ext cx="6664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categorie: </a:t>
            </a:r>
            <a:r>
              <a:rPr lang="it-IT" i="1" dirty="0"/>
              <a:t>Correttiva, Adattiva, Perfettiva e Preventiva</a:t>
            </a:r>
            <a:r>
              <a:rPr lang="it-IT" dirty="0"/>
              <a:t>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 La documentazione deve essere sottoposta a manutenzione, per essere sicuri che venga spiegato nel dettaglio l’intero funzionamento del programma, senza contraddizioni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b="1" i="1" dirty="0"/>
              <a:t>Refactoring</a:t>
            </a:r>
            <a:r>
              <a:rPr lang="it-IT" i="1" dirty="0"/>
              <a:t> </a:t>
            </a:r>
            <a:r>
              <a:rPr lang="it-IT" dirty="0"/>
              <a:t>è stata eseguita, al fine di assicurare che il codice sia mantenibile: piccole azioni atte ad alterare la struttura interna del codice senza modificarne il comportamento esterno. Si cerca di evitare codice duplicato, variabili globali, metodi lunghi, classi «pigre» o invidia tra le classi (i cosiddetti bad smells, «cattivi odori», che possono abbassare il grado di qualità finale).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pPr marL="0" indent="0">
              <a:buNone/>
            </a:pPr>
            <a:r>
              <a:rPr lang="en-US" sz="2200" dirty="0"/>
              <a:t> (per comprendere lo stato del paziente rispetto alle varie liste)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pPr marL="0" indent="0">
              <a:buNone/>
            </a:pPr>
            <a:r>
              <a:rPr lang="en-US" sz="2200" dirty="0"/>
              <a:t>(</a:t>
            </a:r>
            <a:r>
              <a:rPr lang="en-US" sz="2200" dirty="0" err="1"/>
              <a:t>definire</a:t>
            </a:r>
            <a:r>
              <a:rPr lang="en-US" sz="2200" dirty="0"/>
              <a:t> la </a:t>
            </a:r>
            <a:r>
              <a:rPr lang="en-US" sz="2200" dirty="0" err="1"/>
              <a:t>sequenza</a:t>
            </a:r>
            <a:r>
              <a:rPr lang="en-US" sz="2200" dirty="0"/>
              <a:t> di </a:t>
            </a:r>
            <a:r>
              <a:rPr lang="en-US" sz="2200" dirty="0" err="1"/>
              <a:t>interazioni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vari</a:t>
            </a:r>
            <a:r>
              <a:rPr lang="en-US" sz="2200" dirty="0"/>
              <a:t> </a:t>
            </a:r>
            <a:r>
              <a:rPr lang="en-US" sz="2200" dirty="0" err="1"/>
              <a:t>attori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 </a:t>
            </a:r>
          </a:p>
          <a:p>
            <a:pPr marL="0" indent="0">
              <a:buNone/>
            </a:pPr>
            <a:r>
              <a:rPr lang="en-US" sz="2200" dirty="0"/>
              <a:t>(per Compilazione Verbale Medico e Iscrizione alla Lista Operatoria)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BF433F-AF38-288E-6DBA-F555A48D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54" y="2349372"/>
            <a:ext cx="682049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817437"/>
            <a:ext cx="7134593" cy="4975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L’obiettivo principale del progetto è creare un software per la gestione di un ospedale, in particolare per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di Graduatorie</a:t>
            </a:r>
            <a:r>
              <a:rPr lang="en-US" sz="2000" dirty="0"/>
              <a:t>, liste di attesa per le persone che devono </a:t>
            </a:r>
            <a:r>
              <a:rPr lang="en-US" sz="2000" dirty="0" err="1"/>
              <a:t>eseguire</a:t>
            </a:r>
            <a:r>
              <a:rPr lang="en-US" sz="2000" dirty="0"/>
              <a:t>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esami</a:t>
            </a:r>
            <a:r>
              <a:rPr lang="en-US" sz="2000" dirty="0"/>
              <a:t> pre-</a:t>
            </a:r>
            <a:r>
              <a:rPr lang="en-US" sz="2000" dirty="0" err="1"/>
              <a:t>intervento</a:t>
            </a:r>
            <a:r>
              <a:rPr lang="en-US" sz="2000" dirty="0"/>
              <a:t> (definite dalla cabina di regia). </a:t>
            </a:r>
            <a:endParaRPr lang="en-US" sz="20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</a:t>
            </a:r>
            <a:r>
              <a:rPr lang="en-US" sz="2000" dirty="0" err="1"/>
              <a:t>intervento</a:t>
            </a:r>
            <a:r>
              <a:rPr lang="en-US" sz="2000" dirty="0"/>
              <a:t> (vengono definite dal medico).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</a:t>
            </a:r>
            <a:r>
              <a:rPr lang="en-US" sz="2000" b="1" i="1" dirty="0" err="1"/>
              <a:t>dell’Intervento</a:t>
            </a:r>
            <a:r>
              <a:rPr lang="en-US" sz="2000" dirty="0"/>
              <a:t>, dove sono riportate le modalità dell’operazione, gli orari delle varie fasi dell’intervento e i nomi dell’equipe medica che ha operato sull’intervento (le capacità di compilazione cambiano in base al personale medico).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8011668" y="1887880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07B11D30-AEBE-76A2-6929-70D4FF1B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52" y="2122801"/>
            <a:ext cx="7559695" cy="3756986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optato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dalle aspettative del programma).</a:t>
            </a:r>
          </a:p>
          <a:p>
            <a:pPr marL="457200" lvl="1" indent="0">
              <a:buNone/>
            </a:pPr>
            <a:r>
              <a:rPr lang="en-US" sz="2000" dirty="0"/>
              <a:t>- Inseriti </a:t>
            </a:r>
            <a:r>
              <a:rPr lang="it-IT" sz="2000" dirty="0"/>
              <a:t>opportuni</a:t>
            </a:r>
            <a:r>
              <a:rPr lang="en-US" sz="2000" dirty="0"/>
              <a:t> input nel codice, i tre collaboratori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3547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Le principali difficolà, incontrate durante la stesura del Progetto, </a:t>
            </a:r>
            <a:r>
              <a:rPr lang="en-US" sz="2200" dirty="0" err="1"/>
              <a:t>riguardano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Coordinamento tra i componenti del team, soprattutto a livello temporale e gestione del lavoro. </a:t>
            </a:r>
          </a:p>
          <a:p>
            <a:endParaRPr lang="en-US" sz="2200" dirty="0"/>
          </a:p>
          <a:p>
            <a:r>
              <a:rPr lang="en-US" sz="2200" dirty="0"/>
              <a:t>Ottenere un programma software che risponda a tutti i </a:t>
            </a:r>
            <a:r>
              <a:rPr lang="en-US" sz="2200" dirty="0" err="1"/>
              <a:t>requisiti</a:t>
            </a:r>
            <a:r>
              <a:rPr lang="en-US" sz="2200" dirty="0"/>
              <a:t> (del Sistema e </a:t>
            </a:r>
            <a:r>
              <a:rPr lang="en-US" sz="2200" dirty="0" err="1"/>
              <a:t>dell’utente</a:t>
            </a:r>
            <a:r>
              <a:rPr lang="en-US" sz="2200" dirty="0"/>
              <a:t>).</a:t>
            </a:r>
          </a:p>
          <a:p>
            <a:endParaRPr lang="en-US" sz="2200" dirty="0"/>
          </a:p>
          <a:p>
            <a:r>
              <a:rPr lang="en-US" sz="2200" dirty="0"/>
              <a:t>Conflitto nell’utilizzo di GitHub.</a:t>
            </a:r>
          </a:p>
          <a:p>
            <a:endParaRPr lang="en-US" sz="2200" dirty="0"/>
          </a:p>
          <a:p>
            <a:r>
              <a:rPr lang="en-US" sz="2200" dirty="0"/>
              <a:t>Possibilità di non consegnare in tempo il Progetto, causa ritardo nella realizzazione delle singole parti del programma.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Difficoltà nell’intuire quali tool e pattern sono stati utilizzati nella stesura del progetto.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3297" y="6189685"/>
            <a:ext cx="1468079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GitHub</a:t>
            </a:r>
            <a:r>
              <a:rPr lang="it-IT" sz="2000" dirty="0"/>
              <a:t> come strumento prescelto al coordinamento tra i membri del team, ma anche per tenere traccia di tutti i componenti e le modifiche apportate (si sfruttano </a:t>
            </a:r>
            <a:r>
              <a:rPr lang="it-IT" sz="2000" i="1" dirty="0"/>
              <a:t>issue </a:t>
            </a:r>
            <a:r>
              <a:rPr lang="it-IT" sz="2000" dirty="0"/>
              <a:t>e </a:t>
            </a:r>
            <a:r>
              <a:rPr lang="it-IT" sz="2000" i="1" dirty="0"/>
              <a:t>branch </a:t>
            </a:r>
            <a:r>
              <a:rPr lang="it-IT" sz="2000" dirty="0"/>
              <a:t>per organizzare meglio il lavoro di squadra).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</a:t>
            </a:r>
            <a:r>
              <a:rPr lang="it-IT" sz="2000" b="1" dirty="0"/>
              <a:t>Java</a:t>
            </a:r>
            <a:r>
              <a:rPr lang="it-IT" sz="2000" dirty="0"/>
              <a:t> (alto livello) per la stesura del codice sorgente attraverso l’uso dell’ambiente di lavoro </a:t>
            </a:r>
            <a:r>
              <a:rPr lang="it-IT" sz="2000" b="1" dirty="0"/>
              <a:t>Eclipse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 (medici principalmente).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b="1" dirty="0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Diagram</a:t>
            </a:r>
            <a:r>
              <a:rPr lang="it-IT" sz="2000" dirty="0"/>
              <a:t>, definizione di attori e casi d’uso del problema;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Diagram</a:t>
            </a:r>
            <a:r>
              <a:rPr lang="it-IT" sz="2000" dirty="0"/>
              <a:t>, definizione delle classi del sistema, con annessi attributi, operazioni e associazioni;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Diagram, </a:t>
            </a:r>
            <a:r>
              <a:rPr lang="it-IT" sz="2000" dirty="0"/>
              <a:t>visualizzazione dello stato del sistema durante il suo utilizzo;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Sequence Diagram</a:t>
            </a:r>
            <a:r>
              <a:rPr lang="it-IT" sz="2000" dirty="0"/>
              <a:t>, definizione delle sequenze di azioni effettuate durante l’utilizzo del sistema;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Diagram,</a:t>
            </a:r>
            <a:r>
              <a:rPr lang="it-IT" sz="2000" dirty="0"/>
              <a:t> definizione delle varie attività svolte da uno o più soggetti;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</a:t>
            </a:r>
            <a:r>
              <a:rPr lang="it-IT" i="1" dirty="0" err="1"/>
              <a:t>Variables</a:t>
            </a:r>
            <a:r>
              <a:rPr lang="it-IT" dirty="0"/>
              <a:t>, per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Remove Method </a:t>
            </a:r>
            <a:r>
              <a:rPr lang="it-IT" dirty="0"/>
              <a:t>&amp; </a:t>
            </a:r>
            <a:r>
              <a:rPr lang="it-IT" i="1" dirty="0"/>
              <a:t>Remove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uno o più branch per lavorare sulle sue componenti, in modo tale da non confondere gli altri collaboratori, qualora si lavorasse in più persone su uno stesso aspetto. Il «ramo principale» Main è il branch di default, dove verrano trasferiti i file e il codice finale per la consegna del progetto.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progetto/project plan, risolvere bug o rispondere a determinati requisiti, sono state attivate issue corrispondenti. Le singole issue vengono affidate ad uno o più i membri del team e devono essere portate a compimento, prima di essere chiuse (indicate come «completate»). Le issue favoriscono la comunicazione tra i membri del team.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modifiche importanti o azioni di merge («unione di materiale da un </a:t>
            </a:r>
            <a:r>
              <a:rPr lang="it-IT" sz="2000" dirty="0" err="1"/>
              <a:t>branch</a:t>
            </a:r>
            <a:r>
              <a:rPr lang="it-IT" sz="2000" dirty="0"/>
              <a:t> ad un altro»), sono state create delle pull request, le quali devono essere discusse tra tutti i membri del team e lo SCRUM Master, indicato per l’area di lavoro a cui la request fa riferimento, ha il compito di approvarla ed portarla a compimento.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" b="18914"/>
          <a:stretch/>
        </p:blipFill>
        <p:spPr>
          <a:xfrm>
            <a:off x="1854057" y="1844286"/>
            <a:ext cx="8343080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6"/>
            <a:ext cx="10515600" cy="4906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700" dirty="0"/>
              <a:t>Il ruolo di </a:t>
            </a:r>
            <a:r>
              <a:rPr lang="it-IT" sz="1700" b="1" dirty="0"/>
              <a:t>Scrum Master </a:t>
            </a:r>
            <a:r>
              <a:rPr lang="it-IT" sz="1700" dirty="0"/>
              <a:t>non appartiene ad un singolo membro del gruppo, ma viene condiviso tra tutti i collaboratori: in base alla sezione/parte del progetto su cui si sta lavorando, è stato scelto un membro come scrum master </a:t>
            </a:r>
            <a:r>
              <a:rPr lang="it-IT" sz="1700" b="1" dirty="0"/>
              <a:t>temporaneo</a:t>
            </a:r>
            <a:r>
              <a:rPr lang="it-IT" sz="1700" dirty="0"/>
              <a:t>; se gli altri membri vogliono apportare una modifica in quella parte del progetto, dovranno fare riferimento a lui, per capire se tale modifica è necessaria o meno (lo scrum master ha sempre l’ultima parola). Sebbene il ruolo di scrum master venga designato anticipatamente, i tre collaboratori devono sempre confrontarsi per le nuove modifiche e dare tutti il proprio consenso: sarà compito dello scrum master verificare se tali cambiamenti mantengono la qualità del software alta. Inoltre, lo scrum master deve mantenere alta la motivazione/concentrazione del gruppo, per portare a compimento le singole parti ed eliminare ostacoli che rallentano il lavoro.</a:t>
            </a:r>
          </a:p>
          <a:p>
            <a:pPr marL="0" indent="0">
              <a:buNone/>
            </a:pPr>
            <a:endParaRPr lang="it-IT" sz="1700" dirty="0"/>
          </a:p>
          <a:p>
            <a:pPr marL="0" indent="0">
              <a:buNone/>
            </a:pPr>
            <a:r>
              <a:rPr lang="it-IT" sz="1700" dirty="0"/>
              <a:t>Ogni settimana i membri si incontrano per effettuare un </a:t>
            </a:r>
            <a:r>
              <a:rPr lang="it-IT" sz="1700" b="1" dirty="0"/>
              <a:t>weekly scrum</a:t>
            </a:r>
            <a:r>
              <a:rPr lang="it-IT" sz="1700" dirty="0"/>
              <a:t>: viene eseguito un resoconto sull’andamento del progetto nella settimana passata, vengono corretti errori e si cerca di trovare una soluzione comune a problemi di comprensione/dubbi di uno o più membri. Ogni </a:t>
            </a:r>
            <a:r>
              <a:rPr lang="it-IT" sz="1700" b="1" dirty="0"/>
              <a:t>sprint </a:t>
            </a:r>
            <a:r>
              <a:rPr lang="it-IT" sz="1700" dirty="0"/>
              <a:t>ha la</a:t>
            </a:r>
            <a:r>
              <a:rPr lang="it-IT" sz="1700" b="1" dirty="0"/>
              <a:t> </a:t>
            </a:r>
            <a:r>
              <a:rPr lang="it-IT" sz="1700" dirty="0"/>
              <a:t>durata di una settimana, entro la quale viene effettuato il weekly scrum; prima di procedere con lo sprint vero e proprio, è necessario stilare una lista di desideri/richieste, i quali devono essere portati a compimento entro la settimana corrente (</a:t>
            </a:r>
            <a:r>
              <a:rPr lang="it-IT" sz="1700" b="1" dirty="0"/>
              <a:t>sprint backlog</a:t>
            </a:r>
            <a:r>
              <a:rPr lang="it-IT" sz="1700" dirty="0"/>
              <a:t>). Il </a:t>
            </a:r>
            <a:r>
              <a:rPr lang="it-IT" sz="1700" b="1" dirty="0"/>
              <a:t>product </a:t>
            </a:r>
            <a:r>
              <a:rPr lang="it-IT" sz="1700" b="1" dirty="0" err="1"/>
              <a:t>owner</a:t>
            </a:r>
            <a:r>
              <a:rPr lang="it-IT" sz="1700" dirty="0"/>
              <a:t>, oltre a fare da tramite tra il gruppo di lavoro e i «clienti» (ospedale), deve definire una lista di priorità (</a:t>
            </a:r>
            <a:r>
              <a:rPr lang="it-IT" sz="1700" b="1" dirty="0"/>
              <a:t>product backlog</a:t>
            </a:r>
            <a:r>
              <a:rPr lang="it-IT" sz="1700" dirty="0"/>
              <a:t>): da essa si ricavano le voci degli sprint backlog; quindi, l’obiettivo è andare a concludere tutti i punti presenti nell’elenco attraverso la sequenza di sprint.</a:t>
            </a:r>
          </a:p>
          <a:p>
            <a:pPr marL="0" indent="0">
              <a:buNone/>
            </a:pPr>
            <a:r>
              <a:rPr lang="it-IT" sz="1700" dirty="0"/>
              <a:t>La comunicazione, diretta e non, è molto importante: i membri del gruppo devono sempre essere aggiornati su nuove modifiche o richieste, e ciò avviene grazie ad app di messagistica o issue su GitHub.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2478</Words>
  <Application>Microsoft Office PowerPoint</Application>
  <PresentationFormat>Widescreen</PresentationFormat>
  <Paragraphs>214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2024-03-03T17:12:58Z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