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30"/>
  </p:notesMasterIdLst>
  <p:handoutMasterIdLst>
    <p:handoutMasterId r:id="rId31"/>
  </p:handoutMasterIdLst>
  <p:sldIdLst>
    <p:sldId id="256" r:id="rId5"/>
    <p:sldId id="296" r:id="rId6"/>
    <p:sldId id="297" r:id="rId7"/>
    <p:sldId id="312" r:id="rId8"/>
    <p:sldId id="318" r:id="rId9"/>
    <p:sldId id="322" r:id="rId10"/>
    <p:sldId id="298" r:id="rId11"/>
    <p:sldId id="300" r:id="rId12"/>
    <p:sldId id="319" r:id="rId13"/>
    <p:sldId id="317" r:id="rId14"/>
    <p:sldId id="309" r:id="rId15"/>
    <p:sldId id="313" r:id="rId16"/>
    <p:sldId id="302" r:id="rId17"/>
    <p:sldId id="320" r:id="rId18"/>
    <p:sldId id="303" r:id="rId19"/>
    <p:sldId id="304" r:id="rId20"/>
    <p:sldId id="321" r:id="rId21"/>
    <p:sldId id="325" r:id="rId22"/>
    <p:sldId id="307" r:id="rId23"/>
    <p:sldId id="314" r:id="rId24"/>
    <p:sldId id="323" r:id="rId25"/>
    <p:sldId id="316" r:id="rId26"/>
    <p:sldId id="306" r:id="rId27"/>
    <p:sldId id="310"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504" dt="2024-03-21T12:02:2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1T21:03:49.006" v="16407"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1T08:57:54.677" v="13609" actId="20577"/>
        <pc:sldMkLst>
          <pc:docMk/>
          <pc:sldMk cId="3250768115" sldId="296"/>
        </pc:sldMkLst>
        <pc:spChg chg="mod">
          <ac:chgData name="Matteo MANGILI" userId="89c7df381375e6aa" providerId="LiveId" clId="{E6DC4EAA-0AC7-4D8A-9ABA-9B4C09DD8308}" dt="2024-03-21T08:57:54.677" v="13609"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1T08:58:26.500" v="13613" actId="20577"/>
        <pc:sldMkLst>
          <pc:docMk/>
          <pc:sldMk cId="1249612630" sldId="297"/>
        </pc:sldMkLst>
        <pc:spChg chg="mod">
          <ac:chgData name="Matteo MANGILI" userId="89c7df381375e6aa" providerId="LiveId" clId="{E6DC4EAA-0AC7-4D8A-9ABA-9B4C09DD8308}" dt="2024-03-21T08:58:26.500" v="13613"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19T20:42:16.689" v="9919" actId="20577"/>
        <pc:sldMkLst>
          <pc:docMk/>
          <pc:sldMk cId="3996999348" sldId="298"/>
        </pc:sldMkLst>
        <pc:spChg chg="mod">
          <ac:chgData name="Matteo MANGILI" userId="89c7df381375e6aa" providerId="LiveId" clId="{E6DC4EAA-0AC7-4D8A-9ABA-9B4C09DD8308}" dt="2024-03-19T20:42:16.689" v="9919"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1T09:13:04.836" v="14259" actId="20577"/>
        <pc:sldMkLst>
          <pc:docMk/>
          <pc:sldMk cId="2944479634" sldId="303"/>
        </pc:sldMkLst>
        <pc:spChg chg="mod">
          <ac:chgData name="Matteo MANGILI" userId="89c7df381375e6aa" providerId="LiveId" clId="{E6DC4EAA-0AC7-4D8A-9ABA-9B4C09DD8308}" dt="2024-03-21T09:13:04.836" v="14259" actId="20577"/>
          <ac:spMkLst>
            <pc:docMk/>
            <pc:sldMk cId="2944479634" sldId="303"/>
            <ac:spMk id="4" creationId="{834029E2-3A07-28E1-FE72-E1D9FA770926}"/>
          </ac:spMkLst>
        </pc:spChg>
      </pc:sldChg>
      <pc:sldChg chg="modSp mod">
        <pc:chgData name="Matteo MANGILI" userId="89c7df381375e6aa" providerId="LiveId" clId="{E6DC4EAA-0AC7-4D8A-9ABA-9B4C09DD8308}" dt="2024-03-20T16:22:33.349" v="11810" actId="20577"/>
        <pc:sldMkLst>
          <pc:docMk/>
          <pc:sldMk cId="2728347993" sldId="304"/>
        </pc:sldMkLst>
        <pc:spChg chg="mod">
          <ac:chgData name="Matteo MANGILI" userId="89c7df381375e6aa" providerId="LiveId" clId="{E6DC4EAA-0AC7-4D8A-9ABA-9B4C09DD8308}" dt="2024-03-20T16:22:33.349" v="11810"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1T12:19:04.154" v="15566" actId="20577"/>
        <pc:sldMkLst>
          <pc:docMk/>
          <pc:sldMk cId="3568766427" sldId="306"/>
        </pc:sldMkLst>
        <pc:spChg chg="add del mod">
          <ac:chgData name="Matteo MANGILI" userId="89c7df381375e6aa" providerId="LiveId" clId="{E6DC4EAA-0AC7-4D8A-9ABA-9B4C09DD8308}" dt="2024-03-21T12:19:01.108" v="15564"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1T12:19:04.154" v="1556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1T12:18:29.856" v="15549" actId="20577"/>
        <pc:sldMkLst>
          <pc:docMk/>
          <pc:sldMk cId="42136755" sldId="307"/>
        </pc:sldMkLst>
        <pc:spChg chg="mod">
          <ac:chgData name="Matteo MANGILI" userId="89c7df381375e6aa" providerId="LiveId" clId="{E6DC4EAA-0AC7-4D8A-9ABA-9B4C09DD8308}" dt="2024-03-03T17:12:46.390" v="8224" actId="20577"/>
          <ac:spMkLst>
            <pc:docMk/>
            <pc:sldMk cId="42136755" sldId="307"/>
            <ac:spMk id="3" creationId="{A07BF9D8-A7CB-D3F1-7E12-AD682B8F05A3}"/>
          </ac:spMkLst>
        </pc:spChg>
        <pc:spChg chg="mod">
          <ac:chgData name="Matteo MANGILI" userId="89c7df381375e6aa" providerId="LiveId" clId="{E6DC4EAA-0AC7-4D8A-9ABA-9B4C09DD8308}" dt="2024-03-21T12:18:29.856" v="15549" actId="20577"/>
          <ac:spMkLst>
            <pc:docMk/>
            <pc:sldMk cId="42136755" sldId="307"/>
            <ac:spMk id="6" creationId="{07D5F90B-A703-3979-44A8-9125B7AA3463}"/>
          </ac:spMkLst>
        </pc:spChg>
      </pc:sldChg>
      <pc:sldChg chg="modSp mod">
        <pc:chgData name="Matteo MANGILI" userId="89c7df381375e6aa" providerId="LiveId" clId="{E6DC4EAA-0AC7-4D8A-9ABA-9B4C09DD8308}" dt="2024-03-20T21:35:27.209" v="13253" actId="20577"/>
        <pc:sldMkLst>
          <pc:docMk/>
          <pc:sldMk cId="1581940243" sldId="309"/>
        </pc:sldMkLst>
        <pc:spChg chg="mod">
          <ac:chgData name="Matteo MANGILI" userId="89c7df381375e6aa" providerId="LiveId" clId="{E6DC4EAA-0AC7-4D8A-9ABA-9B4C09DD8308}" dt="2024-03-20T21:35:27.209" v="13253" actId="20577"/>
          <ac:spMkLst>
            <pc:docMk/>
            <pc:sldMk cId="1581940243" sldId="309"/>
            <ac:spMk id="5" creationId="{BE1F23F2-64C7-BE07-E80F-A34081568AA8}"/>
          </ac:spMkLst>
        </pc:spChg>
      </pc:sldChg>
      <pc:sldChg chg="modSp mod">
        <pc:chgData name="Matteo MANGILI" userId="89c7df381375e6aa" providerId="LiveId" clId="{E6DC4EAA-0AC7-4D8A-9ABA-9B4C09DD8308}" dt="2024-03-19T21:50:46.762" v="11750" actId="20577"/>
        <pc:sldMkLst>
          <pc:docMk/>
          <pc:sldMk cId="2214790197" sldId="310"/>
        </pc:sldMkLst>
        <pc:spChg chg="mod">
          <ac:chgData name="Matteo MANGILI" userId="89c7df381375e6aa" providerId="LiveId" clId="{E6DC4EAA-0AC7-4D8A-9ABA-9B4C09DD8308}" dt="2024-03-19T21:50:46.762" v="11750" actId="20577"/>
          <ac:spMkLst>
            <pc:docMk/>
            <pc:sldMk cId="2214790197" sldId="310"/>
            <ac:spMk id="4" creationId="{E45B50AB-E09E-377A-4B46-AFA47F523EA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1T12:18:35.075" v="15553" actId="20577"/>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mod">
          <ac:chgData name="Matteo MANGILI" userId="89c7df381375e6aa" providerId="LiveId" clId="{E6DC4EAA-0AC7-4D8A-9ABA-9B4C09DD8308}" dt="2024-03-21T12:18:35.075" v="15553" actId="20577"/>
          <ac:spMkLst>
            <pc:docMk/>
            <pc:sldMk cId="2994462458" sldId="314"/>
            <ac:spMk id="6" creationId="{07D5F90B-A703-3979-44A8-9125B7AA3463}"/>
          </ac:spMkLst>
        </pc:spChg>
        <pc:picChg chg="add mod">
          <ac:chgData name="Matteo MANGILI" userId="89c7df381375e6aa" providerId="LiveId" clId="{E6DC4EAA-0AC7-4D8A-9ABA-9B4C09DD8308}" dt="2024-02-25T17:40:12.090" v="3460" actId="1076"/>
          <ac:picMkLst>
            <pc:docMk/>
            <pc:sldMk cId="2994462458" sldId="314"/>
            <ac:picMk id="4" creationId="{FBBF433F-AF38-288E-6DBA-F555A48DC93B}"/>
          </ac:picMkLst>
        </pc:picChg>
        <pc:picChg chg="add mod ord">
          <ac:chgData name="Matteo MANGILI" userId="89c7df381375e6aa" providerId="LiveId" clId="{E6DC4EAA-0AC7-4D8A-9ABA-9B4C09DD8308}" dt="2024-02-19T21:08:45.634" v="20" actId="1076"/>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1T12:18:50.032" v="15563" actId="20577"/>
        <pc:sldMkLst>
          <pc:docMk/>
          <pc:sldMk cId="1841377636" sldId="316"/>
        </pc:sldMkLst>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1T12:18:50.032" v="15563" actId="20577"/>
          <ac:spMkLst>
            <pc:docMk/>
            <pc:sldMk cId="1841377636" sldId="316"/>
            <ac:spMk id="6" creationId="{07D5F90B-A703-3979-44A8-9125B7AA3463}"/>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ord">
          <ac:chgData name="Matteo MANGILI" userId="89c7df381375e6aa" providerId="LiveId" clId="{E6DC4EAA-0AC7-4D8A-9ABA-9B4C09DD8308}" dt="2024-02-25T17:59:57.820" v="3582" actId="22"/>
          <ac:picMkLst>
            <pc:docMk/>
            <pc:sldMk cId="1841377636" sldId="316"/>
            <ac:picMk id="15" creationId="{07B11D30-AEBE-76A2-6929-70D4FF1B76BF}"/>
          </ac:picMkLst>
        </pc:picChg>
      </pc:sldChg>
      <pc:sldChg chg="modSp mod">
        <pc:chgData name="Matteo MANGILI" userId="89c7df381375e6aa" providerId="LiveId" clId="{E6DC4EAA-0AC7-4D8A-9ABA-9B4C09DD8308}" dt="2024-03-21T09:11:55.407" v="14240" actId="20577"/>
        <pc:sldMkLst>
          <pc:docMk/>
          <pc:sldMk cId="1634375711" sldId="317"/>
        </pc:sldMkLst>
        <pc:spChg chg="mod">
          <ac:chgData name="Matteo MANGILI" userId="89c7df381375e6aa" providerId="LiveId" clId="{E6DC4EAA-0AC7-4D8A-9ABA-9B4C09DD8308}" dt="2024-03-21T09:11:55.407" v="14240"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0T17:35:03.583" v="12770" actId="313"/>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1T21:03:49.006" v="16407" actId="20577"/>
        <pc:sldMkLst>
          <pc:docMk/>
          <pc:sldMk cId="112244765" sldId="318"/>
        </pc:sldMkLst>
        <pc:spChg chg="mod">
          <ac:chgData name="Matteo MANGILI" userId="89c7df381375e6aa" providerId="LiveId" clId="{E6DC4EAA-0AC7-4D8A-9ABA-9B4C09DD8308}" dt="2024-03-21T21:03:49.006" v="16407" actId="20577"/>
          <ac:spMkLst>
            <pc:docMk/>
            <pc:sldMk cId="112244765" sldId="318"/>
            <ac:spMk id="11" creationId="{C1C708C4-D7EC-7ED8-A397-AF1F95BF1686}"/>
          </ac:spMkLst>
        </pc:spChg>
      </pc:sldChg>
      <pc:sldChg chg="modSp mod">
        <pc:chgData name="Matteo MANGILI" userId="89c7df381375e6aa" providerId="LiveId" clId="{E6DC4EAA-0AC7-4D8A-9ABA-9B4C09DD8308}" dt="2024-03-19T20:43:42.003" v="9928" actId="27636"/>
        <pc:sldMkLst>
          <pc:docMk/>
          <pc:sldMk cId="762597572" sldId="319"/>
        </pc:sldMkLst>
        <pc:spChg chg="mod">
          <ac:chgData name="Matteo MANGILI" userId="89c7df381375e6aa" providerId="LiveId" clId="{E6DC4EAA-0AC7-4D8A-9ABA-9B4C09DD8308}" dt="2024-03-19T20:43:24.785" v="9925" actId="255"/>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2-28T10:16:39.752" v="5146" actId="20577"/>
        <pc:sldMkLst>
          <pc:docMk/>
          <pc:sldMk cId="3754641538" sldId="320"/>
        </pc:sldMkLst>
        <pc:spChg chg="mod">
          <ac:chgData name="Matteo MANGILI" userId="89c7df381375e6aa" providerId="LiveId" clId="{E6DC4EAA-0AC7-4D8A-9ABA-9B4C09DD8308}" dt="2024-02-28T10:16:39.752" v="5146"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1T20:56:38.150" v="16123" actId="20577"/>
        <pc:sldMkLst>
          <pc:docMk/>
          <pc:sldMk cId="3518618096" sldId="321"/>
        </pc:sldMkLst>
        <pc:spChg chg="mod">
          <ac:chgData name="Matteo MANGILI" userId="89c7df381375e6aa" providerId="LiveId" clId="{E6DC4EAA-0AC7-4D8A-9ABA-9B4C09DD8308}" dt="2024-03-21T20:56:38.150" v="16123" actId="20577"/>
          <ac:spMkLst>
            <pc:docMk/>
            <pc:sldMk cId="3518618096" sldId="321"/>
            <ac:spMk id="7" creationId="{1BFAFA53-B5DB-7FF0-D80B-1D38652788B6}"/>
          </ac:spMkLst>
        </pc:spChg>
        <pc:picChg chg="mod modCrop">
          <ac:chgData name="Matteo MANGILI" userId="89c7df381375e6aa" providerId="LiveId" clId="{E6DC4EAA-0AC7-4D8A-9ABA-9B4C09DD8308}" dt="2024-02-28T10:58:33.231" v="7036" actId="732"/>
          <ac:picMkLst>
            <pc:docMk/>
            <pc:sldMk cId="3518618096" sldId="321"/>
            <ac:picMk id="5" creationId="{936CDABC-6D16-BB2F-AB96-5B351ADDECE5}"/>
          </ac:picMkLst>
        </pc:picChg>
      </pc:sldChg>
      <pc:sldChg chg="modSp mod">
        <pc:chgData name="Matteo MANGILI" userId="89c7df381375e6aa" providerId="LiveId" clId="{E6DC4EAA-0AC7-4D8A-9ABA-9B4C09DD8308}" dt="2024-03-21T21:02:54.100" v="16326" actId="20577"/>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1T12:18:45.222" v="15561" actId="20577"/>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mod">
          <ac:chgData name="Matteo MANGILI" userId="89c7df381375e6aa" providerId="LiveId" clId="{E6DC4EAA-0AC7-4D8A-9ABA-9B4C09DD8308}" dt="2024-03-21T12:18:45.222" v="15561"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mod ord modCrop">
          <ac:chgData name="Matteo MANGILI" userId="89c7df381375e6aa" providerId="LiveId" clId="{E6DC4EAA-0AC7-4D8A-9ABA-9B4C09DD8308}" dt="2024-02-21T11:02:49.679" v="266" actId="732"/>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modCrop">
          <ac:chgData name="Matteo MANGILI" userId="89c7df381375e6aa" providerId="LiveId" clId="{E6DC4EAA-0AC7-4D8A-9ABA-9B4C09DD8308}" dt="2024-02-21T11:02:56.102" v="267" actId="1076"/>
          <ac:picMkLst>
            <pc:docMk/>
            <pc:sldMk cId="242682486" sldId="323"/>
            <ac:picMk id="12" creationId="{E45DDE6C-A26D-719F-E8B6-2D723FFBF1EF}"/>
          </ac:picMkLst>
        </pc:picChg>
      </pc:sldChg>
      <pc:sldChg chg="modSp add mod">
        <pc:chgData name="Matteo MANGILI" userId="89c7df381375e6aa" providerId="LiveId" clId="{E6DC4EAA-0AC7-4D8A-9ABA-9B4C09DD8308}" dt="2024-03-19T21:54:06.791" v="11777"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19T21:54:06.791" v="11777"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1T12:13:45.761" v="15042" actId="313"/>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1T12:13:45.761" v="15042" actId="313"/>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21/03/2024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21/03/2024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416375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18</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25</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5C06-32A1-E051-540C-A58BFDA0B18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2F6719-48CD-BA1A-BF59-F19A33ACC1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57F8F74-F253-0279-BE7C-BA185117C7E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ACC121D-BA2A-74E1-4586-5E7CBDBBCA43}"/>
              </a:ext>
            </a:extLst>
          </p:cNvPr>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11367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137137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10</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116720233"/>
              </p:ext>
            </p:extLst>
          </p:nvPr>
        </p:nvGraphicFramePr>
        <p:xfrm>
          <a:off x="648820" y="1772816"/>
          <a:ext cx="10515597" cy="1361556"/>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669036" y="3134372"/>
            <a:ext cx="10495380" cy="3308598"/>
          </a:xfrm>
          <a:prstGeom prst="rect">
            <a:avLst/>
          </a:prstGeom>
          <a:noFill/>
        </p:spPr>
        <p:txBody>
          <a:bodyPr wrap="square" rtlCol="0">
            <a:spAutoFit/>
          </a:bodyPr>
          <a:lstStyle/>
          <a:p>
            <a:r>
              <a:rPr lang="it-IT" sz="1900" dirty="0"/>
              <a:t>La qualità del software è definita come «il grado in cui il sistema soddisfa le esigenze/aspettative del cliente». I criteri di qualità possono essere misurati </a:t>
            </a:r>
            <a:r>
              <a:rPr lang="it-IT" sz="1900" i="1" dirty="0"/>
              <a:t>soggettivamente</a:t>
            </a:r>
            <a:r>
              <a:rPr lang="it-IT" sz="1900" dirty="0"/>
              <a:t> o </a:t>
            </a:r>
            <a:r>
              <a:rPr lang="it-IT" sz="1900" i="1" dirty="0"/>
              <a:t>oggettivamente</a:t>
            </a:r>
            <a:r>
              <a:rPr lang="it-IT" sz="1900" dirty="0"/>
              <a:t>, al fine di ottenere una misura complessiva dell’intero grado di qualità del software, e possono essere </a:t>
            </a:r>
            <a:r>
              <a:rPr lang="it-IT" sz="1900" i="1" dirty="0"/>
              <a:t>interni</a:t>
            </a:r>
            <a:r>
              <a:rPr lang="it-IT" sz="1900" dirty="0"/>
              <a:t> o </a:t>
            </a:r>
            <a:r>
              <a:rPr lang="it-IT" sz="1900" i="1" dirty="0"/>
              <a:t>esterni </a:t>
            </a:r>
            <a:r>
              <a:rPr lang="it-IT" sz="1900" dirty="0"/>
              <a:t>(rispettivamente, se rispondono alle esigenze degli sviluppatori o dell’utente finale). </a:t>
            </a:r>
          </a:p>
          <a:p>
            <a:r>
              <a:rPr lang="it-IT" sz="1900" dirty="0"/>
              <a:t>Il team si è impegnato a rispondere ai requisiti di qualità tassonomici di McCall: nella tabella sopra sono riportati i principali requisiti che il team si è impegnato a soddisfare, per rendere forte il progetto.</a:t>
            </a:r>
          </a:p>
          <a:p>
            <a:endParaRPr lang="it-IT" sz="1900" dirty="0"/>
          </a:p>
          <a:p>
            <a:r>
              <a:rPr lang="it-IT" sz="1900" dirty="0"/>
              <a:t>L’attenzione è rivolta in particolare al </a:t>
            </a:r>
            <a:r>
              <a:rPr lang="it-IT" sz="1900" i="1" dirty="0"/>
              <a:t>funzionamento e revisione del prodotto</a:t>
            </a:r>
            <a:r>
              <a:rPr lang="it-IT" sz="1900" dirty="0"/>
              <a:t>: l’obiettivo è far funzionare il programma corretto, facendo in modo che risponda ai requisiti scelti dal team. Anche se il progetto non sarà commercializzabile completamente a fine lavoro, il team ha implementato il codice perché parte di esso/tutto possa essere riutilizzabile in futuro.</a:t>
            </a:r>
            <a:endParaRPr lang="it-IT" sz="1900" i="1" dirty="0"/>
          </a:p>
        </p:txBody>
      </p:sp>
    </p:spTree>
    <p:extLst>
      <p:ext uri="{BB962C8B-B14F-4D97-AF65-F5344CB8AC3E}">
        <p14:creationId xmlns:p14="http://schemas.microsoft.com/office/powerpoint/2010/main" val="163437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012497"/>
          </a:xfrm>
        </p:spPr>
        <p:txBody>
          <a:bodyPr vert="horz" lIns="91440" tIns="45720" rIns="91440" bIns="45720" rtlCol="0">
            <a:normAutofit fontScale="77500" lnSpcReduction="20000"/>
          </a:bodyPr>
          <a:lstStyle/>
          <a:p>
            <a:pPr marL="0" indent="0">
              <a:buNone/>
            </a:pPr>
            <a:r>
              <a:rPr lang="en-US" sz="2300" dirty="0">
                <a:cs typeface="Calibri"/>
              </a:rPr>
              <a:t>Le informazioni generali per lavorare al Sistema le abbiamo ricavate da un’intervista, effettuata dal responsabile Cattaneo, verso un’infermiera dell’Ospedale Papa Giovanni XXIII di Bergamo (BG) (</a:t>
            </a:r>
            <a:r>
              <a:rPr lang="en-US" sz="2300" b="1" i="1" dirty="0">
                <a:cs typeface="Calibri"/>
              </a:rPr>
              <a:t>Elicitazione dei requisiti</a:t>
            </a:r>
            <a:r>
              <a:rPr lang="en-US" sz="2300" dirty="0">
                <a:cs typeface="Calibri"/>
              </a:rPr>
              <a:t>)</a:t>
            </a:r>
            <a:r>
              <a:rPr lang="en-US" sz="2300" b="1" dirty="0">
                <a:cs typeface="Calibri"/>
              </a:rPr>
              <a:t>. </a:t>
            </a:r>
          </a:p>
          <a:p>
            <a:pPr marL="0" indent="0">
              <a:buNone/>
            </a:pPr>
            <a:r>
              <a:rPr lang="en-US" sz="2300" dirty="0">
                <a:cs typeface="Calibri"/>
              </a:rPr>
              <a:t>Una volta descritto il problema (</a:t>
            </a:r>
            <a:r>
              <a:rPr lang="en-US" sz="2300" b="1" i="1" dirty="0">
                <a:cs typeface="Calibri"/>
              </a:rPr>
              <a:t>Specifica dei requisiti</a:t>
            </a:r>
            <a:r>
              <a:rPr lang="en-US" sz="2300" dirty="0">
                <a:cs typeface="Calibri"/>
              </a:rPr>
              <a:t>)</a:t>
            </a:r>
            <a:r>
              <a:rPr lang="en-US" sz="2300" b="1" dirty="0">
                <a:cs typeface="Calibri"/>
              </a:rPr>
              <a:t>,</a:t>
            </a:r>
            <a:r>
              <a:rPr lang="en-US" sz="2300" dirty="0">
                <a:cs typeface="Calibri"/>
              </a:rPr>
              <a:t> i requisiti devono essere valutati per la loro importanza e ruolo rispetto alla natura del progetto (</a:t>
            </a:r>
            <a:r>
              <a:rPr lang="en-US" sz="2300" b="1" i="1" dirty="0">
                <a:cs typeface="Calibri"/>
              </a:rPr>
              <a:t>Verifica</a:t>
            </a:r>
            <a:r>
              <a:rPr lang="en-US" sz="2300" b="1" dirty="0">
                <a:cs typeface="Calibri"/>
              </a:rPr>
              <a:t>, </a:t>
            </a:r>
            <a:r>
              <a:rPr lang="en-US" sz="2300" dirty="0">
                <a:cs typeface="Calibri"/>
              </a:rPr>
              <a:t>i requisiti soddisfano le esigenze del Sistema, </a:t>
            </a:r>
            <a:r>
              <a:rPr lang="en-US" sz="2300" b="1" i="1" dirty="0">
                <a:cs typeface="Calibri"/>
              </a:rPr>
              <a:t>Validazione</a:t>
            </a:r>
            <a:r>
              <a:rPr lang="en-US" sz="2300" i="1" dirty="0">
                <a:cs typeface="Calibri"/>
              </a:rPr>
              <a:t>, </a:t>
            </a:r>
            <a:r>
              <a:rPr lang="en-US" sz="2300" dirty="0">
                <a:cs typeface="Calibri"/>
              </a:rPr>
              <a:t>i</a:t>
            </a:r>
            <a:r>
              <a:rPr lang="en-US" sz="2300" i="1" dirty="0">
                <a:cs typeface="Calibri"/>
              </a:rPr>
              <a:t> </a:t>
            </a:r>
            <a:r>
              <a:rPr lang="en-US" sz="2300" dirty="0">
                <a:cs typeface="Calibri"/>
              </a:rPr>
              <a:t>requisiti rispettano le richieste </a:t>
            </a:r>
            <a:r>
              <a:rPr lang="en-US" sz="2300" dirty="0" err="1">
                <a:cs typeface="Calibri"/>
              </a:rPr>
              <a:t>d’utente</a:t>
            </a:r>
            <a:r>
              <a:rPr lang="en-US" sz="2300" dirty="0">
                <a:cs typeface="Calibri"/>
              </a:rPr>
              <a:t>).</a:t>
            </a:r>
          </a:p>
          <a:p>
            <a:pPr marL="0" indent="0">
              <a:buNone/>
            </a:pPr>
            <a:r>
              <a:rPr lang="en-US" sz="2300" dirty="0">
                <a:cs typeface="Calibri"/>
              </a:rPr>
              <a:t>Infine, i tre collaborator hanno deciso di concentrare l’attenzione sulle funzioni principalmente svolte dai medici, per non creare confusione nell’implementazione (</a:t>
            </a:r>
            <a:r>
              <a:rPr lang="en-US" sz="2300" b="1" i="1" dirty="0">
                <a:cs typeface="Calibri"/>
              </a:rPr>
              <a:t>Negoziazione dei requisiti</a:t>
            </a:r>
            <a:r>
              <a:rPr lang="en-US" sz="2300" dirty="0">
                <a:cs typeface="Calibri"/>
              </a:rPr>
              <a:t>).</a:t>
            </a:r>
          </a:p>
          <a:p>
            <a:pPr marL="0" indent="0">
              <a:buNone/>
            </a:pPr>
            <a:r>
              <a:rPr lang="en-US" sz="2300" b="1" dirty="0">
                <a:cs typeface="Calibri"/>
              </a:rPr>
              <a:t>Requisiti funzionali (riguardano le funzionalità del Sistema):</a:t>
            </a:r>
          </a:p>
          <a:p>
            <a:r>
              <a:rPr lang="en-US" sz="2300" dirty="0">
                <a:cs typeface="Calibri"/>
              </a:rPr>
              <a:t>Funzionalità del sistema;</a:t>
            </a:r>
          </a:p>
          <a:p>
            <a:r>
              <a:rPr lang="en-US" sz="2300" dirty="0">
                <a:cs typeface="Calibri"/>
              </a:rPr>
              <a:t>Corretta correlazione tra le varie classi del sistema;</a:t>
            </a:r>
          </a:p>
          <a:p>
            <a:r>
              <a:rPr lang="en-US" sz="2300" dirty="0">
                <a:cs typeface="Calibri"/>
              </a:rPr>
              <a:t>Comprensione e Chiarezza del sistema durante il suo utilizzo;</a:t>
            </a:r>
          </a:p>
          <a:p>
            <a:r>
              <a:rPr lang="en-US" sz="2300" dirty="0">
                <a:cs typeface="Calibri"/>
              </a:rPr>
              <a:t>Il Sistema non deve interfacciarsi con altri ambienti (hardware o software);</a:t>
            </a:r>
          </a:p>
          <a:p>
            <a:pPr marL="0" indent="0">
              <a:buNone/>
            </a:pPr>
            <a:endParaRPr lang="en-US" sz="2300" dirty="0">
              <a:cs typeface="Calibri"/>
            </a:endParaRPr>
          </a:p>
          <a:p>
            <a:pPr marL="0" indent="0">
              <a:buNone/>
            </a:pPr>
            <a:r>
              <a:rPr lang="en-US" sz="2300" b="1" dirty="0">
                <a:cs typeface="Calibri"/>
              </a:rPr>
              <a:t>Requisiti non funzionali (linee guida da rispettare):</a:t>
            </a:r>
          </a:p>
          <a:p>
            <a:r>
              <a:rPr lang="en-US" sz="2300" dirty="0">
                <a:cs typeface="Calibri"/>
              </a:rPr>
              <a:t>Accessibilità (i tempi di accesso devono ridursi dopo il primo utilizzo);</a:t>
            </a:r>
          </a:p>
          <a:p>
            <a:r>
              <a:rPr lang="en-US" sz="2300" dirty="0">
                <a:cs typeface="Calibri"/>
              </a:rPr>
              <a:t>Sicurezza del Sistema (</a:t>
            </a:r>
            <a:r>
              <a:rPr lang="en-US" sz="2300" dirty="0" err="1">
                <a:cs typeface="Calibri"/>
              </a:rPr>
              <a:t>credenziali</a:t>
            </a:r>
            <a:r>
              <a:rPr lang="en-US" sz="2300" dirty="0">
                <a:cs typeface="Calibri"/>
              </a:rPr>
              <a:t> di accesso e </a:t>
            </a:r>
            <a:r>
              <a:rPr lang="en-US" sz="2300" dirty="0" err="1">
                <a:cs typeface="Calibri"/>
              </a:rPr>
              <a:t>struttura</a:t>
            </a:r>
            <a:r>
              <a:rPr lang="en-US" sz="2300" dirty="0">
                <a:cs typeface="Calibri"/>
              </a:rPr>
              <a:t>);</a:t>
            </a:r>
          </a:p>
          <a:p>
            <a:r>
              <a:rPr lang="en-US" sz="2300" dirty="0" err="1">
                <a:cs typeface="Calibri"/>
              </a:rPr>
              <a:t>Qualità</a:t>
            </a:r>
            <a:r>
              <a:rPr lang="en-US" sz="2300" dirty="0">
                <a:cs typeface="Calibri"/>
              </a:rPr>
              <a:t>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11</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12</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5324535"/>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deve accedere ai dati memorizzati e notificare il client con le corrette informazioni richieste.</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Modello gestisce direttamente i dati, la logica e le regole di applicazione in termini di dominio del problema. Una View è definita come una qualsiasi rappresentazione di output delle informazioni. Il Controller accetta l’input richiesto dall’utente e lo converte in comandi per la vista e/o per il modello. I singoli componenti del modello sono </a:t>
            </a:r>
            <a:r>
              <a:rPr lang="it-IT" sz="1900" i="1" dirty="0"/>
              <a:t>memorie </a:t>
            </a:r>
            <a:r>
              <a:rPr lang="it-IT" sz="1900" dirty="0"/>
              <a:t>(raccolte di dati persistenti) e i connettori che li uniscono sono delle </a:t>
            </a:r>
            <a:r>
              <a:rPr lang="it-IT" sz="1900" i="1" dirty="0"/>
              <a:t>chiamate di procedur</a:t>
            </a:r>
            <a:r>
              <a:rPr lang="it-IT" sz="1900" dirty="0"/>
              <a:t>a (il controllo viene trasferito da un componente all’altro).</a:t>
            </a:r>
            <a:endParaRPr lang="it-IT" sz="1900" i="1" dirty="0"/>
          </a:p>
          <a:p>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della nuova classe e che ne applica il metodo desiderato. 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en-US" sz="2000" dirty="0" err="1"/>
              <a:t>deleghino</a:t>
            </a:r>
            <a:r>
              <a:rPr lang="en-US" sz="2000" dirty="0"/>
              <a:t> i </a:t>
            </a:r>
            <a:r>
              <a:rPr lang="en-US" sz="2000" dirty="0" err="1"/>
              <a:t>propri</a:t>
            </a:r>
            <a:r>
              <a:rPr lang="en-US" sz="2000" dirty="0"/>
              <a:t> </a:t>
            </a:r>
            <a:r>
              <a:rPr lang="en-US" sz="2000" dirty="0" err="1"/>
              <a:t>metodi</a:t>
            </a:r>
            <a:r>
              <a:rPr lang="en-US" sz="2000" dirty="0"/>
              <a:t> al </a:t>
            </a:r>
            <a:r>
              <a:rPr lang="en-US" sz="2000" dirty="0" err="1"/>
              <a:t>dataService</a:t>
            </a:r>
            <a:r>
              <a:rPr lang="en-US" sz="2000" dirty="0"/>
              <a:t>: nella costruzione delle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t="4180"/>
          <a:stretch/>
        </p:blipFill>
        <p:spPr>
          <a:xfrm>
            <a:off x="6417654" y="2349820"/>
            <a:ext cx="5530714"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2055813"/>
            <a:ext cx="6664825" cy="5078313"/>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e cercando di adattare il software alle richieste degli utenti (per quanto possibile rispetto alle esigenze di sviluppo del software), al fine di aumentare il grado di manutenibilità futura. La documentazione deve essere sottoposta a manutenzione, per essere sicuri che venga spiegato nel dettaglio l’intero funzionamento del programma, senza la presenza di contraddizioni o incoerenze.</a:t>
            </a:r>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a:t>
            </a:r>
            <a:r>
              <a:rPr lang="it-IT" dirty="0" err="1"/>
              <a:t>Refactoring</a:t>
            </a:r>
            <a:r>
              <a:rPr lang="it-IT" dirty="0"/>
              <a:t>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a:t>
            </a:r>
            <a:r>
              <a:rPr lang="it-IT" sz="5400" b="1" dirty="0" err="1"/>
              <a:t>Refactoring</a:t>
            </a:r>
            <a:endParaRPr lang="it-IT" sz="5400" b="1" dirty="0"/>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18</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a:t>
            </a:r>
            <a:r>
              <a:rPr lang="it-IT" sz="1900" dirty="0" err="1"/>
              <a:t>Refactoring</a:t>
            </a:r>
            <a:r>
              <a:rPr lang="it-IT" sz="1900" dirty="0"/>
              <a:t> è stata eseguita al fine di assicurare che il codice sia mantenibile: piccole azioni atte ad alterare la struttura interna del codice, senza modificarne il comportamento esterno. Un altro obiettivo imposto è quello di evitare i cosiddetti «</a:t>
            </a:r>
            <a:r>
              <a:rPr lang="it-IT" sz="1900" dirty="0" err="1"/>
              <a:t>bad</a:t>
            </a:r>
            <a:r>
              <a:rPr lang="it-IT" sz="1900" dirty="0"/>
              <a:t> </a:t>
            </a:r>
            <a:r>
              <a:rPr lang="it-IT" sz="1900" dirty="0" err="1"/>
              <a:t>smells</a:t>
            </a:r>
            <a:r>
              <a:rPr lang="it-IT" sz="1900" dirty="0"/>
              <a:t>»,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dovuto a completare una funzione);</a:t>
            </a:r>
          </a:p>
          <a:p>
            <a:pPr marL="0" indent="0">
              <a:buNone/>
            </a:pPr>
            <a:r>
              <a:rPr lang="it-IT" sz="1900" dirty="0"/>
              <a:t>• Invidia tra le classi (porterebbe a scontri tra più classi, compromettendo la qualità del sistema);</a:t>
            </a:r>
          </a:p>
          <a:p>
            <a:pPr marL="0" indent="0">
              <a:buNone/>
            </a:pPr>
            <a:endParaRPr lang="it-IT" sz="1900" dirty="0"/>
          </a:p>
          <a:p>
            <a:pPr marL="0" indent="0">
              <a:buNone/>
            </a:pPr>
            <a:r>
              <a:rPr lang="it-IT" sz="1900" dirty="0"/>
              <a:t>Al fine di risolvere tali </a:t>
            </a:r>
            <a:r>
              <a:rPr lang="it-IT" sz="1900" dirty="0" err="1"/>
              <a:t>bad</a:t>
            </a:r>
            <a:r>
              <a:rPr lang="it-IT" sz="1900" dirty="0"/>
              <a:t> </a:t>
            </a:r>
            <a:r>
              <a:rPr lang="it-IT" sz="1900" dirty="0" err="1"/>
              <a:t>smells</a:t>
            </a:r>
            <a:r>
              <a:rPr lang="it-IT" sz="1900" dirty="0"/>
              <a:t> e per portare a compimento l’attività di </a:t>
            </a:r>
            <a:r>
              <a:rPr lang="it-IT" sz="1900" dirty="0" err="1"/>
              <a:t>refactoring</a:t>
            </a:r>
            <a:r>
              <a:rPr lang="it-IT" sz="1900" dirty="0"/>
              <a:t>/manutenzione,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err="1"/>
              <a:t>Extract</a:t>
            </a:r>
            <a:r>
              <a:rPr lang="it-IT" sz="1900" i="1" dirty="0"/>
              <a:t> Method &amp; </a:t>
            </a:r>
            <a:r>
              <a:rPr lang="it-IT" sz="1900" i="1" dirty="0" err="1"/>
              <a:t>Extract</a:t>
            </a:r>
            <a:r>
              <a:rPr lang="it-IT" sz="1900" i="1" dirty="0"/>
              <a:t> Local </a:t>
            </a:r>
            <a:r>
              <a:rPr lang="it-IT" sz="1900" i="1" dirty="0" err="1"/>
              <a:t>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err="1"/>
              <a:t>Push</a:t>
            </a:r>
            <a:r>
              <a:rPr lang="it-IT" sz="1900" i="1" dirty="0"/>
              <a:t> Down Method </a:t>
            </a:r>
            <a:r>
              <a:rPr lang="it-IT" sz="1900" dirty="0"/>
              <a:t>&amp; </a:t>
            </a:r>
            <a:r>
              <a:rPr lang="it-IT" sz="1900" i="1" dirty="0" err="1"/>
              <a:t>Push</a:t>
            </a:r>
            <a:r>
              <a:rPr lang="it-IT" sz="1900" i="1" dirty="0"/>
              <a:t> Down Field</a:t>
            </a:r>
            <a:r>
              <a:rPr lang="it-IT" sz="1900" dirty="0"/>
              <a:t>, trasferimento di campi/metodi da una superclasse ad una sottoclasse;</a:t>
            </a:r>
          </a:p>
          <a:p>
            <a:pPr>
              <a:buFont typeface="Wingdings" panose="05000000000000000000" pitchFamily="2" charset="2"/>
              <a:buChar char="Ø"/>
            </a:pPr>
            <a:r>
              <a:rPr lang="it-IT" sz="1900" i="1" dirty="0" err="1"/>
              <a:t>Remove</a:t>
            </a:r>
            <a:r>
              <a:rPr lang="it-IT" sz="1900" i="1" dirty="0"/>
              <a:t> Method </a:t>
            </a:r>
            <a:r>
              <a:rPr lang="it-IT" sz="1900" dirty="0"/>
              <a:t>&amp; </a:t>
            </a:r>
            <a:r>
              <a:rPr lang="it-IT" sz="1900" i="1" dirty="0" err="1"/>
              <a:t>Remove</a:t>
            </a:r>
            <a:r>
              <a:rPr lang="it-IT" sz="1900" i="1" dirty="0"/>
              <a:t>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929383"/>
            <a:ext cx="10515600" cy="4563491"/>
          </a:xfrm>
        </p:spPr>
        <p:txBody>
          <a:bodyPr>
            <a:normAutofit fontScale="92500" lnSpcReduction="10000"/>
          </a:bodyPr>
          <a:lstStyle/>
          <a:p>
            <a:r>
              <a:rPr lang="en-US" sz="2200" dirty="0"/>
              <a:t>Diagramma dei Casi d’Uso (USE CASE DIAGRAM)</a:t>
            </a:r>
          </a:p>
          <a:p>
            <a:pPr marL="0" indent="0">
              <a:buNone/>
            </a:pPr>
            <a:endParaRPr lang="en-US" sz="2200" dirty="0"/>
          </a:p>
          <a:p>
            <a:r>
              <a:rPr lang="en-US" sz="2200" dirty="0"/>
              <a:t>Diagramma delle Classi (CLASS DIAGRAM)</a:t>
            </a:r>
          </a:p>
          <a:p>
            <a:pPr marL="0" indent="0">
              <a:buNone/>
            </a:pPr>
            <a:endParaRPr lang="en-US" sz="2200" dirty="0"/>
          </a:p>
          <a:p>
            <a:r>
              <a:rPr lang="en-US" sz="2200" dirty="0"/>
              <a:t>Diagramma di Stato (STATE-CHART DIAGRAM)</a:t>
            </a:r>
          </a:p>
          <a:p>
            <a:pPr marL="0" indent="0">
              <a:buNone/>
            </a:pPr>
            <a:r>
              <a:rPr lang="en-US" sz="2200" dirty="0"/>
              <a:t> (per comprendere lo stato del paziente rispetto alle varie liste)</a:t>
            </a:r>
          </a:p>
          <a:p>
            <a:endParaRPr lang="en-US" sz="2200" dirty="0"/>
          </a:p>
          <a:p>
            <a:r>
              <a:rPr lang="en-US" sz="2200" dirty="0"/>
              <a:t>Diagramma di Sequenza (SEQUENCE DIAGRAM)</a:t>
            </a:r>
          </a:p>
          <a:p>
            <a:pPr marL="0" indent="0">
              <a:buNone/>
            </a:pPr>
            <a:r>
              <a:rPr lang="en-US" sz="2200" dirty="0"/>
              <a:t>(definire la sequenza di interazioni tra i vari attori del problema)</a:t>
            </a:r>
          </a:p>
          <a:p>
            <a:endParaRPr lang="en-US" sz="2200" dirty="0"/>
          </a:p>
          <a:p>
            <a:r>
              <a:rPr lang="en-US" sz="2200" dirty="0"/>
              <a:t>Diagramma delle Attività (ACTIVITY DIAGRAM) </a:t>
            </a:r>
          </a:p>
          <a:p>
            <a:pPr marL="0" indent="0">
              <a:buNone/>
            </a:pPr>
            <a:r>
              <a:rPr lang="en-US" sz="2200" dirty="0"/>
              <a:t>(per Compilazione Verbale Medico e Iscrizione alla Lista Operatoria)</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324530"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a:t>
            </a:r>
            <a:r>
              <a:rPr lang="en-US" sz="2000" dirty="0" err="1"/>
              <a:t>devono</a:t>
            </a:r>
            <a:r>
              <a:rPr lang="en-US" sz="2000" dirty="0"/>
              <a:t> </a:t>
            </a:r>
            <a:r>
              <a:rPr lang="en-US" sz="2000" dirty="0" err="1"/>
              <a:t>affrontare</a:t>
            </a:r>
            <a:r>
              <a:rPr lang="en-US" sz="2000" dirty="0"/>
              <a:t>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a:t>
            </a:r>
            <a:r>
              <a:rPr lang="en-US" sz="2000" dirty="0" err="1"/>
              <a:t>relativo</a:t>
            </a:r>
            <a:r>
              <a:rPr lang="en-US" sz="2000" dirty="0"/>
              <a:t>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sull’intervento (le capacità di compilazione cambiano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20</a:t>
            </a:r>
            <a:endParaRPr lang="it-IT" sz="1800" b="1" noProof="0" dirty="0"/>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8" name="Segnaposto contenuto 7">
            <a:extLst>
              <a:ext uri="{FF2B5EF4-FFF2-40B4-BE49-F238E27FC236}">
                <a16:creationId xmlns:a16="http://schemas.microsoft.com/office/drawing/2014/main" id="{DA974598-9005-7A60-6B66-EEBC98623935}"/>
              </a:ext>
            </a:extLst>
          </p:cNvPr>
          <p:cNvPicPr>
            <a:picLocks noGrp="1" noChangeAspect="1"/>
          </p:cNvPicPr>
          <p:nvPr>
            <p:ph idx="1"/>
          </p:nvPr>
        </p:nvPicPr>
        <p:blipFill>
          <a:blip r:embed="rId2"/>
          <a:stretch>
            <a:fillRect/>
          </a:stretch>
        </p:blipFill>
        <p:spPr>
          <a:xfrm>
            <a:off x="232926" y="1839912"/>
            <a:ext cx="4896139" cy="4351338"/>
          </a:xfrm>
        </p:spPr>
      </p:pic>
      <p:pic>
        <p:nvPicPr>
          <p:cNvPr id="4" name="Immagine 3">
            <a:extLst>
              <a:ext uri="{FF2B5EF4-FFF2-40B4-BE49-F238E27FC236}">
                <a16:creationId xmlns:a16="http://schemas.microsoft.com/office/drawing/2014/main" id="{FBBF433F-AF38-288E-6DBA-F555A48DC93B}"/>
              </a:ext>
            </a:extLst>
          </p:cNvPr>
          <p:cNvPicPr>
            <a:picLocks noChangeAspect="1"/>
          </p:cNvPicPr>
          <p:nvPr/>
        </p:nvPicPr>
        <p:blipFill>
          <a:blip r:embed="rId3"/>
          <a:stretch>
            <a:fillRect/>
          </a:stretch>
        </p:blipFill>
        <p:spPr>
          <a:xfrm>
            <a:off x="5200354" y="2349372"/>
            <a:ext cx="6820491" cy="3558848"/>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2579056C-1632-EA34-7609-B5BA82181028}"/>
              </a:ext>
            </a:extLst>
          </p:cNvPr>
          <p:cNvPicPr>
            <a:picLocks noGrp="1" noChangeAspect="1"/>
          </p:cNvPicPr>
          <p:nvPr>
            <p:ph idx="1"/>
          </p:nvPr>
        </p:nvPicPr>
        <p:blipFill rotWithShape="1">
          <a:blip r:embed="rId2"/>
          <a:srcRect r="14305"/>
          <a:stretch/>
        </p:blipFill>
        <p:spPr>
          <a:xfrm>
            <a:off x="460660" y="2167032"/>
            <a:ext cx="5408295" cy="3708000"/>
          </a:xfrm>
        </p:spPr>
      </p:pic>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21</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pic>
        <p:nvPicPr>
          <p:cNvPr id="12" name="Immagine 11">
            <a:extLst>
              <a:ext uri="{FF2B5EF4-FFF2-40B4-BE49-F238E27FC236}">
                <a16:creationId xmlns:a16="http://schemas.microsoft.com/office/drawing/2014/main" id="{E45DDE6C-A26D-719F-E8B6-2D723FFBF1EF}"/>
              </a:ext>
            </a:extLst>
          </p:cNvPr>
          <p:cNvPicPr>
            <a:picLocks noChangeAspect="1"/>
          </p:cNvPicPr>
          <p:nvPr/>
        </p:nvPicPr>
        <p:blipFill rotWithShape="1">
          <a:blip r:embed="rId3"/>
          <a:srcRect t="-1" r="10206" b="4837"/>
          <a:stretch/>
        </p:blipFill>
        <p:spPr>
          <a:xfrm>
            <a:off x="6176150" y="2055813"/>
            <a:ext cx="5177650" cy="3636000"/>
          </a:xfrm>
          <a:prstGeom prst="rect">
            <a:avLst/>
          </a:prstGeom>
        </p:spPr>
      </p:pic>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spTree>
    <p:extLst>
      <p:ext uri="{BB962C8B-B14F-4D97-AF65-F5344CB8AC3E}">
        <p14:creationId xmlns:p14="http://schemas.microsoft.com/office/powerpoint/2010/main" val="24268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22</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4979467" y="6332815"/>
            <a:ext cx="2230017" cy="369332"/>
          </a:xfrm>
          <a:prstGeom prst="rect">
            <a:avLst/>
          </a:prstGeom>
          <a:noFill/>
        </p:spPr>
        <p:txBody>
          <a:bodyPr wrap="square" rtlCol="0">
            <a:spAutoFit/>
          </a:bodyPr>
          <a:lstStyle/>
          <a:p>
            <a:r>
              <a:rPr lang="it-IT" dirty="0"/>
              <a:t>ACTIVITY DIAGRAM</a:t>
            </a:r>
          </a:p>
        </p:txBody>
      </p:sp>
      <p:pic>
        <p:nvPicPr>
          <p:cNvPr id="15" name="Segnaposto contenuto 14">
            <a:extLst>
              <a:ext uri="{FF2B5EF4-FFF2-40B4-BE49-F238E27FC236}">
                <a16:creationId xmlns:a16="http://schemas.microsoft.com/office/drawing/2014/main" id="{07B11D30-AEBE-76A2-6929-70D4FF1B76BF}"/>
              </a:ext>
            </a:extLst>
          </p:cNvPr>
          <p:cNvPicPr>
            <a:picLocks noGrp="1" noChangeAspect="1"/>
          </p:cNvPicPr>
          <p:nvPr>
            <p:ph idx="1"/>
          </p:nvPr>
        </p:nvPicPr>
        <p:blipFill>
          <a:blip r:embed="rId2"/>
          <a:stretch>
            <a:fillRect/>
          </a:stretch>
        </p:blipFill>
        <p:spPr>
          <a:xfrm>
            <a:off x="2316152" y="2122801"/>
            <a:ext cx="7559695" cy="3756986"/>
          </a:xfrm>
        </p:spPr>
      </p:pic>
    </p:spTree>
    <p:extLst>
      <p:ext uri="{BB962C8B-B14F-4D97-AF65-F5344CB8AC3E}">
        <p14:creationId xmlns:p14="http://schemas.microsoft.com/office/powerpoint/2010/main" val="184137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lnSpcReduction="10000"/>
          </a:bodyPr>
          <a:lstStyle/>
          <a:p>
            <a:pPr marL="0" indent="0">
              <a:buNone/>
            </a:pPr>
            <a:r>
              <a:rPr lang="en-US" sz="2200" dirty="0"/>
              <a:t>Per accedere alla pagina personale di Sistema, bisogna inanzitutto inserire le credenziali (matricola e password) corrette.</a:t>
            </a:r>
          </a:p>
          <a:p>
            <a:pPr marL="0" indent="0">
              <a:buNone/>
            </a:pPr>
            <a:r>
              <a:rPr lang="en-US" sz="2200" dirty="0"/>
              <a:t>Una volta eseguito l’accesso, l’utente può registrare nuovi pazienti, </a:t>
            </a:r>
            <a:r>
              <a:rPr lang="en-US" sz="2200" dirty="0" err="1"/>
              <a:t>generare</a:t>
            </a:r>
            <a:r>
              <a:rPr lang="en-US" sz="2200" dirty="0"/>
              <a:t> </a:t>
            </a:r>
            <a:r>
              <a:rPr lang="en-US" sz="2200" dirty="0" err="1"/>
              <a:t>nuove</a:t>
            </a:r>
            <a:r>
              <a:rPr lang="en-US" sz="2200" dirty="0"/>
              <a:t> </a:t>
            </a:r>
            <a:r>
              <a:rPr lang="en-US" sz="2200" dirty="0" err="1"/>
              <a:t>operazioni</a:t>
            </a:r>
            <a:r>
              <a:rPr lang="en-US" sz="2200" dirty="0"/>
              <a:t> (</a:t>
            </a:r>
            <a:r>
              <a:rPr lang="en-US" sz="2200" dirty="0" err="1"/>
              <a:t>partendo</a:t>
            </a:r>
            <a:r>
              <a:rPr lang="en-US" sz="2200" dirty="0"/>
              <a:t> </a:t>
            </a:r>
            <a:r>
              <a:rPr lang="en-US" sz="2200" dirty="0" err="1"/>
              <a:t>dalle</a:t>
            </a:r>
            <a:r>
              <a:rPr lang="en-US" sz="2200" dirty="0"/>
              <a:t> </a:t>
            </a:r>
            <a:r>
              <a:rPr lang="en-US" sz="2200" dirty="0" err="1"/>
              <a:t>anagrafiche</a:t>
            </a:r>
            <a:r>
              <a:rPr lang="en-US" sz="2200" dirty="0"/>
              <a:t> create) e compilare i relativi </a:t>
            </a:r>
            <a:r>
              <a:rPr lang="en-US" sz="2200" dirty="0" err="1"/>
              <a:t>verbali</a:t>
            </a:r>
            <a:r>
              <a:rPr lang="en-US" sz="2200" dirty="0"/>
              <a:t> </a:t>
            </a:r>
            <a:r>
              <a:rPr lang="en-US" sz="2200" dirty="0" err="1"/>
              <a:t>medici</a:t>
            </a:r>
            <a:r>
              <a:rPr lang="en-US" sz="2200" dirty="0"/>
              <a:t>, </a:t>
            </a:r>
            <a:r>
              <a:rPr lang="en-US" sz="2200" dirty="0" err="1"/>
              <a:t>sulla</a:t>
            </a:r>
            <a:r>
              <a:rPr lang="en-US" sz="2200" dirty="0"/>
              <a:t> base </a:t>
            </a:r>
            <a:r>
              <a:rPr lang="en-US" sz="2200" dirty="0" err="1"/>
              <a:t>delle</a:t>
            </a:r>
            <a:r>
              <a:rPr lang="en-US" sz="2200" dirty="0"/>
              <a:t> </a:t>
            </a:r>
            <a:r>
              <a:rPr lang="en-US" sz="2200" dirty="0" err="1"/>
              <a:t>singole</a:t>
            </a:r>
            <a:r>
              <a:rPr lang="en-US" sz="2200" dirty="0"/>
              <a:t> </a:t>
            </a:r>
            <a:r>
              <a:rPr lang="en-US" sz="2200" dirty="0" err="1"/>
              <a:t>operazioni</a:t>
            </a:r>
            <a:r>
              <a:rPr lang="en-US" sz="2200" dirty="0"/>
              <a:t>.</a:t>
            </a:r>
          </a:p>
          <a:p>
            <a:pPr marL="0" indent="0">
              <a:buNone/>
            </a:pPr>
            <a:r>
              <a:rPr lang="en-US" sz="2200" dirty="0"/>
              <a:t>Eliminando la pagina anagrafica di un certo paziente, si cancellano, di conseguenza, le liste operatorie che lo coinvolgono; allo stesso modo, cancellando una lista operatoria si eliminano i verbali medici associati a quella lista.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23</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a:t>
            </a:r>
            <a:r>
              <a:rPr lang="en-US" sz="2000" dirty="0" err="1"/>
              <a:t>operazioni</a:t>
            </a:r>
            <a:r>
              <a:rPr lang="en-US" sz="2000" dirty="0"/>
              <a:t> possibili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per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esiste Nessun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endParaRPr lang="en-US" sz="2000" i="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25</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difficolà, incontrate durante la stesura del Progetto, </a:t>
            </a:r>
            <a:r>
              <a:rPr lang="en-US" sz="2200" dirty="0" err="1"/>
              <a:t>riguardano</a:t>
            </a:r>
            <a:r>
              <a:rPr lang="en-US" sz="2200" dirty="0"/>
              <a:t>:</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a:t>
            </a:r>
            <a:r>
              <a:rPr lang="en-US" sz="2200" dirty="0" err="1"/>
              <a:t>sistema</a:t>
            </a:r>
            <a:r>
              <a:rPr lang="en-US" sz="2200" dirty="0"/>
              <a:t> e </a:t>
            </a:r>
            <a:r>
              <a:rPr lang="en-US" sz="2200" dirty="0" err="1"/>
              <a:t>dell’utente</a:t>
            </a:r>
            <a:r>
              <a:rPr lang="en-US" sz="2200" dirty="0"/>
              <a:t>).</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95534" y="4811295"/>
            <a:ext cx="1073021" cy="369332"/>
          </a:xfrm>
          <a:prstGeom prst="rect">
            <a:avLst/>
          </a:prstGeom>
          <a:noFill/>
        </p:spPr>
        <p:txBody>
          <a:bodyPr wrap="square" rtlCol="0">
            <a:spAutoFit/>
          </a:bodyPr>
          <a:lstStyle/>
          <a:p>
            <a:r>
              <a:rPr lang="it-IT" dirty="0"/>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838200" y="1884037"/>
            <a:ext cx="10684764" cy="5339923"/>
          </a:xfrm>
          <a:prstGeom prst="rect">
            <a:avLst/>
          </a:prstGeom>
          <a:noFill/>
        </p:spPr>
        <p:txBody>
          <a:bodyPr wrap="square" rtlCol="0">
            <a:spAutoFit/>
          </a:bodyPr>
          <a:lstStyle/>
          <a:p>
            <a:pPr marL="285750" indent="-285750">
              <a:buFont typeface="Arial" panose="020B0604020202020204" pitchFamily="34" charset="0"/>
              <a:buChar char="•"/>
            </a:pPr>
            <a:r>
              <a:rPr lang="it-IT" sz="1900" dirty="0"/>
              <a:t>Utilizzo di </a:t>
            </a:r>
            <a:r>
              <a:rPr lang="it-IT" sz="1900" b="1" dirty="0"/>
              <a:t>GitHub</a:t>
            </a:r>
            <a:r>
              <a:rPr lang="it-IT" sz="1900" dirty="0"/>
              <a:t> come strumento prescelto al coordinamento tra i membri del team: le sue caratteristiche di utilizzo consentono di tenere traccia di tutti i componenti e le modifiche apportate (si sfruttano </a:t>
            </a:r>
            <a:r>
              <a:rPr lang="it-IT" sz="1900" i="1" dirty="0"/>
              <a:t>issue </a:t>
            </a:r>
            <a:r>
              <a:rPr lang="it-IT" sz="1900" dirty="0"/>
              <a:t>e </a:t>
            </a:r>
            <a:r>
              <a:rPr lang="it-IT" sz="1900" i="1" dirty="0"/>
              <a:t>branch </a:t>
            </a:r>
            <a:r>
              <a:rPr lang="it-IT" sz="1900" dirty="0"/>
              <a:t>per organizzare al meglio il lavoro di squadra).</a:t>
            </a:r>
          </a:p>
          <a:p>
            <a:pPr marL="285750" indent="-285750">
              <a:buFont typeface="Arial" panose="020B0604020202020204" pitchFamily="34" charset="0"/>
              <a:buChar char="•"/>
            </a:pPr>
            <a:endParaRPr lang="it-IT" sz="1900" dirty="0"/>
          </a:p>
          <a:p>
            <a:pPr marL="285750" indent="-285750">
              <a:buFont typeface="Arial" panose="020B0604020202020204" pitchFamily="34" charset="0"/>
              <a:buChar char="•"/>
            </a:pPr>
            <a:r>
              <a:rPr lang="it-IT" sz="1900" dirty="0"/>
              <a:t>Utilizzo di Linguaggio </a:t>
            </a:r>
            <a:r>
              <a:rPr lang="it-IT" sz="1900" b="1" dirty="0"/>
              <a:t>Java</a:t>
            </a:r>
            <a:r>
              <a:rPr lang="it-IT" sz="1900" dirty="0"/>
              <a:t> (alto livello) per la stesura del codice sorgente attraverso l’uso dell’ambiente di lavoro </a:t>
            </a:r>
            <a:r>
              <a:rPr lang="it-IT" sz="1900" b="1" dirty="0"/>
              <a:t>Eclipse</a:t>
            </a:r>
            <a:r>
              <a:rPr lang="it-IT" sz="1900" dirty="0"/>
              <a:t>:</a:t>
            </a:r>
          </a:p>
          <a:p>
            <a:pPr marL="285750" indent="-285750">
              <a:buFont typeface="Wingdings" panose="05000000000000000000" pitchFamily="2" charset="2"/>
              <a:buChar char="q"/>
            </a:pPr>
            <a:r>
              <a:rPr lang="it-IT" sz="1900" i="1" dirty="0"/>
              <a:t>Windowbuilder</a:t>
            </a:r>
            <a:r>
              <a:rPr lang="it-IT" sz="1900" dirty="0"/>
              <a:t>, per la costruzione di un’interfaccia grafica che risponda ai requisiti del problema, ma che sia, al tempo stesso, di facile utilizzo e comprensibile agli utenti (principalmente medici).</a:t>
            </a:r>
          </a:p>
          <a:p>
            <a:pPr marL="285750" indent="-285750">
              <a:buFont typeface="Wingdings" panose="05000000000000000000" pitchFamily="2" charset="2"/>
              <a:buChar char="q"/>
            </a:pPr>
            <a:r>
              <a:rPr lang="it-IT" sz="1900" i="1" dirty="0"/>
              <a:t>JUNIT, </a:t>
            </a:r>
            <a:r>
              <a:rPr lang="it-IT" sz="1900" dirty="0"/>
              <a:t>framework per lo studio e l’esecuzione dei casi di test.</a:t>
            </a:r>
            <a:endParaRPr lang="it-IT" sz="1900" i="1" dirty="0"/>
          </a:p>
          <a:p>
            <a:pPr marL="285750" indent="-285750">
              <a:buFont typeface="Wingdings" panose="05000000000000000000" pitchFamily="2" charset="2"/>
              <a:buChar char="q"/>
            </a:pPr>
            <a:endParaRPr lang="it-IT" sz="1900" b="1" i="1" dirty="0"/>
          </a:p>
          <a:p>
            <a:pPr marL="285750" indent="-285750">
              <a:buFont typeface="Arial" panose="020B0604020202020204" pitchFamily="34" charset="0"/>
              <a:buChar char="•"/>
            </a:pPr>
            <a:r>
              <a:rPr lang="it-IT" sz="1900" dirty="0"/>
              <a:t>Utilizzo di </a:t>
            </a:r>
            <a:r>
              <a:rPr lang="it-IT" sz="1900" b="1" dirty="0"/>
              <a:t>StarUML</a:t>
            </a:r>
            <a:r>
              <a:rPr lang="it-IT" sz="1900" dirty="0"/>
              <a:t> per la creazione dei vari diagrammi (definiti rispetto al sistema generale o </a:t>
            </a:r>
            <a:r>
              <a:rPr lang="it-IT" sz="1900"/>
              <a:t>semplicemente rispetto ai medici):</a:t>
            </a:r>
            <a:endParaRPr lang="it-IT" sz="1900" dirty="0"/>
          </a:p>
          <a:p>
            <a:pPr marL="285750" indent="-285750">
              <a:buFont typeface="Wingdings" panose="05000000000000000000" pitchFamily="2" charset="2"/>
              <a:buChar char="q"/>
            </a:pPr>
            <a:r>
              <a:rPr lang="it-IT" sz="1900" i="1" dirty="0"/>
              <a:t>Use-Case Diagram</a:t>
            </a:r>
            <a:r>
              <a:rPr lang="it-IT" sz="1900" dirty="0"/>
              <a:t>, definizione di attori e casi d’uso del problema;</a:t>
            </a:r>
            <a:endParaRPr lang="it-IT" sz="1900" i="1" dirty="0"/>
          </a:p>
          <a:p>
            <a:pPr marL="285750" indent="-285750">
              <a:buFont typeface="Wingdings" panose="05000000000000000000" pitchFamily="2" charset="2"/>
              <a:buChar char="q"/>
            </a:pPr>
            <a:r>
              <a:rPr lang="it-IT" sz="1900" i="1" dirty="0"/>
              <a:t>Class Diagram</a:t>
            </a:r>
            <a:r>
              <a:rPr lang="it-IT" sz="1900" dirty="0"/>
              <a:t>, definizione delle classi del sistema, con annessi attributi, operazioni e associazioni;</a:t>
            </a:r>
            <a:endParaRPr lang="it-IT" sz="1900" i="1" dirty="0"/>
          </a:p>
          <a:p>
            <a:pPr marL="285750" indent="-285750">
              <a:buFont typeface="Wingdings" panose="05000000000000000000" pitchFamily="2" charset="2"/>
              <a:buChar char="q"/>
            </a:pPr>
            <a:r>
              <a:rPr lang="it-IT" sz="1900" i="1" dirty="0"/>
              <a:t>State-Chart Diagram, </a:t>
            </a:r>
            <a:r>
              <a:rPr lang="it-IT" sz="1900" dirty="0"/>
              <a:t>visualizzazione dello stato del sistema durante il suo utilizzo;</a:t>
            </a:r>
          </a:p>
          <a:p>
            <a:pPr marL="285750" indent="-285750">
              <a:buFont typeface="Wingdings" panose="05000000000000000000" pitchFamily="2" charset="2"/>
              <a:buChar char="q"/>
            </a:pPr>
            <a:r>
              <a:rPr lang="it-IT" sz="1900" i="1" dirty="0"/>
              <a:t>Sequence Diagram</a:t>
            </a:r>
            <a:r>
              <a:rPr lang="it-IT" sz="1900" dirty="0"/>
              <a:t>, definizione delle sequenze di azioni effettuate durante l’utilizzo del sistema;</a:t>
            </a:r>
            <a:endParaRPr lang="it-IT" sz="1900" i="1" dirty="0"/>
          </a:p>
          <a:p>
            <a:pPr marL="285750" indent="-285750">
              <a:buFont typeface="Wingdings" panose="05000000000000000000" pitchFamily="2" charset="2"/>
              <a:buChar char="q"/>
            </a:pPr>
            <a:r>
              <a:rPr lang="it-IT" sz="1900" i="1" dirty="0"/>
              <a:t>Activity Diagram,</a:t>
            </a:r>
            <a:r>
              <a:rPr lang="it-IT" sz="1900" dirty="0"/>
              <a:t> definizione delle varie attività svolte da uno o più soggetti;</a:t>
            </a:r>
            <a:endParaRPr lang="it-IT" sz="1900" i="1" dirty="0"/>
          </a:p>
          <a:p>
            <a:pPr marL="285750" indent="-285750">
              <a:buFont typeface="Wingdings" panose="05000000000000000000" pitchFamily="2" charset="2"/>
              <a:buChar char="q"/>
            </a:pPr>
            <a:endParaRPr lang="it-IT" i="1"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BBA2B-BE91-C2EE-1FE0-C361162FF36D}"/>
            </a:ext>
          </a:extLst>
        </p:cNvPr>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A923AE64-B99D-0BAC-49DF-519E23056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C0732DC-408E-D606-584F-25FC553B9A11}"/>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E142B649-A08B-3709-5F51-868064DCC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98F240AB-B85A-819A-7032-59F09154561A}"/>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6</a:t>
            </a:fld>
            <a:endParaRPr lang="en-US" sz="1800" b="1" dirty="0"/>
          </a:p>
        </p:txBody>
      </p:sp>
      <p:sp>
        <p:nvSpPr>
          <p:cNvPr id="11" name="CasellaDiTesto 10">
            <a:extLst>
              <a:ext uri="{FF2B5EF4-FFF2-40B4-BE49-F238E27FC236}">
                <a16:creationId xmlns:a16="http://schemas.microsoft.com/office/drawing/2014/main" id="{AAAC9B74-463D-3112-DFEE-C3D0560A5363}"/>
              </a:ext>
            </a:extLst>
          </p:cNvPr>
          <p:cNvSpPr txBox="1"/>
          <p:nvPr/>
        </p:nvSpPr>
        <p:spPr>
          <a:xfrm>
            <a:off x="669036" y="1871147"/>
            <a:ext cx="10684764" cy="2585323"/>
          </a:xfrm>
          <a:prstGeom prst="rect">
            <a:avLst/>
          </a:prstGeom>
          <a:noFill/>
        </p:spPr>
        <p:txBody>
          <a:bodyPr wrap="square" rtlCol="0">
            <a:spAutoFit/>
          </a:bodyPr>
          <a:lstStyle/>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il quale si può visualizzare le relazioni tra moduli e classi,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r>
              <a:rPr lang="it-IT" b="1" dirty="0"/>
              <a:t>.</a:t>
            </a:r>
          </a:p>
          <a:p>
            <a:endParaRPr lang="it-IT" b="1" dirty="0"/>
          </a:p>
          <a:p>
            <a:endParaRPr lang="it-IT" b="1" dirty="0"/>
          </a:p>
          <a:p>
            <a:endParaRPr lang="it-IT" b="1" dirty="0"/>
          </a:p>
          <a:p>
            <a:pPr marL="285750" indent="-285750">
              <a:buFont typeface="Wingdings" panose="05000000000000000000" pitchFamily="2" charset="2"/>
              <a:buChar char="Ø"/>
            </a:pPr>
            <a:endParaRPr lang="it-IT" i="1" dirty="0"/>
          </a:p>
        </p:txBody>
      </p:sp>
    </p:spTree>
    <p:extLst>
      <p:ext uri="{BB962C8B-B14F-4D97-AF65-F5344CB8AC3E}">
        <p14:creationId xmlns:p14="http://schemas.microsoft.com/office/powerpoint/2010/main" val="24311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929384"/>
            <a:ext cx="10515600" cy="4563491"/>
          </a:xfrm>
        </p:spPr>
        <p:txBody>
          <a:bodyPr>
            <a:normAutofit fontScale="92500" lnSpcReduction="20000"/>
          </a:bodyPr>
          <a:lstStyle/>
          <a:p>
            <a:pPr marL="0" indent="0">
              <a:buNone/>
            </a:pPr>
            <a:r>
              <a:rPr lang="it-IT" sz="2000" dirty="0"/>
              <a:t>Per il software configuration management è stato utilizzato GitHub come programma principale:</a:t>
            </a:r>
          </a:p>
          <a:p>
            <a:pPr marL="0" indent="0">
              <a:buNone/>
            </a:pPr>
            <a:endParaRPr lang="it-IT" sz="2000" dirty="0"/>
          </a:p>
          <a:p>
            <a:pPr marL="0" indent="0">
              <a:buNone/>
            </a:pPr>
            <a:r>
              <a:rPr lang="it-IT" sz="2000" b="1" dirty="0"/>
              <a:t>BRANCH </a:t>
            </a:r>
            <a:r>
              <a:rPr lang="it-IT" sz="2000" dirty="0"/>
              <a:t>Creazione di branch diversi per ottimizzare il lavoro di squadra ed evitare eventuali  incomprensioni: ogni membro crea uno o più branch per lavorare sulle sue componenti, in modo tale da non confondere gli altri collaboratori, qualora si lavorasse in più persone su uno stesso aspetto. Il «ramo principale» Main è il branch di default, dove verrano trasferiti i file e il codice finale per la consegna del progetto.</a:t>
            </a:r>
          </a:p>
          <a:p>
            <a:pPr marL="0" indent="0">
              <a:buNone/>
            </a:pPr>
            <a:endParaRPr lang="it-IT" sz="2000" b="1" dirty="0"/>
          </a:p>
          <a:p>
            <a:pPr marL="0" indent="0">
              <a:buNone/>
            </a:pPr>
            <a:r>
              <a:rPr lang="it-IT" sz="2000" b="1" dirty="0"/>
              <a:t>ISSUE </a:t>
            </a:r>
            <a:r>
              <a:rPr lang="it-IT" sz="2000" dirty="0"/>
              <a:t>Per valutazione del progetto/project plan, risolvere bug o rispondere a determinati requisiti, sono state attivate issue corrispondenti. Le singole issue vengono affidate ad uno o più i membri del team e devono essere portate a compimento, prima di essere chiuse (indicate come «completate»). Le issue favoriscono la comunicazione tra i membri del team.</a:t>
            </a:r>
          </a:p>
          <a:p>
            <a:pPr marL="0" indent="0">
              <a:buNone/>
            </a:pPr>
            <a:endParaRPr lang="it-IT" sz="2000" dirty="0"/>
          </a:p>
          <a:p>
            <a:pPr marL="0" indent="0">
              <a:buNone/>
            </a:pPr>
            <a:r>
              <a:rPr lang="it-IT" sz="2000" b="1" dirty="0"/>
              <a:t>PULL REQUEST </a:t>
            </a:r>
            <a:r>
              <a:rPr lang="it-IT" sz="2000" dirty="0"/>
              <a:t>Per</a:t>
            </a:r>
            <a:r>
              <a:rPr lang="it-IT" sz="2000" b="1" dirty="0"/>
              <a:t> </a:t>
            </a:r>
            <a:r>
              <a:rPr lang="it-IT" sz="2000" dirty="0"/>
              <a:t>modifiche importanti o azioni di merge («unione di materiale da un </a:t>
            </a:r>
            <a:r>
              <a:rPr lang="it-IT" sz="2000" dirty="0" err="1"/>
              <a:t>branch</a:t>
            </a:r>
            <a:r>
              <a:rPr lang="it-IT" sz="2000" dirty="0"/>
              <a:t> ad un altro»), sono state create delle pull request, le quali devono essere discusse tra tutti i membri del team e lo SCRUM Master, indicato per l’area di lavoro a cui la request fa riferimento, ha il compito di approvarla ed portarla a compimento. Possono essere richieste delle </a:t>
            </a:r>
            <a:r>
              <a:rPr lang="it-IT" sz="2000" i="1" dirty="0"/>
              <a:t>Review</a:t>
            </a:r>
            <a:r>
              <a:rPr lang="it-IT" sz="2000" dirty="0"/>
              <a:t>, per consentire ai membri di esaminare e discutere le modifiche proposte, che verranno poi unite nel ramo principale del repository. </a:t>
            </a:r>
            <a:endParaRPr lang="it-IT" sz="22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7</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8</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9</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l’ultima parola). Sebbene il ruolo di scrum master venga designato anticipatamente, i tre collaboratori devono sempre confrontarsi per le nuove modifiche e dare tutti il proprio consenso: sarà compito dello scrum master verificare se tali cambiamenti mantengono la qualità del software alta. Inoltre, lo scrum master deve mantenere alta la motivazione/concentrazione del gruppo, per portare a compimento le singole parti ed eliminare ostacoli che rallentano il lavoro.</a:t>
            </a:r>
          </a:p>
          <a:p>
            <a:pPr marL="0" indent="0">
              <a:buNone/>
            </a:pPr>
            <a:endParaRPr lang="it-IT" sz="1800" dirty="0"/>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1110</TotalTime>
  <Words>3064</Words>
  <Application>Microsoft Office PowerPoint</Application>
  <PresentationFormat>Widescreen</PresentationFormat>
  <Paragraphs>234</Paragraphs>
  <Slides>25</Slides>
  <Notes>19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2024-03-21T21:03:53Z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