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9"/>
  </p:notesMasterIdLst>
  <p:handoutMasterIdLst>
    <p:handoutMasterId r:id="rId30"/>
  </p:handoutMasterIdLst>
  <p:sldIdLst>
    <p:sldId id="256" r:id="rId5"/>
    <p:sldId id="296" r:id="rId6"/>
    <p:sldId id="297" r:id="rId7"/>
    <p:sldId id="312" r:id="rId8"/>
    <p:sldId id="318" r:id="rId9"/>
    <p:sldId id="298" r:id="rId10"/>
    <p:sldId id="300" r:id="rId11"/>
    <p:sldId id="319" r:id="rId12"/>
    <p:sldId id="317" r:id="rId13"/>
    <p:sldId id="309" r:id="rId14"/>
    <p:sldId id="313" r:id="rId15"/>
    <p:sldId id="302" r:id="rId16"/>
    <p:sldId id="320" r:id="rId17"/>
    <p:sldId id="303" r:id="rId18"/>
    <p:sldId id="304" r:id="rId19"/>
    <p:sldId id="321" r:id="rId20"/>
    <p:sldId id="325" r:id="rId21"/>
    <p:sldId id="307" r:id="rId22"/>
    <p:sldId id="314" r:id="rId23"/>
    <p:sldId id="323" r:id="rId24"/>
    <p:sldId id="316" r:id="rId25"/>
    <p:sldId id="306" r:id="rId26"/>
    <p:sldId id="310"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556" dt="2024-03-22T19:57:27.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2T20:11:20.492" v="19280" actId="27636"/>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1T08:57:54.677" v="13609" actId="20577"/>
        <pc:sldMkLst>
          <pc:docMk/>
          <pc:sldMk cId="3250768115" sldId="296"/>
        </pc:sldMkLst>
        <pc:spChg chg="mod">
          <ac:chgData name="Matteo MANGILI" userId="89c7df381375e6aa" providerId="LiveId" clId="{E6DC4EAA-0AC7-4D8A-9ABA-9B4C09DD8308}" dt="2024-03-21T08:57:54.677" v="13609"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1T08:58:26.500" v="13613" actId="20577"/>
        <pc:sldMkLst>
          <pc:docMk/>
          <pc:sldMk cId="1249612630" sldId="297"/>
        </pc:sldMkLst>
        <pc:spChg chg="mod">
          <ac:chgData name="Matteo MANGILI" userId="89c7df381375e6aa" providerId="LiveId" clId="{E6DC4EAA-0AC7-4D8A-9ABA-9B4C09DD8308}" dt="2024-03-21T08:58:26.500" v="13613"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2T19:04:43.825" v="18530" actId="20577"/>
        <pc:sldMkLst>
          <pc:docMk/>
          <pc:sldMk cId="3996999348" sldId="298"/>
        </pc:sldMkLst>
        <pc:spChg chg="mod">
          <ac:chgData name="Matteo MANGILI" userId="89c7df381375e6aa" providerId="LiveId" clId="{E6DC4EAA-0AC7-4D8A-9ABA-9B4C09DD8308}" dt="2024-03-22T19:04:43.825" v="18530"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2T19:57:09.729" v="18880" actId="20577"/>
        <pc:sldMkLst>
          <pc:docMk/>
          <pc:sldMk cId="2944479634" sldId="303"/>
        </pc:sldMkLst>
        <pc:spChg chg="mod">
          <ac:chgData name="Matteo MANGILI" userId="89c7df381375e6aa" providerId="LiveId" clId="{E6DC4EAA-0AC7-4D8A-9ABA-9B4C09DD8308}" dt="2024-03-22T19:57:09.729" v="18880" actId="20577"/>
          <ac:spMkLst>
            <pc:docMk/>
            <pc:sldMk cId="2944479634" sldId="303"/>
            <ac:spMk id="4" creationId="{834029E2-3A07-28E1-FE72-E1D9FA770926}"/>
          </ac:spMkLst>
        </pc:spChg>
      </pc:sldChg>
      <pc:sldChg chg="modSp mod">
        <pc:chgData name="Matteo MANGILI" userId="89c7df381375e6aa" providerId="LiveId" clId="{E6DC4EAA-0AC7-4D8A-9ABA-9B4C09DD8308}" dt="2024-03-22T10:24:26.500" v="17023" actId="20577"/>
        <pc:sldMkLst>
          <pc:docMk/>
          <pc:sldMk cId="2728347993" sldId="304"/>
        </pc:sldMkLst>
        <pc:spChg chg="mod">
          <ac:chgData name="Matteo MANGILI" userId="89c7df381375e6aa" providerId="LiveId" clId="{E6DC4EAA-0AC7-4D8A-9ABA-9B4C09DD8308}" dt="2024-03-22T10:24:26.500" v="17023"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2T20:05:33.783" v="19276" actId="20577"/>
        <pc:sldMkLst>
          <pc:docMk/>
          <pc:sldMk cId="3568766427" sldId="306"/>
        </pc:sldMkLst>
        <pc:spChg chg="add del mod">
          <ac:chgData name="Matteo MANGILI" userId="89c7df381375e6aa" providerId="LiveId" clId="{E6DC4EAA-0AC7-4D8A-9ABA-9B4C09DD8308}" dt="2024-03-21T12:19:01.108" v="15564"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2T20:05:33.783" v="1927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2T20:04:52.385" v="19263" actId="27636"/>
        <pc:sldMkLst>
          <pc:docMk/>
          <pc:sldMk cId="42136755" sldId="307"/>
        </pc:sldMkLst>
        <pc:spChg chg="mod">
          <ac:chgData name="Matteo MANGILI" userId="89c7df381375e6aa" providerId="LiveId" clId="{E6DC4EAA-0AC7-4D8A-9ABA-9B4C09DD8308}" dt="2024-03-22T20:04:52.385" v="19263" actId="27636"/>
          <ac:spMkLst>
            <pc:docMk/>
            <pc:sldMk cId="42136755" sldId="307"/>
            <ac:spMk id="3" creationId="{A07BF9D8-A7CB-D3F1-7E12-AD682B8F05A3}"/>
          </ac:spMkLst>
        </pc:spChg>
        <pc:spChg chg="mod">
          <ac:chgData name="Matteo MANGILI" userId="89c7df381375e6aa" providerId="LiveId" clId="{E6DC4EAA-0AC7-4D8A-9ABA-9B4C09DD8308}" dt="2024-03-22T20:04:40.084" v="19258" actId="20577"/>
          <ac:spMkLst>
            <pc:docMk/>
            <pc:sldMk cId="42136755" sldId="307"/>
            <ac:spMk id="6" creationId="{07D5F90B-A703-3979-44A8-9125B7AA3463}"/>
          </ac:spMkLst>
        </pc:spChg>
      </pc:sldChg>
      <pc:sldChg chg="modSp mod">
        <pc:chgData name="Matteo MANGILI" userId="89c7df381375e6aa" providerId="LiveId" clId="{E6DC4EAA-0AC7-4D8A-9ABA-9B4C09DD8308}" dt="2024-03-22T20:11:20.492" v="19280" actId="27636"/>
        <pc:sldMkLst>
          <pc:docMk/>
          <pc:sldMk cId="1581940243" sldId="309"/>
        </pc:sldMkLst>
        <pc:spChg chg="mod">
          <ac:chgData name="Matteo MANGILI" userId="89c7df381375e6aa" providerId="LiveId" clId="{E6DC4EAA-0AC7-4D8A-9ABA-9B4C09DD8308}" dt="2024-03-22T20:11:20.492" v="19280" actId="27636"/>
          <ac:spMkLst>
            <pc:docMk/>
            <pc:sldMk cId="1581940243" sldId="309"/>
            <ac:spMk id="5" creationId="{BE1F23F2-64C7-BE07-E80F-A34081568AA8}"/>
          </ac:spMkLst>
        </pc:spChg>
      </pc:sldChg>
      <pc:sldChg chg="modSp mod">
        <pc:chgData name="Matteo MANGILI" userId="89c7df381375e6aa" providerId="LiveId" clId="{E6DC4EAA-0AC7-4D8A-9ABA-9B4C09DD8308}" dt="2024-03-19T21:50:46.762" v="11750" actId="20577"/>
        <pc:sldMkLst>
          <pc:docMk/>
          <pc:sldMk cId="2214790197" sldId="310"/>
        </pc:sldMkLst>
        <pc:spChg chg="mod">
          <ac:chgData name="Matteo MANGILI" userId="89c7df381375e6aa" providerId="LiveId" clId="{E6DC4EAA-0AC7-4D8A-9ABA-9B4C09DD8308}" dt="2024-03-19T21:50:46.762" v="11750" actId="20577"/>
          <ac:spMkLst>
            <pc:docMk/>
            <pc:sldMk cId="2214790197" sldId="310"/>
            <ac:spMk id="4" creationId="{E45B50AB-E09E-377A-4B46-AFA47F523EA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2T20:05:02.970" v="19267" actId="20577"/>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mod">
          <ac:chgData name="Matteo MANGILI" userId="89c7df381375e6aa" providerId="LiveId" clId="{E6DC4EAA-0AC7-4D8A-9ABA-9B4C09DD8308}" dt="2024-03-22T20:05:02.970" v="19267" actId="20577"/>
          <ac:spMkLst>
            <pc:docMk/>
            <pc:sldMk cId="2994462458" sldId="314"/>
            <ac:spMk id="6" creationId="{07D5F90B-A703-3979-44A8-9125B7AA3463}"/>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2T20:05:25.487" v="19274" actId="20577"/>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2T20:05:25.487" v="19274" actId="20577"/>
          <ac:spMkLst>
            <pc:docMk/>
            <pc:sldMk cId="1841377636" sldId="316"/>
            <ac:spMk id="6" creationId="{07D5F90B-A703-3979-44A8-9125B7AA3463}"/>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3-21T21:34:01.430" v="16533" actId="20577"/>
        <pc:sldMkLst>
          <pc:docMk/>
          <pc:sldMk cId="1634375711" sldId="317"/>
        </pc:sldMkLst>
        <pc:spChg chg="mod">
          <ac:chgData name="Matteo MANGILI" userId="89c7df381375e6aa" providerId="LiveId" clId="{E6DC4EAA-0AC7-4D8A-9ABA-9B4C09DD8308}" dt="2024-03-21T21:34:01.430" v="16533"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2T20:04:10.543" v="19254" actId="20577"/>
        <pc:sldMkLst>
          <pc:docMk/>
          <pc:sldMk cId="112244765" sldId="318"/>
        </pc:sldMkLst>
        <pc:spChg chg="mod">
          <ac:chgData name="Matteo MANGILI" userId="89c7df381375e6aa" providerId="LiveId" clId="{E6DC4EAA-0AC7-4D8A-9ABA-9B4C09DD8308}" dt="2024-03-22T20:04:10.543" v="19254" actId="20577"/>
          <ac:spMkLst>
            <pc:docMk/>
            <pc:sldMk cId="112244765" sldId="318"/>
            <ac:spMk id="11" creationId="{C1C708C4-D7EC-7ED8-A397-AF1F95BF1686}"/>
          </ac:spMkLst>
        </pc:spChg>
        <pc:spChg chg="mod">
          <ac:chgData name="Matteo MANGILI" userId="89c7df381375e6aa" providerId="LiveId" clId="{E6DC4EAA-0AC7-4D8A-9ABA-9B4C09DD8308}" dt="2024-03-22T20:03:29.212" v="19213" actId="1076"/>
          <ac:spMkLst>
            <pc:docMk/>
            <pc:sldMk cId="112244765" sldId="318"/>
            <ac:spMk id="82" creationId="{CE36A058-BEC2-4BC5-A467-F2EB2A365051}"/>
          </ac:spMkLst>
        </pc:spChg>
      </pc:sldChg>
      <pc:sldChg chg="modSp mod">
        <pc:chgData name="Matteo MANGILI" userId="89c7df381375e6aa" providerId="LiveId" clId="{E6DC4EAA-0AC7-4D8A-9ABA-9B4C09DD8308}" dt="2024-03-19T20:43:42.003" v="9928" actId="27636"/>
        <pc:sldMkLst>
          <pc:docMk/>
          <pc:sldMk cId="762597572" sldId="319"/>
        </pc:sldMkLst>
        <pc:spChg chg="mod">
          <ac:chgData name="Matteo MANGILI" userId="89c7df381375e6aa" providerId="LiveId" clId="{E6DC4EAA-0AC7-4D8A-9ABA-9B4C09DD8308}" dt="2024-03-19T20:43:24.785" v="9925" actId="255"/>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del mod">
        <pc:chgData name="Matteo MANGILI" userId="89c7df381375e6aa" providerId="LiveId" clId="{E6DC4EAA-0AC7-4D8A-9ABA-9B4C09DD8308}" dt="2024-03-22T20:00:49.101" v="18904" actId="2696"/>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2T20:05:17.091" v="19272"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3-22T20:05:17.091" v="19272"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sldChg chg="modSp add mod">
        <pc:chgData name="Matteo MANGILI" userId="89c7df381375e6aa" providerId="LiveId" clId="{E6DC4EAA-0AC7-4D8A-9ABA-9B4C09DD8308}" dt="2024-03-19T21:54:06.791" v="11777"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19T21:54:06.791" v="11777"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22/03/2024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22/03/2024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7137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41637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dell’Ospedale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l’obiettivo del progetto (</a:t>
            </a:r>
            <a:r>
              <a:rPr lang="en-US" sz="3300" b="1" i="1" dirty="0">
                <a:cs typeface="Calibri"/>
              </a:rPr>
              <a:t>Specifica dei requisiti</a:t>
            </a:r>
            <a:r>
              <a:rPr lang="en-US" sz="3300" dirty="0">
                <a:cs typeface="Calibri"/>
              </a:rPr>
              <a:t>)</a:t>
            </a:r>
            <a:r>
              <a:rPr lang="en-US" sz="3300" b="1" dirty="0">
                <a:cs typeface="Calibri"/>
              </a:rPr>
              <a:t>,</a:t>
            </a:r>
            <a:r>
              <a:rPr lang="en-US" sz="3300" dirty="0">
                <a:cs typeface="Calibri"/>
              </a:rPr>
              <a:t> i requisiti devono essere valutati per la loro importanza e ruolo rispetto alla natura del progetto (</a:t>
            </a:r>
            <a:r>
              <a:rPr lang="en-US" sz="3300" b="1" i="1" dirty="0">
                <a:cs typeface="Calibri"/>
              </a:rPr>
              <a:t>Verifica</a:t>
            </a:r>
            <a:r>
              <a:rPr lang="en-US" sz="3300" b="1" dirty="0">
                <a:cs typeface="Calibri"/>
              </a:rPr>
              <a:t>, </a:t>
            </a:r>
            <a:r>
              <a:rPr lang="en-US" sz="3300" dirty="0">
                <a:cs typeface="Calibri"/>
              </a:rPr>
              <a:t>i requisiti soddisfano le esigenze del Sistema, </a:t>
            </a:r>
            <a:r>
              <a:rPr lang="en-US" sz="3300" b="1" i="1" dirty="0">
                <a:cs typeface="Calibri"/>
              </a:rPr>
              <a:t>Validazione</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a:t>
            </a:r>
            <a:r>
              <a:rPr lang="en-US" sz="3300" b="1" i="1" dirty="0" err="1">
                <a:cs typeface="Calibri"/>
              </a:rPr>
              <a:t>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10</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11</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12</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grazie a tale oggetto, è possible richiamare il metodo della classe originale nella nuova classe, adattandolo al contesto specifico.</a:t>
            </a:r>
          </a:p>
          <a:p>
            <a:pPr marL="0" indent="0">
              <a:buNone/>
            </a:pPr>
            <a:r>
              <a:rPr lang="en-US" sz="2000" dirty="0"/>
              <a:t>Tale pattern riutilizza frammenti di codice, minimizzando i costi d’uso.</a:t>
            </a:r>
          </a:p>
          <a:p>
            <a:pPr marL="0" indent="0">
              <a:buNone/>
            </a:pPr>
            <a:r>
              <a:rPr lang="en-US" sz="2000" dirty="0"/>
              <a:t>Nel nostro caso, il delegation pattern è stato utilizzato per fare in modo che le classi GUI (</a:t>
            </a:r>
            <a:r>
              <a:rPr lang="it-IT" sz="2000" dirty="0"/>
              <a:t>dove vengono specificati i metodi riguardanti login del medico, modifica delle liste operatorie e compilazione verbale) </a:t>
            </a:r>
            <a:r>
              <a:rPr lang="en-US" sz="2000" dirty="0"/>
              <a:t>deleghino i propri metodi al DataService: nella costruzione di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a:t>
            </a:r>
            <a:r>
              <a:rPr lang="en-US" sz="1900" dirty="0" err="1"/>
              <a:t>modellare</a:t>
            </a:r>
            <a:r>
              <a:rPr lang="en-US" sz="1900" dirty="0"/>
              <a:t> il contesto del problema, </a:t>
            </a:r>
            <a:r>
              <a:rPr lang="en-US" sz="1900" dirty="0" err="1"/>
              <a:t>sono</a:t>
            </a:r>
            <a:r>
              <a:rPr lang="en-US" sz="1900" dirty="0"/>
              <a:t> </a:t>
            </a:r>
            <a:r>
              <a:rPr lang="en-US" sz="1900" dirty="0" err="1"/>
              <a:t>stati</a:t>
            </a:r>
            <a:r>
              <a:rPr lang="en-US" sz="1900" dirty="0"/>
              <a:t> </a:t>
            </a:r>
            <a:r>
              <a:rPr lang="en-US" sz="1900" dirty="0" err="1"/>
              <a:t>strutturati</a:t>
            </a:r>
            <a:r>
              <a:rPr lang="en-US" sz="1900" dirty="0"/>
              <a:t> </a:t>
            </a:r>
            <a:r>
              <a:rPr lang="en-US" sz="1900" dirty="0" err="1"/>
              <a:t>diversi</a:t>
            </a:r>
            <a:r>
              <a:rPr lang="en-US" sz="1900" dirty="0"/>
              <a:t> </a:t>
            </a:r>
            <a:r>
              <a:rPr lang="en-US" sz="1900" dirty="0" err="1"/>
              <a:t>diagrammi</a:t>
            </a:r>
            <a:r>
              <a:rPr lang="en-US" sz="1900" dirty="0"/>
              <a:t> UML:</a:t>
            </a:r>
          </a:p>
          <a:p>
            <a:r>
              <a:rPr lang="en-US" sz="1900" dirty="0" err="1"/>
              <a:t>Diagramma</a:t>
            </a:r>
            <a:r>
              <a:rPr lang="en-US" sz="1900" dirty="0"/>
              <a:t> dei Casi </a:t>
            </a:r>
            <a:r>
              <a:rPr lang="en-US" sz="1900" dirty="0" err="1"/>
              <a:t>d’Uso</a:t>
            </a:r>
            <a:r>
              <a:rPr lang="en-US" sz="1900" dirty="0"/>
              <a:t>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err="1"/>
              <a:t>Diagramma</a:t>
            </a:r>
            <a:r>
              <a:rPr lang="en-US" sz="1900" dirty="0"/>
              <a:t> di Sequenza (SEQUENCE DIAGRAM)</a:t>
            </a:r>
          </a:p>
          <a:p>
            <a:pPr marL="0" indent="0">
              <a:buNone/>
            </a:pPr>
            <a:endParaRPr lang="en-US" sz="1900" dirty="0"/>
          </a:p>
          <a:p>
            <a:r>
              <a:rPr lang="en-US" sz="1900" dirty="0" err="1"/>
              <a:t>Diagramma</a:t>
            </a:r>
            <a:r>
              <a:rPr lang="en-US" sz="1900" dirty="0"/>
              <a:t> </a:t>
            </a:r>
            <a:r>
              <a:rPr lang="en-US" sz="1900" dirty="0" err="1"/>
              <a:t>delle</a:t>
            </a:r>
            <a:r>
              <a:rPr lang="en-US" sz="1900" dirty="0"/>
              <a:t> Attività (ACTIVITY DIAGRAM) </a:t>
            </a:r>
          </a:p>
          <a:p>
            <a:pPr marL="0" indent="0">
              <a:buNone/>
            </a:pPr>
            <a:r>
              <a:rPr lang="en-US" sz="1900" dirty="0"/>
              <a:t>Nelle </a:t>
            </a:r>
            <a:r>
              <a:rPr lang="en-US" sz="1900" dirty="0" err="1"/>
              <a:t>prossime</a:t>
            </a:r>
            <a:r>
              <a:rPr lang="en-US" sz="1900" dirty="0"/>
              <a:t> slide, </a:t>
            </a:r>
            <a:r>
              <a:rPr lang="en-US" sz="1900" dirty="0" err="1"/>
              <a:t>sono</a:t>
            </a:r>
            <a:r>
              <a:rPr lang="en-US" sz="1900" dirty="0"/>
              <a:t> </a:t>
            </a:r>
            <a:r>
              <a:rPr lang="en-US" sz="1900" dirty="0" err="1"/>
              <a:t>mostrati</a:t>
            </a:r>
            <a:r>
              <a:rPr lang="en-US" sz="1900" dirty="0"/>
              <a:t> </a:t>
            </a:r>
            <a:r>
              <a:rPr lang="en-US" sz="1900" dirty="0" err="1"/>
              <a:t>i</a:t>
            </a:r>
            <a:r>
              <a:rPr lang="en-US" sz="1900" dirty="0"/>
              <a:t> </a:t>
            </a:r>
            <a:r>
              <a:rPr lang="en-US" sz="1900" dirty="0" err="1"/>
              <a:t>diagrammi</a:t>
            </a:r>
            <a:r>
              <a:rPr lang="en-US" sz="1900" dirty="0"/>
              <a:t> rispetto alle </a:t>
            </a:r>
            <a:r>
              <a:rPr lang="en-US" sz="1900" dirty="0" err="1"/>
              <a:t>attività</a:t>
            </a:r>
            <a:r>
              <a:rPr lang="en-US" sz="1900" dirty="0"/>
              <a:t> del medico, ma </a:t>
            </a:r>
            <a:r>
              <a:rPr lang="en-US" sz="1900" dirty="0" err="1"/>
              <a:t>all’interno</a:t>
            </a:r>
            <a:r>
              <a:rPr lang="en-US" sz="1900" dirty="0"/>
              <a:t> della repository </a:t>
            </a:r>
            <a:r>
              <a:rPr lang="en-US" sz="1900" dirty="0" err="1"/>
              <a:t>sono</a:t>
            </a:r>
            <a:r>
              <a:rPr lang="en-US" sz="1900" dirty="0"/>
              <a:t> </a:t>
            </a:r>
            <a:r>
              <a:rPr lang="en-US" sz="1900" dirty="0" err="1"/>
              <a:t>presenti</a:t>
            </a:r>
            <a:r>
              <a:rPr lang="en-US" sz="1900" dirty="0"/>
              <a:t> </a:t>
            </a:r>
            <a:r>
              <a:rPr lang="en-US" sz="1900" dirty="0" err="1"/>
              <a:t>altri</a:t>
            </a:r>
            <a:r>
              <a:rPr lang="en-US" sz="1900" dirty="0"/>
              <a:t> </a:t>
            </a:r>
            <a:r>
              <a:rPr lang="en-US" sz="1900" dirty="0" err="1"/>
              <a:t>diagrammi</a:t>
            </a:r>
            <a:r>
              <a:rPr lang="en-US" sz="1900" dirty="0"/>
              <a:t> </a:t>
            </a:r>
            <a:r>
              <a:rPr lang="en-US" sz="1900" dirty="0" err="1"/>
              <a:t>che</a:t>
            </a:r>
            <a:r>
              <a:rPr lang="en-US" sz="1900" dirty="0"/>
              <a:t> </a:t>
            </a:r>
            <a:r>
              <a:rPr lang="en-US" sz="1900" dirty="0" err="1"/>
              <a:t>descrivono</a:t>
            </a:r>
            <a:r>
              <a:rPr lang="en-US" sz="1900" dirty="0"/>
              <a:t> </a:t>
            </a:r>
            <a:r>
              <a:rPr lang="en-US" sz="1900" dirty="0" err="1"/>
              <a:t>l’inero</a:t>
            </a:r>
            <a:r>
              <a:rPr lang="en-US" sz="1900" dirty="0"/>
              <a:t> Sistema </a:t>
            </a:r>
            <a:r>
              <a:rPr lang="en-US" sz="1900" dirty="0" err="1"/>
              <a:t>dell’ospedale</a:t>
            </a:r>
            <a:r>
              <a:rPr lang="en-US" sz="1900" dirty="0"/>
              <a:t>.</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324530"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a:t>
            </a:r>
            <a:r>
              <a:rPr lang="en-US" sz="2000" dirty="0" err="1"/>
              <a:t>devono</a:t>
            </a:r>
            <a:r>
              <a:rPr lang="en-US" sz="2000" dirty="0"/>
              <a:t> </a:t>
            </a:r>
            <a:r>
              <a:rPr lang="en-US" sz="2000" dirty="0" err="1"/>
              <a:t>affrontare</a:t>
            </a:r>
            <a:r>
              <a:rPr lang="en-US" sz="2000" dirty="0"/>
              <a:t>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a:t>
            </a:r>
            <a:r>
              <a:rPr lang="en-US" sz="2000" dirty="0" err="1"/>
              <a:t>relativo</a:t>
            </a:r>
            <a:r>
              <a:rPr lang="en-US" sz="2000" dirty="0"/>
              <a:t>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sull’intervento (le capacità di compilazione cambiano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11019452" y="6675756"/>
            <a:ext cx="895739" cy="45719"/>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lnSpcReduction="10000"/>
          </a:bodyPr>
          <a:lstStyle/>
          <a:p>
            <a:pPr marL="0" indent="0">
              <a:buNone/>
            </a:pPr>
            <a:r>
              <a:rPr lang="en-US" sz="2200" dirty="0"/>
              <a:t>Per accedere alla pagina personale di Sistema, bisogna inanzitutto inserire le credenziali (matricola e password) corrette.</a:t>
            </a:r>
          </a:p>
          <a:p>
            <a:pPr marL="0" indent="0">
              <a:buNone/>
            </a:pPr>
            <a:r>
              <a:rPr lang="en-US" sz="2200" dirty="0"/>
              <a:t>Una volta eseguito l’accesso, l’utente può registrare nuovi pazienti, </a:t>
            </a:r>
            <a:r>
              <a:rPr lang="en-US" sz="2200" dirty="0" err="1"/>
              <a:t>generare</a:t>
            </a:r>
            <a:r>
              <a:rPr lang="en-US" sz="2200" dirty="0"/>
              <a:t> </a:t>
            </a:r>
            <a:r>
              <a:rPr lang="en-US" sz="2200" dirty="0" err="1"/>
              <a:t>nuove</a:t>
            </a:r>
            <a:r>
              <a:rPr lang="en-US" sz="2200" dirty="0"/>
              <a:t> </a:t>
            </a:r>
            <a:r>
              <a:rPr lang="en-US" sz="2200" dirty="0" err="1"/>
              <a:t>operazioni</a:t>
            </a:r>
            <a:r>
              <a:rPr lang="en-US" sz="2200" dirty="0"/>
              <a:t> (</a:t>
            </a:r>
            <a:r>
              <a:rPr lang="en-US" sz="2200" dirty="0" err="1"/>
              <a:t>partendo</a:t>
            </a:r>
            <a:r>
              <a:rPr lang="en-US" sz="2200" dirty="0"/>
              <a:t> </a:t>
            </a:r>
            <a:r>
              <a:rPr lang="en-US" sz="2200" dirty="0" err="1"/>
              <a:t>dalle</a:t>
            </a:r>
            <a:r>
              <a:rPr lang="en-US" sz="2200" dirty="0"/>
              <a:t> </a:t>
            </a:r>
            <a:r>
              <a:rPr lang="en-US" sz="2200" dirty="0" err="1"/>
              <a:t>anagrafiche</a:t>
            </a:r>
            <a:r>
              <a:rPr lang="en-US" sz="2200" dirty="0"/>
              <a:t> create) e compilare i relativi </a:t>
            </a:r>
            <a:r>
              <a:rPr lang="en-US" sz="2200" dirty="0" err="1"/>
              <a:t>verbali</a:t>
            </a:r>
            <a:r>
              <a:rPr lang="en-US" sz="2200" dirty="0"/>
              <a:t> </a:t>
            </a:r>
            <a:r>
              <a:rPr lang="en-US" sz="2200" dirty="0" err="1"/>
              <a:t>medici</a:t>
            </a:r>
            <a:r>
              <a:rPr lang="en-US" sz="2200" dirty="0"/>
              <a:t>, </a:t>
            </a:r>
            <a:r>
              <a:rPr lang="en-US" sz="2200" dirty="0" err="1"/>
              <a:t>sulla</a:t>
            </a:r>
            <a:r>
              <a:rPr lang="en-US" sz="2200" dirty="0"/>
              <a:t> base </a:t>
            </a:r>
            <a:r>
              <a:rPr lang="en-US" sz="2200" dirty="0" err="1"/>
              <a:t>delle</a:t>
            </a:r>
            <a:r>
              <a:rPr lang="en-US" sz="2200" dirty="0"/>
              <a:t> </a:t>
            </a:r>
            <a:r>
              <a:rPr lang="en-US" sz="2200" dirty="0" err="1"/>
              <a:t>singole</a:t>
            </a:r>
            <a:r>
              <a:rPr lang="en-US" sz="2200" dirty="0"/>
              <a:t> </a:t>
            </a:r>
            <a:r>
              <a:rPr lang="en-US" sz="2200" dirty="0" err="1"/>
              <a:t>operazioni</a:t>
            </a:r>
            <a:r>
              <a:rPr lang="en-US" sz="2200" dirty="0"/>
              <a:t>.</a:t>
            </a:r>
          </a:p>
          <a:p>
            <a:pPr marL="0" indent="0">
              <a:buNone/>
            </a:pPr>
            <a:r>
              <a:rPr lang="en-US" sz="2200" dirty="0"/>
              <a:t>Eliminando la pagina anagrafica di un certo paziente, si cancellano, di conseguenza, le liste operatorie che lo coinvolgono; allo stesso modo, cancellando una lista operatoria si eliminano i verbali medici associati a quella lista.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a:t>
            </a:r>
            <a:r>
              <a:rPr lang="en-US" sz="2000" dirty="0" err="1"/>
              <a:t>operazioni</a:t>
            </a:r>
            <a:r>
              <a:rPr lang="en-US" sz="2000" dirty="0"/>
              <a:t> possibili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per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23</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esiste Nessun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endParaRPr lang="en-US" sz="2000" i="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difficolà, incontrate durante la stesura del Progetto, </a:t>
            </a:r>
            <a:r>
              <a:rPr lang="en-US" sz="2200" dirty="0" err="1"/>
              <a:t>riguardano</a:t>
            </a:r>
            <a:r>
              <a:rPr lang="en-US" sz="2200" dirty="0"/>
              <a:t>:</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a:t>
            </a:r>
            <a:r>
              <a:rPr lang="en-US" sz="2200" dirty="0" err="1"/>
              <a:t>dell’utente</a:t>
            </a:r>
            <a:r>
              <a:rPr lang="en-US" sz="2200" dirty="0"/>
              <a:t>).</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95534" y="4811295"/>
            <a:ext cx="1073021" cy="369332"/>
          </a:xfrm>
          <a:prstGeom prst="rect">
            <a:avLst/>
          </a:prstGeom>
          <a:noFill/>
        </p:spPr>
        <p:txBody>
          <a:bodyPr wrap="square" rtlCol="0">
            <a:spAutoFit/>
          </a:bodyPr>
          <a:lstStyle/>
          <a:p>
            <a:r>
              <a:rPr lang="it-IT" dirty="0"/>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0" y="1884037"/>
            <a:ext cx="12188952" cy="5093702"/>
          </a:xfrm>
          <a:prstGeom prst="rect">
            <a:avLst/>
          </a:prstGeom>
          <a:noFill/>
        </p:spPr>
        <p:txBody>
          <a:bodyPr wrap="square" rtlCol="0">
            <a:spAutoFit/>
          </a:bodyPr>
          <a:lstStyle/>
          <a:p>
            <a:pPr marL="285750" indent="-285750">
              <a:buFont typeface="Arial" panose="020B0604020202020204" pitchFamily="34" charset="0"/>
              <a:buChar char="•"/>
            </a:pPr>
            <a:r>
              <a:rPr lang="it-IT" dirty="0"/>
              <a:t>Utilizzo di </a:t>
            </a:r>
            <a:r>
              <a:rPr lang="it-IT" b="1" dirty="0"/>
              <a:t>GitHub</a:t>
            </a:r>
            <a:r>
              <a:rPr lang="it-IT" dirty="0"/>
              <a:t> come strumento prescelto al coordinamento tra i membri del team: le sue caratteristiche di utilizzo consentono di tenere traccia di tutti le modifiche apportate (si sfruttano </a:t>
            </a:r>
            <a:r>
              <a:rPr lang="it-IT" i="1" dirty="0"/>
              <a:t>issue </a:t>
            </a:r>
            <a:r>
              <a:rPr lang="it-IT" dirty="0"/>
              <a:t>e </a:t>
            </a:r>
            <a:r>
              <a:rPr lang="it-IT" i="1" dirty="0"/>
              <a:t>branch </a:t>
            </a:r>
            <a:r>
              <a:rPr lang="it-IT" dirty="0"/>
              <a:t>per organizzare al meglio il lavoro di squadra).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di Linguaggio </a:t>
            </a:r>
            <a:r>
              <a:rPr lang="it-IT" b="1" dirty="0"/>
              <a:t>Java</a:t>
            </a:r>
            <a:r>
              <a:rPr lang="it-IT" dirty="0"/>
              <a:t> (alto livello) per la stesura del codice sorgente attraverso l’uso dell’ambiente di lavoro </a:t>
            </a:r>
            <a:r>
              <a:rPr lang="it-IT" b="1" dirty="0"/>
              <a:t>Eclipse</a:t>
            </a:r>
            <a:r>
              <a:rPr lang="it-IT" dirty="0"/>
              <a:t>:</a:t>
            </a:r>
          </a:p>
          <a:p>
            <a:pPr marL="285750" indent="-285750">
              <a:buFont typeface="Wingdings" panose="05000000000000000000" pitchFamily="2" charset="2"/>
              <a:buChar char="q"/>
            </a:pPr>
            <a:r>
              <a:rPr lang="it-IT" i="1" dirty="0"/>
              <a:t>Windowbuilder</a:t>
            </a:r>
            <a:r>
              <a:rPr lang="it-IT" dirty="0"/>
              <a:t>, per la costruzione di un’interfaccia grafica che risponda ai requisiti del problema, ma che sia, al tempo stesso, di facile utilizzo e comprensibile agli utenti (principalmente medici).</a:t>
            </a:r>
          </a:p>
          <a:p>
            <a:pPr marL="285750" indent="-285750">
              <a:buFont typeface="Wingdings" panose="05000000000000000000" pitchFamily="2" charset="2"/>
              <a:buChar char="q"/>
            </a:pPr>
            <a:r>
              <a:rPr lang="it-IT" i="1" dirty="0"/>
              <a:t>JUNIT, </a:t>
            </a:r>
            <a:r>
              <a:rPr lang="it-IT" dirty="0"/>
              <a:t>framework per lo studio e l’esecuzione dei casi di test.</a:t>
            </a:r>
            <a:endParaRPr lang="it-IT" i="1" dirty="0"/>
          </a:p>
          <a:p>
            <a:pPr marL="285750" indent="-285750">
              <a:buFont typeface="Wingdings" panose="05000000000000000000" pitchFamily="2" charset="2"/>
              <a:buChar char="q"/>
            </a:pPr>
            <a:endParaRPr lang="it-IT" b="1" i="1" dirty="0"/>
          </a:p>
          <a:p>
            <a:pPr marL="285750" indent="-285750">
              <a:buFont typeface="Arial" panose="020B0604020202020204" pitchFamily="34" charset="0"/>
              <a:buChar char="•"/>
            </a:pPr>
            <a:r>
              <a:rPr lang="it-IT" dirty="0"/>
              <a:t>Utilizzo di </a:t>
            </a:r>
            <a:r>
              <a:rPr lang="it-IT" b="1" dirty="0"/>
              <a:t>StarUML</a:t>
            </a:r>
            <a:r>
              <a:rPr lang="it-IT" dirty="0"/>
              <a:t> per la creazione dei vari diagrammi (definiti rispetto al sistema generale o semplicemente rispetto ai medici);</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il quale si può visualizzare le relazioni tra moduli e classi </a:t>
            </a:r>
            <a:r>
              <a:rPr lang="it-IT" i="1" dirty="0"/>
              <a:t>(accoppiamento </a:t>
            </a:r>
            <a:r>
              <a:rPr lang="it-IT" dirty="0"/>
              <a:t>e </a:t>
            </a:r>
            <a:r>
              <a:rPr lang="it-IT" i="1" dirty="0"/>
              <a:t>coesione</a:t>
            </a:r>
            <a:r>
              <a:rPr lang="it-IT" dirty="0"/>
              <a:t>)</a:t>
            </a:r>
            <a:r>
              <a:rPr lang="it-IT" i="1" dirty="0"/>
              <a:t>,</a:t>
            </a:r>
            <a:r>
              <a:rPr lang="it-IT" dirty="0"/>
              <a:t> nonché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endParaRPr lang="it-IT" b="1" dirty="0"/>
          </a:p>
          <a:p>
            <a:pPr marL="285750" indent="-285750">
              <a:buFont typeface="Arial" panose="020B0604020202020204" pitchFamily="34" charset="0"/>
              <a:buChar char="•"/>
            </a:pPr>
            <a:endParaRPr lang="it-IT" sz="1900"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92500" lnSpcReduction="20000"/>
          </a:bodyPr>
          <a:lstStyle/>
          <a:p>
            <a:pPr marL="0" indent="0">
              <a:buNone/>
            </a:pPr>
            <a:r>
              <a:rPr lang="it-IT" sz="2000" dirty="0"/>
              <a:t>Per il software configuration management è stato utilizzato GitHub come programma principale:</a:t>
            </a:r>
          </a:p>
          <a:p>
            <a:pPr marL="0" indent="0">
              <a:buNone/>
            </a:pPr>
            <a:endParaRPr lang="it-IT" sz="2000" dirty="0"/>
          </a:p>
          <a:p>
            <a:pPr marL="0" indent="0">
              <a:buNone/>
            </a:pPr>
            <a:r>
              <a:rPr lang="it-IT" sz="2000" b="1" dirty="0"/>
              <a:t>BRANCH </a:t>
            </a:r>
            <a:r>
              <a:rPr lang="it-IT" sz="20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per favorire il confronto). Il «ramo principale» Main è il branch di default, dove verrano trasferiti i file e il codice finale per la consegna del progetto.</a:t>
            </a:r>
          </a:p>
          <a:p>
            <a:pPr marL="0" indent="0">
              <a:buNone/>
            </a:pPr>
            <a:endParaRPr lang="it-IT" sz="2000" b="1" dirty="0"/>
          </a:p>
          <a:p>
            <a:pPr marL="0" indent="0">
              <a:buNone/>
            </a:pPr>
            <a:r>
              <a:rPr lang="it-IT" sz="2000" b="1" dirty="0"/>
              <a:t>ISSUE </a:t>
            </a:r>
            <a:r>
              <a:rPr lang="it-IT" sz="20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000" dirty="0"/>
          </a:p>
          <a:p>
            <a:pPr marL="0" indent="0">
              <a:buNone/>
            </a:pPr>
            <a:r>
              <a:rPr lang="it-IT" sz="2000" b="1" dirty="0"/>
              <a:t>PULL REQUEST </a:t>
            </a:r>
            <a:r>
              <a:rPr lang="it-IT" sz="2000" dirty="0"/>
              <a:t>Per</a:t>
            </a:r>
            <a:r>
              <a:rPr lang="it-IT" sz="2000" b="1" dirty="0"/>
              <a:t> </a:t>
            </a:r>
            <a:r>
              <a:rPr lang="it-IT" sz="20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t>
            </a:r>
            <a:r>
              <a:rPr lang="it-IT" sz="2000"/>
              <a:t>approvarla e portarla </a:t>
            </a:r>
            <a:r>
              <a:rPr lang="it-IT" sz="2000" dirty="0"/>
              <a:t>a compimento. Possono essere richieste delle </a:t>
            </a:r>
            <a:r>
              <a:rPr lang="it-IT" sz="2000" i="1" dirty="0"/>
              <a:t>Review</a:t>
            </a:r>
            <a:r>
              <a:rPr lang="it-IT" sz="2000" dirty="0"/>
              <a:t>, per consentire ai membri di esaminare e discutere le modifiche proposte, che verranno poi unite nel ramo principale del repository. </a:t>
            </a:r>
            <a:endParaRPr lang="it-IT" sz="22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6</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7</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8</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Sebbene il ruolo di scrum master venga designato anticipatamente, i tre collaboratori devono sempre confrontarsi per le nuove modifiche e dare tutti il proprio consenso: sarà compito dello scrum master verificare se tali cambiamenti mantengono la qualità del software alta. Inoltre, lo scrum master deve mantenere alta la motivazione/concentrazione del gruppo, per portare a compimento le singole parti ed eliminare ostacoli che rallentano il lavoro.</a:t>
            </a:r>
          </a:p>
          <a:p>
            <a:pPr marL="0" indent="0">
              <a:buNone/>
            </a:pPr>
            <a:endParaRPr lang="it-IT" sz="1800" dirty="0"/>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9</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669037" y="3627201"/>
            <a:ext cx="10495380" cy="3308598"/>
          </a:xfrm>
          <a:prstGeom prst="rect">
            <a:avLst/>
          </a:prstGeom>
          <a:noFill/>
        </p:spPr>
        <p:txBody>
          <a:bodyPr wrap="square" rtlCol="0">
            <a:spAutoFit/>
          </a:bodyPr>
          <a:lstStyle/>
          <a:p>
            <a:r>
              <a:rPr lang="it-IT" sz="1900" dirty="0"/>
              <a:t>La qualità del software è definita come «il grado in cui il sistema soddisfa le esigenze/aspettative del cliente». I criteri di qualità possono essere misurati soggettivamente o oggettivamente, al fine di ottenere una misura complessiva dell’intero grado di qualità del software, e possono essere interni o esterni (rispettivamente, se rispondono alle esigenze degli sviluppatori o dell’utente finale, l’ospedale). </a:t>
            </a:r>
          </a:p>
          <a:p>
            <a:r>
              <a:rPr lang="it-IT" sz="1900" dirty="0"/>
              <a:t>Il team si è impegnato a rispondere ai requisiti di qualità tassonomici di McCall: nella tabella sopra sono riportati i principali requisiti che il team si è impegnato a soddisfare, per rendere forte il progetto.</a:t>
            </a:r>
          </a:p>
          <a:p>
            <a:endParaRPr lang="it-IT" sz="1900" dirty="0"/>
          </a:p>
          <a:p>
            <a:r>
              <a:rPr lang="it-IT" sz="1900" dirty="0"/>
              <a:t>L’attenzione è rivolta in particolare al funzionamento e revisione del prodotto: l’obiettivo è permettere al programma di funzionare in modo corretto, rispondendo ai requisiti designati dal team. Anche se il progetto non sarà commercializzabile completamente a fine lavoro, il team ha implementato il codice perché parte di </a:t>
            </a:r>
            <a:r>
              <a:rPr lang="it-IT" sz="1900"/>
              <a:t>esso o tutto </a:t>
            </a:r>
            <a:r>
              <a:rPr lang="it-IT" sz="1900" dirty="0"/>
              <a:t>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1318</TotalTime>
  <Words>3069</Words>
  <Application>Microsoft Office PowerPoint</Application>
  <PresentationFormat>Widescreen</PresentationFormat>
  <Paragraphs>227</Paragraphs>
  <Slides>24</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2024-03-22T20:11:28Z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