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500" dt="2024-03-21T09:12:50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3-21T09:15:11.030" v="14388" actId="20577"/>
      <pc:docMkLst>
        <pc:docMk/>
      </pc:docMkLst>
      <pc:sldChg chg="addSp delSp modSp mod">
        <pc:chgData name="Matteo MANGILI" userId="89c7df381375e6aa" providerId="LiveId" clId="{E6DC4EAA-0AC7-4D8A-9ABA-9B4C09DD8308}" dt="2024-03-03T16:40:00.445" v="780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3-03T16:40:00.445" v="780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3-21T08:57:54.677" v="13609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3-21T08:57:54.677" v="13609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3-21T08:58:26.500" v="13613" actId="20577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3-21T08:58:26.500" v="13613" actId="20577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3-19T20:42:16.689" v="9919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3-19T20:42:16.689" v="9919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addSp modSp mod">
        <pc:chgData name="Matteo MANGILI" userId="89c7df381375e6aa" providerId="LiveId" clId="{E6DC4EAA-0AC7-4D8A-9ABA-9B4C09DD8308}" dt="2024-03-20T17:28:49.309" v="12443" actId="242"/>
        <pc:sldMkLst>
          <pc:docMk/>
          <pc:sldMk cId="930824607" sldId="300"/>
        </pc:sldMkLst>
        <pc:spChg chg="add mod">
          <ac:chgData name="Matteo MANGILI" userId="89c7df381375e6aa" providerId="LiveId" clId="{E6DC4EAA-0AC7-4D8A-9ABA-9B4C09DD8308}" dt="2024-03-20T17:28:49.309" v="12443" actId="242"/>
          <ac:spMkLst>
            <pc:docMk/>
            <pc:sldMk cId="930824607" sldId="300"/>
            <ac:spMk id="4" creationId="{B88BF4B9-E07C-741C-1A38-C0055344970A}"/>
          </ac:spMkLst>
        </pc:spChg>
        <pc:picChg chg="mod modCrop">
          <ac:chgData name="Matteo MANGILI" userId="89c7df381375e6aa" providerId="LiveId" clId="{E6DC4EAA-0AC7-4D8A-9ABA-9B4C09DD8308}" dt="2024-03-20T17:28:15.040" v="1243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E6DC4EAA-0AC7-4D8A-9ABA-9B4C09DD8308}" dt="2024-03-21T09:12:50.137" v="14258"/>
        <pc:sldMkLst>
          <pc:docMk/>
          <pc:sldMk cId="141201089" sldId="302"/>
        </pc:sldMkLst>
        <pc:spChg chg="mod">
          <ac:chgData name="Matteo MANGILI" userId="89c7df381375e6aa" providerId="LiveId" clId="{E6DC4EAA-0AC7-4D8A-9ABA-9B4C09DD8308}" dt="2024-03-21T09:12:45.317" v="14257"/>
          <ac:spMkLst>
            <pc:docMk/>
            <pc:sldMk cId="141201089" sldId="302"/>
            <ac:spMk id="19" creationId="{8B9F0681-6C98-C87F-B39F-F7A05657163C}"/>
          </ac:spMkLst>
        </pc:spChg>
        <pc:spChg chg="mod">
          <ac:chgData name="Matteo MANGILI" userId="89c7df381375e6aa" providerId="LiveId" clId="{E6DC4EAA-0AC7-4D8A-9ABA-9B4C09DD8308}" dt="2024-03-21T09:12:50.137" v="14258"/>
          <ac:spMkLst>
            <pc:docMk/>
            <pc:sldMk cId="141201089" sldId="302"/>
            <ac:spMk id="20" creationId="{81FF93F6-1ED9-0763-AF79-4C131175232A}"/>
          </ac:spMkLst>
        </pc:spChg>
      </pc:sldChg>
      <pc:sldChg chg="modSp mod">
        <pc:chgData name="Matteo MANGILI" userId="89c7df381375e6aa" providerId="LiveId" clId="{E6DC4EAA-0AC7-4D8A-9ABA-9B4C09DD8308}" dt="2024-03-21T09:13:04.836" v="14259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3-21T09:13:04.836" v="14259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3-20T16:22:33.349" v="11810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3-20T16:22:33.349" v="11810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E6DC4EAA-0AC7-4D8A-9ABA-9B4C09DD8308}" dt="2024-03-21T09:15:11.030" v="14388" actId="20577"/>
        <pc:sldMkLst>
          <pc:docMk/>
          <pc:sldMk cId="3568766427" sldId="306"/>
        </pc:sldMkLst>
        <pc:spChg chg="add del mod">
          <ac:chgData name="Matteo MANGILI" userId="89c7df381375e6aa" providerId="LiveId" clId="{E6DC4EAA-0AC7-4D8A-9ABA-9B4C09DD8308}" dt="2024-03-21T09:15:11.030" v="14388" actId="20577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E6DC4EAA-0AC7-4D8A-9ABA-9B4C09DD8308}" dt="2024-03-17T16:50:56.017" v="8670"/>
          <ac:spMkLst>
            <pc:docMk/>
            <pc:sldMk cId="3568766427" sldId="306"/>
            <ac:spMk id="5" creationId="{74A5CB71-4176-D981-436C-6B31FDE92B0B}"/>
          </ac:spMkLst>
        </pc:spChg>
        <pc:picChg chg="add mod">
          <ac:chgData name="Matteo MANGILI" userId="89c7df381375e6aa" providerId="LiveId" clId="{E6DC4EAA-0AC7-4D8A-9ABA-9B4C09DD8308}" dt="2024-03-17T16:49:59.928" v="8658"/>
          <ac:picMkLst>
            <pc:docMk/>
            <pc:sldMk cId="3568766427" sldId="306"/>
            <ac:picMk id="4" creationId="{A9F0F540-20BC-7A44-5001-1332740D6CC2}"/>
          </ac:picMkLst>
        </pc:picChg>
        <pc:picChg chg="add mod">
          <ac:chgData name="Matteo MANGILI" userId="89c7df381375e6aa" providerId="LiveId" clId="{E6DC4EAA-0AC7-4D8A-9ABA-9B4C09DD8308}" dt="2024-03-17T16:57:56.838" v="8680" actId="1076"/>
          <ac:picMkLst>
            <pc:docMk/>
            <pc:sldMk cId="3568766427" sldId="306"/>
            <ac:picMk id="7" creationId="{EA8F449D-B15B-10AF-54BB-BA0E8A93809F}"/>
          </ac:picMkLst>
        </pc:picChg>
      </pc:sldChg>
      <pc:sldChg chg="modSp mod">
        <pc:chgData name="Matteo MANGILI" userId="89c7df381375e6aa" providerId="LiveId" clId="{E6DC4EAA-0AC7-4D8A-9ABA-9B4C09DD8308}" dt="2024-03-03T17:12:46.390" v="8224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3-03T17:12:46.390" v="8224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3-20T21:35:27.209" v="13253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3-20T21:35:27.209" v="13253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3-19T21:50:46.762" v="11750" actId="20577"/>
        <pc:sldMkLst>
          <pc:docMk/>
          <pc:sldMk cId="2214790197" sldId="310"/>
        </pc:sldMkLst>
        <pc:spChg chg="mod">
          <ac:chgData name="Matteo MANGILI" userId="89c7df381375e6aa" providerId="LiveId" clId="{E6DC4EAA-0AC7-4D8A-9ABA-9B4C09DD8308}" dt="2024-03-19T21:50:46.762" v="11750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3-21T09:12:25.874" v="14256" actId="20577"/>
        <pc:sldMkLst>
          <pc:docMk/>
          <pc:sldMk cId="3576197673" sldId="313"/>
        </pc:sldMkLst>
        <pc:spChg chg="mod">
          <ac:chgData name="Matteo MANGILI" userId="89c7df381375e6aa" providerId="LiveId" clId="{E6DC4EAA-0AC7-4D8A-9ABA-9B4C09DD8308}" dt="2024-03-20T16:24:37.933" v="11924" actId="14100"/>
          <ac:spMkLst>
            <pc:docMk/>
            <pc:sldMk cId="3576197673" sldId="313"/>
            <ac:spMk id="6" creationId="{A21CD12A-53B2-6614-9940-D7E125574BDE}"/>
          </ac:spMkLst>
        </pc:spChg>
        <pc:graphicFrameChg chg="mod modGraphic">
          <ac:chgData name="Matteo MANGILI" userId="89c7df381375e6aa" providerId="LiveId" clId="{E6DC4EAA-0AC7-4D8A-9ABA-9B4C09DD8308}" dt="2024-03-21T09:12:25.874" v="14256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3-21T09:11:55.407" v="14240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3-21T09:11:55.407" v="14240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3-20T17:35:03.583" v="12770" actId="313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3-21T09:06:12.463" v="13764" actId="14100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3-21T09:06:12.463" v="13764" actId="14100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3-19T20:43:42.003" v="9928" actId="27636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3-19T20:43:24.785" v="9925" actId="255"/>
          <ac:spMkLst>
            <pc:docMk/>
            <pc:sldMk cId="762597572" sldId="319"/>
            <ac:spMk id="5" creationId="{4C2922B9-05A6-2851-4268-32FCA9934BC2}"/>
          </ac:spMkLst>
        </pc:spChg>
        <pc:spChg chg="mod">
          <ac:chgData name="Matteo MANGILI" userId="89c7df381375e6aa" providerId="LiveId" clId="{E6DC4EAA-0AC7-4D8A-9ABA-9B4C09DD8308}" dt="2024-03-19T20:43:42.003" v="9928" actId="27636"/>
          <ac:spMkLst>
            <pc:docMk/>
            <pc:sldMk cId="762597572" sldId="319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8T10:16:39.752" v="5146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8T10:16:39.752" v="5146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03T17:10:14.688" v="8140" actId="113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3-03T17:10:14.688" v="8140" actId="113"/>
          <ac:spMkLst>
            <pc:docMk/>
            <pc:sldMk cId="3518618096" sldId="321"/>
            <ac:spMk id="7" creationId="{1BFAFA53-B5DB-7FF0-D80B-1D38652788B6}"/>
          </ac:spMkLst>
        </pc:spChg>
        <pc:picChg chg="mod modCrop">
          <ac:chgData name="Matteo MANGILI" userId="89c7df381375e6aa" providerId="LiveId" clId="{E6DC4EAA-0AC7-4D8A-9ABA-9B4C09DD8308}" dt="2024-02-28T10:58:33.231" v="7036" actId="732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mod">
        <pc:chgData name="Matteo MANGILI" userId="89c7df381375e6aa" providerId="LiveId" clId="{E6DC4EAA-0AC7-4D8A-9ABA-9B4C09DD8308}" dt="2024-03-21T09:09:36.561" v="14208" actId="20577"/>
        <pc:sldMkLst>
          <pc:docMk/>
          <pc:sldMk cId="243116288" sldId="322"/>
        </pc:sldMkLst>
        <pc:spChg chg="mod">
          <ac:chgData name="Matteo MANGILI" userId="89c7df381375e6aa" providerId="LiveId" clId="{E6DC4EAA-0AC7-4D8A-9ABA-9B4C09DD8308}" dt="2024-03-21T09:06:17.202" v="13767" actId="20577"/>
          <ac:spMkLst>
            <pc:docMk/>
            <pc:sldMk cId="243116288" sldId="322"/>
            <ac:spMk id="2" creationId="{5C0732DC-408E-D606-584F-25FC553B9A11}"/>
          </ac:spMkLst>
        </pc:spChg>
        <pc:spChg chg="mod">
          <ac:chgData name="Matteo MANGILI" userId="89c7df381375e6aa" providerId="LiveId" clId="{E6DC4EAA-0AC7-4D8A-9ABA-9B4C09DD8308}" dt="2024-03-21T09:09:36.561" v="14208" actId="20577"/>
          <ac:spMkLst>
            <pc:docMk/>
            <pc:sldMk cId="243116288" sldId="322"/>
            <ac:spMk id="11" creationId="{AAAC9B74-463D-3112-DFEE-C3D0560A5363}"/>
          </ac:spMkLst>
        </pc:sp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  <pc:sldChg chg="modSp add mod">
        <pc:chgData name="Matteo MANGILI" userId="89c7df381375e6aa" providerId="LiveId" clId="{E6DC4EAA-0AC7-4D8A-9ABA-9B4C09DD8308}" dt="2024-03-19T21:54:06.791" v="11777" actId="20577"/>
        <pc:sldMkLst>
          <pc:docMk/>
          <pc:sldMk cId="2689722702" sldId="324"/>
        </pc:sldMkLst>
        <pc:spChg chg="mod">
          <ac:chgData name="Matteo MANGILI" userId="89c7df381375e6aa" providerId="LiveId" clId="{E6DC4EAA-0AC7-4D8A-9ABA-9B4C09DD8308}" dt="2024-03-19T21:19:51.086" v="10236" actId="20577"/>
          <ac:spMkLst>
            <pc:docMk/>
            <pc:sldMk cId="2689722702" sldId="324"/>
            <ac:spMk id="2" creationId="{75031FE9-9059-4FE8-B4AC-9771F23A1B89}"/>
          </ac:spMkLst>
        </pc:spChg>
        <pc:spChg chg="mod">
          <ac:chgData name="Matteo MANGILI" userId="89c7df381375e6aa" providerId="LiveId" clId="{E6DC4EAA-0AC7-4D8A-9ABA-9B4C09DD8308}" dt="2024-03-19T21:54:06.791" v="11777" actId="20577"/>
          <ac:spMkLst>
            <pc:docMk/>
            <pc:sldMk cId="2689722702" sldId="324"/>
            <ac:spMk id="4" creationId="{E45B50AB-E09E-377A-4B46-AFA47F523EAB}"/>
          </ac:spMkLst>
        </pc:sp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21/03/2024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21/03/2024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4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" y="3283668"/>
            <a:ext cx="11775233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720233"/>
              </p:ext>
            </p:extLst>
          </p:nvPr>
        </p:nvGraphicFramePr>
        <p:xfrm>
          <a:off x="648820" y="1772816"/>
          <a:ext cx="10515597" cy="1361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246517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96531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Correttezza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Manutenibilità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Riutilizzabilità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69036" y="3134372"/>
            <a:ext cx="1049538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McCall: nella tabella sopra sono riportati i principali requisiti che il team si è impegnato a soddisfare, per rendere forte il progetto.</a:t>
            </a:r>
          </a:p>
          <a:p>
            <a:endParaRPr lang="it-IT" sz="1900" dirty="0"/>
          </a:p>
          <a:p>
            <a:r>
              <a:rPr lang="it-IT" sz="1900" dirty="0"/>
              <a:t>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 corretto, facendo in modo che risponda ai requisiti scelti dal team. Anche se il progetto non sarà commercializzabile completamente a fine lavoro, il team ha implementato il codice perché parte di esso/tutto possa essere riutilizzabile in futuro.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708977"/>
            <a:ext cx="11098079" cy="5012497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ricavate da un’intervista, effettuata dal responsabile Cattaneo, verso un’infermiera dell’Ospedale Papa Giovanni XXIII di Bergamo (BG) (</a:t>
            </a:r>
            <a:r>
              <a:rPr lang="en-US" sz="2300" b="1" i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i="1" dirty="0">
                <a:cs typeface="Calibri"/>
              </a:rPr>
              <a:t>Specifica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b="1" i="1" dirty="0">
                <a:cs typeface="Calibri"/>
              </a:rPr>
              <a:t>Verifica</a:t>
            </a:r>
            <a:r>
              <a:rPr lang="en-US" sz="2300" b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b="1" i="1" dirty="0">
                <a:cs typeface="Calibri"/>
              </a:rPr>
              <a:t>Validazione</a:t>
            </a:r>
            <a:r>
              <a:rPr lang="en-US" sz="2300" i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</a:t>
            </a:r>
            <a:r>
              <a:rPr lang="en-US" sz="2300" dirty="0" err="1">
                <a:cs typeface="Calibri"/>
              </a:rPr>
              <a:t>d’utente</a:t>
            </a:r>
            <a:r>
              <a:rPr lang="en-US" sz="2300" dirty="0"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Infine, i tre collaborator hanno deciso di concentrare l’attenzione sulle funzioni principalmente svolte dai medici, per non creare confusione nell’implementazione (</a:t>
            </a:r>
            <a:r>
              <a:rPr lang="en-US" sz="2300" b="1" i="1" dirty="0">
                <a:cs typeface="Calibri"/>
              </a:rPr>
              <a:t>Negoziazione dei requisiti</a:t>
            </a:r>
            <a:r>
              <a:rPr lang="en-US" sz="2300" dirty="0"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correlazione tra le varie classi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altri ambienti (hardware o software);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 (</a:t>
            </a:r>
            <a:r>
              <a:rPr lang="en-US" sz="2300" dirty="0" err="1">
                <a:cs typeface="Calibri"/>
              </a:rPr>
              <a:t>credenziali</a:t>
            </a:r>
            <a:r>
              <a:rPr lang="en-US" sz="2300" dirty="0">
                <a:cs typeface="Calibri"/>
              </a:rPr>
              <a:t> di accesso e </a:t>
            </a:r>
            <a:r>
              <a:rPr lang="en-US" sz="2300" dirty="0" err="1">
                <a:cs typeface="Calibri"/>
              </a:rPr>
              <a:t>struttura</a:t>
            </a:r>
            <a:r>
              <a:rPr lang="en-US" sz="2300" dirty="0">
                <a:cs typeface="Calibri"/>
              </a:rPr>
              <a:t>);</a:t>
            </a:r>
          </a:p>
          <a:p>
            <a:r>
              <a:rPr lang="en-US" sz="2300" dirty="0" err="1">
                <a:cs typeface="Calibri"/>
              </a:rPr>
              <a:t>Qualità</a:t>
            </a:r>
            <a:r>
              <a:rPr lang="en-US" sz="2300" dirty="0">
                <a:cs typeface="Calibri"/>
              </a:rPr>
              <a:t> del Software;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937035"/>
              </p:ext>
            </p:extLst>
          </p:nvPr>
        </p:nvGraphicFramePr>
        <p:xfrm>
          <a:off x="838200" y="1825625"/>
          <a:ext cx="10515600" cy="46610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Operazione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Controlli sulle modifiche di pagine anagrafiche, operazioni e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PDF dei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dell’accesso contemporaneo allo stesso elemento da parte di più operatori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Implementazione delle mansioni di infermieri e cabina di regia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120882"/>
            <a:ext cx="3388567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38200" y="223452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L’architettura del nostro progetto è stata implementata in modo tale che il prodotto finale sia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è stato utilizzato un solo tipo di Design Pattern:</a:t>
            </a:r>
          </a:p>
          <a:p>
            <a:pPr marL="0" indent="0">
              <a:buNone/>
            </a:pPr>
            <a:r>
              <a:rPr lang="en-US" sz="2000" b="1" dirty="0"/>
              <a:t>Delegation Pattern </a:t>
            </a:r>
          </a:p>
          <a:p>
            <a:pPr marL="0" indent="0">
              <a:buNone/>
            </a:pPr>
            <a:r>
              <a:rPr lang="en-US" sz="2000" dirty="0"/>
              <a:t>Pattern che viene utilizzato quando, progettando un metodo di una nuova classe, ci si accorge che già un’altra classe esegue la stessa operazione. A questo scopo, viene istanziato, all’interno della nuova classe, un oggetto della nuova classe e che ne applica il metodo desiderato. Tale pattern riutilizza frammenti di codice, minimizzando i costi </a:t>
            </a:r>
            <a:r>
              <a:rPr lang="en-US" sz="2000" dirty="0" err="1"/>
              <a:t>d’uso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Nel nostro caso, il delegation pattern è stato utilizzato per fare in modo che le classi GUI </a:t>
            </a:r>
            <a:r>
              <a:rPr lang="en-US" sz="2000" dirty="0" err="1"/>
              <a:t>deleghino</a:t>
            </a:r>
            <a:r>
              <a:rPr lang="en-US" sz="2000" dirty="0"/>
              <a:t> i </a:t>
            </a:r>
            <a:r>
              <a:rPr lang="en-US" sz="2000" dirty="0" err="1"/>
              <a:t>propri</a:t>
            </a:r>
            <a:r>
              <a:rPr lang="en-US" sz="2000" dirty="0"/>
              <a:t> </a:t>
            </a:r>
            <a:r>
              <a:rPr lang="en-US" sz="2000" dirty="0" err="1"/>
              <a:t>metodi</a:t>
            </a:r>
            <a:r>
              <a:rPr lang="en-US" sz="2000" dirty="0"/>
              <a:t> al </a:t>
            </a:r>
            <a:r>
              <a:rPr lang="en-US" sz="2000" dirty="0" err="1"/>
              <a:t>dataService</a:t>
            </a:r>
            <a:r>
              <a:rPr lang="en-US" sz="2000" dirty="0"/>
              <a:t>: nella costruzione delle tabelle per Liste Operatorie, Verbali Medici o semplicemente per inserire un nuovo paziente nel Sistema, si deve tenere conto dei metodi presenti nelle classi Gui, atti alla modifica o all’inserimento/cancellazione di nuovi elementi, che verranno poi riutilizzati rispetto alla Gestione Sale.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Autenticazione Medico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della Pagina </a:t>
            </a:r>
            <a:r>
              <a:rPr lang="it-IT" sz="1800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nagrafica dei Pazienti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delle Operazioni 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dei Verbali Medici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Nell’implementazione del codice si è tenuto maggiormente conto delle attività svolte dal medico, piuttosto che delle mansioni possibili di infermieri e cabina di regia (considerando che, a livello di codice, sarebbe stato difficile fare in modo che più classi potessero agire sullo stesso oggetto, quale verbale o lista).</a:t>
            </a:r>
          </a:p>
          <a:p>
            <a:pPr marL="0" indent="0">
              <a:buNone/>
            </a:pPr>
            <a:r>
              <a:rPr lang="en-US" sz="1800" dirty="0"/>
              <a:t>E’ importante poter accedere alle liste operatorie, alle singole pagine anagrafiche dei pazienti e al verbale dell’intervento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80"/>
          <a:stretch/>
        </p:blipFill>
        <p:spPr>
          <a:xfrm>
            <a:off x="6417654" y="2349820"/>
            <a:ext cx="5530714" cy="3346052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5" y="2055813"/>
            <a:ext cx="6664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 La documentazione deve essere sottoposta a manutenzione, per essere sicuri che venga spiegato nel dettaglio l’intero funzionamento del programma, senza contraddizioni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b="1" i="1" dirty="0"/>
              <a:t>Refactoring</a:t>
            </a:r>
            <a:r>
              <a:rPr lang="it-IT" i="1" dirty="0"/>
              <a:t> </a:t>
            </a:r>
            <a:r>
              <a:rPr lang="it-IT" dirty="0"/>
              <a:t>è stata eseguita, al fine di assicurare che il codice sia mantenibile: piccole azioni atte ad alterare la struttura interna del codice senza modificarne il comportamento esterno. Si cerca di evitare codice duplicato, variabili globali, metodi lunghi, classi «pigre» o invidia tra le classi (i cosiddetti bad smells, «cattivi odori», che possono abbassare il grado di qualità finale).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pPr marL="0" indent="0">
              <a:buNone/>
            </a:pPr>
            <a:r>
              <a:rPr lang="en-US" sz="2200" dirty="0"/>
              <a:t>(definire la sequenza di interazioni tra i vari attori del problema)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1726711"/>
            <a:ext cx="7324530" cy="5065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 e, in particolare,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l’anamnesi (pregressa e prossima),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affrontare</a:t>
            </a:r>
            <a:r>
              <a:rPr lang="en-US" sz="2000" dirty="0"/>
              <a:t> esami pre-intervento (definiti dalla cabina di regia).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Operazioni</a:t>
            </a:r>
            <a:r>
              <a:rPr lang="en-US" sz="2000" i="1" dirty="0"/>
              <a:t>, </a:t>
            </a:r>
            <a:r>
              <a:rPr lang="en-US" sz="2000" dirty="0"/>
              <a:t>contenenti le informazioni (blocco operatorio, numero sala, presenza anestesia…) dell’intervento associato al </a:t>
            </a:r>
            <a:r>
              <a:rPr lang="en-US" sz="2000" dirty="0" err="1"/>
              <a:t>relativo</a:t>
            </a:r>
            <a:r>
              <a:rPr lang="en-US" sz="2000" dirty="0"/>
              <a:t> paziente.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compilazione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29" y="1929384"/>
            <a:ext cx="6462465" cy="39570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Per accedere alla pagina personale di Sistema, bisogna inanzitutto inserire le credenziali (matricola e password) corrette.</a:t>
            </a:r>
          </a:p>
          <a:p>
            <a:pPr marL="0" indent="0">
              <a:buNone/>
            </a:pPr>
            <a:r>
              <a:rPr lang="en-US" sz="2200" dirty="0"/>
              <a:t>Una volta eseguito l’accesso, l’utente può registrare nuovi pazienti, </a:t>
            </a:r>
            <a:r>
              <a:rPr lang="en-US" sz="2200" dirty="0" err="1"/>
              <a:t>generare</a:t>
            </a:r>
            <a:r>
              <a:rPr lang="en-US" sz="2200" dirty="0"/>
              <a:t> </a:t>
            </a:r>
            <a:r>
              <a:rPr lang="en-US" sz="2200" dirty="0" err="1"/>
              <a:t>nuove</a:t>
            </a:r>
            <a:r>
              <a:rPr lang="en-US" sz="2200" dirty="0"/>
              <a:t> </a:t>
            </a:r>
            <a:r>
              <a:rPr lang="en-US" sz="2200" dirty="0" err="1"/>
              <a:t>operazioni</a:t>
            </a:r>
            <a:r>
              <a:rPr lang="en-US" sz="2200" dirty="0"/>
              <a:t> (</a:t>
            </a:r>
            <a:r>
              <a:rPr lang="en-US" sz="2200" dirty="0" err="1"/>
              <a:t>partendo</a:t>
            </a:r>
            <a:r>
              <a:rPr lang="en-US" sz="2200" dirty="0"/>
              <a:t> </a:t>
            </a:r>
            <a:r>
              <a:rPr lang="en-US" sz="2200" dirty="0" err="1"/>
              <a:t>dalle</a:t>
            </a:r>
            <a:r>
              <a:rPr lang="en-US" sz="2200" dirty="0"/>
              <a:t> </a:t>
            </a:r>
            <a:r>
              <a:rPr lang="en-US" sz="2200" dirty="0" err="1"/>
              <a:t>anagrafiche</a:t>
            </a:r>
            <a:r>
              <a:rPr lang="en-US" sz="2200" dirty="0"/>
              <a:t> create) e compilare i relativi </a:t>
            </a:r>
            <a:r>
              <a:rPr lang="en-US" sz="2200" dirty="0" err="1"/>
              <a:t>verbali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, </a:t>
            </a:r>
            <a:r>
              <a:rPr lang="en-US" sz="2200" dirty="0" err="1"/>
              <a:t>sulla</a:t>
            </a:r>
            <a:r>
              <a:rPr lang="en-US" sz="2200" dirty="0"/>
              <a:t> base </a:t>
            </a:r>
            <a:r>
              <a:rPr lang="en-US" sz="2200" dirty="0" err="1"/>
              <a:t>delle</a:t>
            </a:r>
            <a:r>
              <a:rPr lang="en-US" sz="2200" dirty="0"/>
              <a:t> single </a:t>
            </a:r>
            <a:r>
              <a:rPr lang="en-US" sz="2200" dirty="0" err="1"/>
              <a:t>operazioni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Eliminando la pagina anagrafica di un certo paziente, si cancellano, di conseguenza, le liste operatorie che lo coinvolgono; allo stesso modo, cancellando una lista operatoria si eliminano i verbali medici associati a quella lista.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8F449D-B15B-10AF-54BB-BA0E8A9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94" y="2635149"/>
            <a:ext cx="5125077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Nell’effettuare un testing al nostro Progetto, abbiamo optato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dalle aspettative del programma).</a:t>
            </a:r>
          </a:p>
          <a:p>
            <a:pPr marL="457200" lvl="1" indent="0">
              <a:buNone/>
            </a:pPr>
            <a:r>
              <a:rPr lang="en-US" sz="2000" dirty="0"/>
              <a:t>- Inseriti </a:t>
            </a:r>
            <a:r>
              <a:rPr lang="it-IT" sz="2000" dirty="0"/>
              <a:t>opportuni</a:t>
            </a:r>
            <a:r>
              <a:rPr lang="en-US" sz="2000" dirty="0"/>
              <a:t> input nel codice, i tre collaboratori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Attraverso l’uso del framework </a:t>
            </a:r>
            <a:r>
              <a:rPr lang="en-US" sz="2000" b="1" dirty="0"/>
              <a:t>JUNIT</a:t>
            </a:r>
            <a:r>
              <a:rPr lang="en-US" sz="2000" dirty="0"/>
              <a:t>, abbiamo potuto definire diversi casi di test a seconda della funzionalità che si va ad implementare. I test fanno riferimento al DataService, ove sono contenute le </a:t>
            </a:r>
            <a:r>
              <a:rPr lang="en-US" sz="2000" dirty="0" err="1"/>
              <a:t>operazioni</a:t>
            </a:r>
            <a:r>
              <a:rPr lang="en-US" sz="2000" dirty="0"/>
              <a:t> possibili accedendo alla pagina personale: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al Sistema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testSuccessLogin</a:t>
            </a:r>
            <a:r>
              <a:rPr lang="en-US" sz="2000" dirty="0"/>
              <a:t>, test per l’accesso al Sistema con credenziali corrette;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TestInvalidPassword</a:t>
            </a:r>
            <a:r>
              <a:rPr lang="en-US" sz="2000" dirty="0"/>
              <a:t>, test che riconosce la password inserita nel login come non idonea;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TestInvalidUsername</a:t>
            </a:r>
            <a:r>
              <a:rPr lang="en-US" sz="2000" dirty="0"/>
              <a:t>, test che riconosce lo username inserito nel login come non valido;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Testing: Casi di Test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Ruolo Dipendente 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Sbagliato</a:t>
            </a:r>
            <a:endParaRPr kumimoji="0" lang="en-US" sz="2200" b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Il test riconosce come 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sbagliato l’inserimento di un ruolo non corrispondente rispetto al dipendente della matriola dichiarata;</a:t>
            </a:r>
            <a:endParaRPr kumimoji="0" lang="en-US" sz="1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Verbale Inesistente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Inserito un codice operazione non archiviato/insesistente, il test verifica che non esiste Nessun verbale medico associato;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Salvataggio Operazione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SalvataggioOperazioneFallito,</a:t>
            </a: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 si vuole simulare il salvataggio di un’operazione che fallisce, per mancanza di valori obbligatori;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SalvataggioOperazioneRiuscito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inseriti un insieme di valori d’operazione e il suddetto codice operazionale, il test salva tale operazione e, nel confronto con i valori salvati, ogni componente corrisponde;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SalvataggioOperazioneMedicoInesistente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test che simula il salvataggio di un’operazione ma che fallisce, per l’inserimento erratto della matricola del medico;</a:t>
            </a:r>
            <a:endParaRPr lang="en-US" sz="2000" i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6897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</a:t>
            </a:r>
            <a:r>
              <a:rPr lang="en-US" sz="2200" dirty="0" err="1"/>
              <a:t>riguardano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 e gestione del lavoro. </a:t>
            </a:r>
          </a:p>
          <a:p>
            <a:endParaRPr lang="en-US" sz="2200" dirty="0"/>
          </a:p>
          <a:p>
            <a:r>
              <a:rPr lang="en-US" sz="2200" dirty="0"/>
              <a:t>Ottenere un programma software che risponda a tutti i requisiti (del </a:t>
            </a:r>
            <a:r>
              <a:rPr lang="en-US" sz="2200" dirty="0" err="1"/>
              <a:t>sistema</a:t>
            </a:r>
            <a:r>
              <a:rPr lang="en-US" sz="2200" dirty="0"/>
              <a:t> e </a:t>
            </a:r>
            <a:r>
              <a:rPr lang="en-US" sz="2200" dirty="0" err="1"/>
              <a:t>dell’utente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GitHub.</a:t>
            </a:r>
          </a:p>
          <a:p>
            <a:endParaRPr lang="en-US" sz="2200" dirty="0"/>
          </a:p>
          <a:p>
            <a:r>
              <a:rPr lang="en-US" sz="22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GitHub</a:t>
            </a:r>
            <a:r>
              <a:rPr lang="it-IT" sz="1900" dirty="0"/>
              <a:t> come strumento prescelto al coordinamento tra i membri del team: le sue caratteristiche di utilizzo consentono di tenere traccia di tutti i componenti e le modifiche apportate (si sfruttano </a:t>
            </a:r>
            <a:r>
              <a:rPr lang="it-IT" sz="1900" i="1" dirty="0"/>
              <a:t>issue </a:t>
            </a:r>
            <a:r>
              <a:rPr lang="it-IT" sz="1900" dirty="0"/>
              <a:t>e </a:t>
            </a:r>
            <a:r>
              <a:rPr lang="it-IT" sz="1900" i="1" dirty="0"/>
              <a:t>branch </a:t>
            </a:r>
            <a:r>
              <a:rPr lang="it-IT" sz="1900" dirty="0"/>
              <a:t>per organizzare al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Linguaggio </a:t>
            </a:r>
            <a:r>
              <a:rPr lang="it-IT" sz="1900" b="1" dirty="0"/>
              <a:t>Java</a:t>
            </a:r>
            <a:r>
              <a:rPr lang="it-IT" sz="1900" dirty="0"/>
              <a:t> (alto livello) per la stesura del codice sorgente attraverso l’uso dell’ambiente di lavoro </a:t>
            </a:r>
            <a:r>
              <a:rPr lang="it-IT" sz="1900" b="1" dirty="0"/>
              <a:t>Eclipse</a:t>
            </a:r>
            <a:r>
              <a:rPr lang="it-IT" sz="19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Windowbuilder</a:t>
            </a:r>
            <a:r>
              <a:rPr lang="it-IT" sz="1900" dirty="0"/>
              <a:t>, per la costruzione di un’interfaccia grafica che risponda ai requisiti del problema, ma che sia, al tempo stesso, di facile utilizzo e comprensibile agli utenti (principalmente medici).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JUNIT, </a:t>
            </a:r>
            <a:r>
              <a:rPr lang="it-IT" sz="1900" dirty="0"/>
              <a:t>framework per lo studio e l’esecuzione dei casi di test.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19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StarUML</a:t>
            </a:r>
            <a:r>
              <a:rPr lang="it-IT" sz="19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Use-Case Diagram</a:t>
            </a:r>
            <a:r>
              <a:rPr lang="it-IT" sz="1900" dirty="0"/>
              <a:t>, definizione di attori e casi d’uso del problema;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Class Diagram</a:t>
            </a:r>
            <a:r>
              <a:rPr lang="it-IT" sz="1900" dirty="0"/>
              <a:t>, definizione delle classi del sistema, con annessi attributi, operazioni e associazioni;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State-Chart Diagram, </a:t>
            </a:r>
            <a:r>
              <a:rPr lang="it-IT" sz="19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Sequence Diagram</a:t>
            </a:r>
            <a:r>
              <a:rPr lang="it-IT" sz="1900" dirty="0"/>
              <a:t>, definizione delle sequenze di azioni effettuate durante l’utilizzo del sistema;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Activity Diagram,</a:t>
            </a:r>
            <a:r>
              <a:rPr lang="it-IT" sz="1900" dirty="0"/>
              <a:t> definizione delle varie attività svolte da uno o più soggetti;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Structure</a:t>
            </a:r>
            <a:r>
              <a:rPr lang="it-IT" b="1" dirty="0"/>
              <a:t> 101</a:t>
            </a:r>
            <a:r>
              <a:rPr lang="it-IT" dirty="0"/>
              <a:t>, tool di analisi della struttura di un progetto/programma, attraverso il quale si può visualizzare le relazioni tra moduli e classi, la complessità e la struttura ciclica dell’intero sistema. Questo strumento è stato utile agli sviluppatori per comprendere meglio la complessità del codice e per identificare problemi di design o dipendenze indesiderate</a:t>
            </a:r>
            <a:r>
              <a:rPr lang="it-IT" b="1" dirty="0"/>
              <a:t>.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per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singole issue vengono affidate ad uno o più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 («unione di materiale da un </a:t>
            </a:r>
            <a:r>
              <a:rPr lang="it-IT" sz="2000" dirty="0" err="1"/>
              <a:t>branch</a:t>
            </a:r>
            <a:r>
              <a:rPr lang="it-IT" sz="2000" dirty="0"/>
              <a:t> ad un altro»), sono state create delle pull request, le quali devono essere discusse tra tutti i membri del team e lo SCRUM Master, indicato per l’area di lavoro a cui la request fa riferimento, ha il compito di approvarla ed portarla a compimento. Possono essere richieste delle </a:t>
            </a:r>
            <a:r>
              <a:rPr lang="it-IT" sz="2000" i="1" dirty="0"/>
              <a:t>Review</a:t>
            </a:r>
            <a:r>
              <a:rPr lang="it-IT" sz="2000" dirty="0"/>
              <a:t>, per consentire ai membri di esaminare e discutere le modifiche proposte, che verranno poi unite nel ramo principale del repository. 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18914"/>
          <a:stretch/>
        </p:blipFill>
        <p:spPr>
          <a:xfrm>
            <a:off x="1436909" y="1851427"/>
            <a:ext cx="8895673" cy="4392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8BF4B9-E07C-741C-1A38-C0055344970A}"/>
              </a:ext>
            </a:extLst>
          </p:cNvPr>
          <p:cNvSpPr txBox="1"/>
          <p:nvPr/>
        </p:nvSpPr>
        <p:spPr>
          <a:xfrm>
            <a:off x="1343609" y="2472612"/>
            <a:ext cx="34989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 AGILE: SCRUM LIFE CYCLE</a:t>
            </a:r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7950" y="6531428"/>
            <a:ext cx="513183" cy="3265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708976"/>
            <a:ext cx="11442099" cy="5149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Il ruolo di </a:t>
            </a:r>
            <a:r>
              <a:rPr lang="it-IT" sz="1800" b="1" dirty="0"/>
              <a:t>Scrum Master </a:t>
            </a:r>
            <a:r>
              <a:rPr lang="it-IT" sz="18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800" b="1" dirty="0"/>
              <a:t>temporaneo</a:t>
            </a:r>
            <a:r>
              <a:rPr lang="it-IT" sz="18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Ogni settimana i membri si incontrano per effettuare un </a:t>
            </a:r>
            <a:r>
              <a:rPr lang="it-IT" sz="1800" b="1" dirty="0"/>
              <a:t>weekly scrum</a:t>
            </a:r>
            <a:r>
              <a:rPr lang="it-IT" sz="18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800" b="1" dirty="0"/>
              <a:t>sprint </a:t>
            </a:r>
            <a:r>
              <a:rPr lang="it-IT" sz="1800" dirty="0"/>
              <a:t>ha la</a:t>
            </a:r>
            <a:r>
              <a:rPr lang="it-IT" sz="1800" b="1" dirty="0"/>
              <a:t> </a:t>
            </a:r>
            <a:r>
              <a:rPr lang="it-IT" sz="18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800" b="1" dirty="0"/>
              <a:t>sprint backlog</a:t>
            </a:r>
            <a:r>
              <a:rPr lang="it-IT" sz="1800" dirty="0"/>
              <a:t>). Il </a:t>
            </a:r>
            <a:r>
              <a:rPr lang="it-IT" sz="1800" b="1" dirty="0"/>
              <a:t>product owner</a:t>
            </a:r>
            <a:r>
              <a:rPr lang="it-IT" sz="1800" dirty="0"/>
              <a:t>, oltre a fare da tramite tra il gruppo di lavoro e i «clienti» (ospedale), deve definire una lista di priorità (</a:t>
            </a:r>
            <a:r>
              <a:rPr lang="it-IT" sz="1800" b="1" dirty="0"/>
              <a:t>product backlog</a:t>
            </a:r>
            <a:r>
              <a:rPr lang="it-IT" sz="18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8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2885</Words>
  <Application>Microsoft Office PowerPoint</Application>
  <PresentationFormat>Widescreen</PresentationFormat>
  <Paragraphs>223</Paragraphs>
  <Slides>24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  <vt:lpstr>Testing: Casi di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2024-03-21T09:15:25Z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