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25" r:id="rId22"/>
    <p:sldId id="307" r:id="rId23"/>
    <p:sldId id="314" r:id="rId24"/>
    <p:sldId id="323" r:id="rId25"/>
    <p:sldId id="316" r:id="rId26"/>
    <p:sldId id="306" r:id="rId27"/>
    <p:sldId id="310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504" dt="2024-03-21T12:02:24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21T12:19:04.154" v="15566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21T08:57:54.677" v="13609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21T08:57:54.677" v="13609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21T08:58:26.500" v="13613" actId="20577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21T08:58:26.500" v="13613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addSp modSp mod">
        <pc:chgData name="Matteo MANGILI" userId="89c7df381375e6aa" providerId="LiveId" clId="{E6DC4EAA-0AC7-4D8A-9ABA-9B4C09DD8308}" dt="2024-03-20T17:28:49.309" v="12443" actId="242"/>
        <pc:sldMkLst>
          <pc:docMk/>
          <pc:sldMk cId="930824607" sldId="300"/>
        </pc:sldMkLst>
        <pc:spChg chg="add mod">
          <ac:chgData name="Matteo MANGILI" userId="89c7df381375e6aa" providerId="LiveId" clId="{E6DC4EAA-0AC7-4D8A-9ABA-9B4C09DD8308}" dt="2024-03-20T17:28:49.309" v="12443" actId="242"/>
          <ac:spMkLst>
            <pc:docMk/>
            <pc:sldMk cId="930824607" sldId="300"/>
            <ac:spMk id="4" creationId="{B88BF4B9-E07C-741C-1A38-C0055344970A}"/>
          </ac:spMkLst>
        </pc:spChg>
        <pc:picChg chg="mod modCrop">
          <ac:chgData name="Matteo MANGILI" userId="89c7df381375e6aa" providerId="LiveId" clId="{E6DC4EAA-0AC7-4D8A-9ABA-9B4C09DD8308}" dt="2024-03-20T17:28:15.040" v="1243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21T09:12:50.137" v="14258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21T09:12:45.317" v="14257"/>
          <ac:spMkLst>
            <pc:docMk/>
            <pc:sldMk cId="141201089" sldId="302"/>
            <ac:spMk id="19" creationId="{8B9F0681-6C98-C87F-B39F-F7A05657163C}"/>
          </ac:spMkLst>
        </pc:spChg>
        <pc:spChg chg="mod">
          <ac:chgData name="Matteo MANGILI" userId="89c7df381375e6aa" providerId="LiveId" clId="{E6DC4EAA-0AC7-4D8A-9ABA-9B4C09DD8308}" dt="2024-03-21T09:12:50.137" v="14258"/>
          <ac:spMkLst>
            <pc:docMk/>
            <pc:sldMk cId="141201089" sldId="302"/>
            <ac:spMk id="20" creationId="{81FF93F6-1ED9-0763-AF79-4C131175232A}"/>
          </ac:spMkLst>
        </pc:spChg>
      </pc:sldChg>
      <pc:sldChg chg="modSp mod">
        <pc:chgData name="Matteo MANGILI" userId="89c7df381375e6aa" providerId="LiveId" clId="{E6DC4EAA-0AC7-4D8A-9ABA-9B4C09DD8308}" dt="2024-03-21T09:13:04.836" v="14259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21T09:13:04.836" v="14259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20T16:22:33.349" v="11810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20T16:22:33.349" v="11810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21T12:19:04.154" v="15566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21T12:19:01.108" v="15564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spChg chg="mod">
          <ac:chgData name="Matteo MANGILI" userId="89c7df381375e6aa" providerId="LiveId" clId="{E6DC4EAA-0AC7-4D8A-9ABA-9B4C09DD8308}" dt="2024-03-21T12:19:04.154" v="15566" actId="20577"/>
          <ac:spMkLst>
            <pc:docMk/>
            <pc:sldMk cId="3568766427" sldId="306"/>
            <ac:spMk id="6" creationId="{366879AD-ECAF-DDDE-26DC-9DD0D10F9AC4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21T12:18:29.856" v="15549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  <pc:spChg chg="mod">
          <ac:chgData name="Matteo MANGILI" userId="89c7df381375e6aa" providerId="LiveId" clId="{E6DC4EAA-0AC7-4D8A-9ABA-9B4C09DD8308}" dt="2024-03-21T12:18:29.856" v="15549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E6DC4EAA-0AC7-4D8A-9ABA-9B4C09DD8308}" dt="2024-03-20T21:35:27.209" v="13253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20T21:35:27.209" v="13253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21T09:12:25.874" v="14256" actId="20577"/>
        <pc:sldMkLst>
          <pc:docMk/>
          <pc:sldMk cId="3576197673" sldId="313"/>
        </pc:sldMkLst>
        <pc:spChg chg="mod">
          <ac:chgData name="Matteo MANGILI" userId="89c7df381375e6aa" providerId="LiveId" clId="{E6DC4EAA-0AC7-4D8A-9ABA-9B4C09DD8308}" dt="2024-03-20T16:24:37.933" v="11924" actId="14100"/>
          <ac:spMkLst>
            <pc:docMk/>
            <pc:sldMk cId="3576197673" sldId="313"/>
            <ac:spMk id="6" creationId="{A21CD12A-53B2-6614-9940-D7E125574BDE}"/>
          </ac:spMkLst>
        </pc:spChg>
        <pc:graphicFrameChg chg="mod modGraphic">
          <ac:chgData name="Matteo MANGILI" userId="89c7df381375e6aa" providerId="LiveId" clId="{E6DC4EAA-0AC7-4D8A-9ABA-9B4C09DD8308}" dt="2024-03-21T09:12:25.874" v="1425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3-21T12:18:35.075" v="15553" actId="20577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spChg chg="mod">
          <ac:chgData name="Matteo MANGILI" userId="89c7df381375e6aa" providerId="LiveId" clId="{E6DC4EAA-0AC7-4D8A-9ABA-9B4C09DD8308}" dt="2024-03-21T12:18:35.075" v="15553" actId="20577"/>
          <ac:spMkLst>
            <pc:docMk/>
            <pc:sldMk cId="2994462458" sldId="314"/>
            <ac:spMk id="6" creationId="{07D5F90B-A703-3979-44A8-9125B7AA3463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3-21T12:18:50.032" v="15563" actId="20577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mod">
          <ac:chgData name="Matteo MANGILI" userId="89c7df381375e6aa" providerId="LiveId" clId="{E6DC4EAA-0AC7-4D8A-9ABA-9B4C09DD8308}" dt="2024-03-21T12:18:50.032" v="15563" actId="20577"/>
          <ac:spMkLst>
            <pc:docMk/>
            <pc:sldMk cId="1841377636" sldId="316"/>
            <ac:spMk id="6" creationId="{07D5F90B-A703-3979-44A8-9125B7AA3463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3-21T09:11:55.407" v="14240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3-21T09:11:55.407" v="14240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3-20T17:35:03.583" v="12770" actId="313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21T09:06:12.463" v="13764" actId="14100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21T09:06:12.463" v="13764" actId="14100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21T12:18:15.871" v="15547" actId="20577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21T12:18:15.871" v="15547" actId="20577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21T12:04:55.228" v="14445" actId="21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21T09:06:17.202" v="13767" actId="20577"/>
          <ac:spMkLst>
            <pc:docMk/>
            <pc:sldMk cId="243116288" sldId="322"/>
            <ac:spMk id="2" creationId="{5C0732DC-408E-D606-584F-25FC553B9A11}"/>
          </ac:spMkLst>
        </pc:spChg>
        <pc:spChg chg="mod">
          <ac:chgData name="Matteo MANGILI" userId="89c7df381375e6aa" providerId="LiveId" clId="{E6DC4EAA-0AC7-4D8A-9ABA-9B4C09DD8308}" dt="2024-03-21T12:04:55.228" v="14445" actId="21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3-21T12:18:45.222" v="15561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3-21T12:18:45.222" v="15561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  <pc:sldChg chg="addSp delSp modSp add mod">
        <pc:chgData name="Matteo MANGILI" userId="89c7df381375e6aa" providerId="LiveId" clId="{E6DC4EAA-0AC7-4D8A-9ABA-9B4C09DD8308}" dt="2024-03-21T12:13:45.761" v="15042" actId="313"/>
        <pc:sldMkLst>
          <pc:docMk/>
          <pc:sldMk cId="2813845049" sldId="325"/>
        </pc:sldMkLst>
        <pc:spChg chg="mod">
          <ac:chgData name="Matteo MANGILI" userId="89c7df381375e6aa" providerId="LiveId" clId="{E6DC4EAA-0AC7-4D8A-9ABA-9B4C09DD8308}" dt="2024-03-21T12:01:10.783" v="14402" actId="20577"/>
          <ac:spMkLst>
            <pc:docMk/>
            <pc:sldMk cId="2813845049" sldId="325"/>
            <ac:spMk id="2" creationId="{82F1275C-82AF-B699-E2B0-FD8161C0228A}"/>
          </ac:spMkLst>
        </pc:spChg>
        <pc:spChg chg="add del mod">
          <ac:chgData name="Matteo MANGILI" userId="89c7df381375e6aa" providerId="LiveId" clId="{E6DC4EAA-0AC7-4D8A-9ABA-9B4C09DD8308}" dt="2024-03-21T12:01:26.231" v="14407" actId="21"/>
          <ac:spMkLst>
            <pc:docMk/>
            <pc:sldMk cId="2813845049" sldId="325"/>
            <ac:spMk id="4" creationId="{004D3CBD-A71F-DD69-EBF1-F91919D6E192}"/>
          </ac:spMkLst>
        </pc:spChg>
        <pc:spChg chg="add del mod">
          <ac:chgData name="Matteo MANGILI" userId="89c7df381375e6aa" providerId="LiveId" clId="{E6DC4EAA-0AC7-4D8A-9ABA-9B4C09DD8308}" dt="2024-03-21T12:03:12.913" v="14432"/>
          <ac:spMkLst>
            <pc:docMk/>
            <pc:sldMk cId="2813845049" sldId="325"/>
            <ac:spMk id="7" creationId="{1BFAFA53-B5DB-7FF0-D80B-1D38652788B6}"/>
          </ac:spMkLst>
        </pc:spChg>
        <pc:spChg chg="add del mod">
          <ac:chgData name="Matteo MANGILI" userId="89c7df381375e6aa" providerId="LiveId" clId="{E6DC4EAA-0AC7-4D8A-9ABA-9B4C09DD8308}" dt="2024-03-21T12:02:26.261" v="14423" actId="21"/>
          <ac:spMkLst>
            <pc:docMk/>
            <pc:sldMk cId="2813845049" sldId="325"/>
            <ac:spMk id="11" creationId="{955D1719-89FD-5A26-C4E3-6FE50FA50B6A}"/>
          </ac:spMkLst>
        </pc:spChg>
        <pc:spChg chg="add del mod">
          <ac:chgData name="Matteo MANGILI" userId="89c7df381375e6aa" providerId="LiveId" clId="{E6DC4EAA-0AC7-4D8A-9ABA-9B4C09DD8308}" dt="2024-03-21T12:02:25.263" v="14420" actId="21"/>
          <ac:spMkLst>
            <pc:docMk/>
            <pc:sldMk cId="2813845049" sldId="325"/>
            <ac:spMk id="13" creationId="{6ABD0229-A5FC-C694-9C30-63B9DCDD92B6}"/>
          </ac:spMkLst>
        </pc:spChg>
        <pc:spChg chg="add mod">
          <ac:chgData name="Matteo MANGILI" userId="89c7df381375e6aa" providerId="LiveId" clId="{E6DC4EAA-0AC7-4D8A-9ABA-9B4C09DD8308}" dt="2024-03-21T12:02:24.686" v="14417"/>
          <ac:spMkLst>
            <pc:docMk/>
            <pc:sldMk cId="2813845049" sldId="325"/>
            <ac:spMk id="14" creationId="{1BFAFA53-B5DB-7FF0-D80B-1D38652788B6}"/>
          </ac:spMkLst>
        </pc:spChg>
        <pc:spChg chg="add mod">
          <ac:chgData name="Matteo MANGILI" userId="89c7df381375e6aa" providerId="LiveId" clId="{E6DC4EAA-0AC7-4D8A-9ABA-9B4C09DD8308}" dt="2024-03-21T12:13:45.761" v="15042" actId="313"/>
          <ac:spMkLst>
            <pc:docMk/>
            <pc:sldMk cId="2813845049" sldId="325"/>
            <ac:spMk id="16" creationId="{E9D12C85-E57A-BC0F-0577-F10BE23A44BE}"/>
          </ac:spMkLst>
        </pc:spChg>
        <pc:spChg chg="mod">
          <ac:chgData name="Matteo MANGILI" userId="89c7df381375e6aa" providerId="LiveId" clId="{E6DC4EAA-0AC7-4D8A-9ABA-9B4C09DD8308}" dt="2024-03-21T12:09:47.695" v="14753" actId="14100"/>
          <ac:spMkLst>
            <pc:docMk/>
            <pc:sldMk cId="2813845049" sldId="325"/>
            <ac:spMk id="82" creationId="{37FC4670-6A45-D3AC-1810-F8B73268AFA3}"/>
          </ac:spMkLst>
        </pc:spChg>
        <pc:graphicFrameChg chg="add mod">
          <ac:chgData name="Matteo MANGILI" userId="89c7df381375e6aa" providerId="LiveId" clId="{E6DC4EAA-0AC7-4D8A-9ABA-9B4C09DD8308}" dt="2024-03-21T12:01:25.703" v="14406" actId="1957"/>
          <ac:graphicFrameMkLst>
            <pc:docMk/>
            <pc:sldMk cId="2813845049" sldId="325"/>
            <ac:graphicFrameMk id="9" creationId="{E20C2A39-CFDA-1A98-0EBD-EB1452EE8DE5}"/>
          </ac:graphicFrameMkLst>
        </pc:graphicFrameChg>
        <pc:picChg chg="add del">
          <ac:chgData name="Matteo MANGILI" userId="89c7df381375e6aa" providerId="LiveId" clId="{E6DC4EAA-0AC7-4D8A-9ABA-9B4C09DD8308}" dt="2024-03-21T12:02:40.982" v="14425" actId="21"/>
          <ac:picMkLst>
            <pc:docMk/>
            <pc:sldMk cId="2813845049" sldId="325"/>
            <ac:picMk id="5" creationId="{936CDABC-6D16-BB2F-AB96-5B351ADDECE5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2234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20233"/>
              </p:ext>
            </p:extLst>
          </p:nvPr>
        </p:nvGraphicFramePr>
        <p:xfrm>
          <a:off x="648820" y="1772816"/>
          <a:ext cx="10515597" cy="136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96531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Correttezza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Manutenibilità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Riutilizzabilità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69036" y="3134372"/>
            <a:ext cx="1049538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McCall: nella tabella sopra sono riportati i principali requisiti che il team si è impegnato a soddisfare, per rendere forte il progetto.</a:t>
            </a:r>
          </a:p>
          <a:p>
            <a:endParaRPr lang="it-IT" sz="1900" dirty="0"/>
          </a:p>
          <a:p>
            <a:r>
              <a:rPr lang="it-IT" sz="1900" dirty="0"/>
              <a:t>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 corretto, facendo in modo che risponda ai requisiti scelti dal team. Anche se il progetto non sarà commercializzabile completamente a fine lavoro, il team ha implementato il codice perché parte di esso/tutto possa essere riutilizzabile in futuro.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708977"/>
            <a:ext cx="11098079" cy="501249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Infine, i tre collaborator hanno deciso di concentrare l’attenzione sulle funzioni principalmente svolte dai medici, per non creare confusione nell’implementazione (</a:t>
            </a:r>
            <a:r>
              <a:rPr lang="en-US" sz="2300" b="1" i="1" dirty="0">
                <a:cs typeface="Calibri"/>
              </a:rPr>
              <a:t>Negoziazione dei requisiti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 (</a:t>
            </a:r>
            <a:r>
              <a:rPr lang="en-US" sz="2300" dirty="0" err="1">
                <a:cs typeface="Calibri"/>
              </a:rPr>
              <a:t>credenziali</a:t>
            </a:r>
            <a:r>
              <a:rPr lang="en-US" sz="2300" dirty="0">
                <a:cs typeface="Calibri"/>
              </a:rPr>
              <a:t> di accesso e </a:t>
            </a:r>
            <a:r>
              <a:rPr lang="en-US" sz="2300" dirty="0" err="1">
                <a:cs typeface="Calibri"/>
              </a:rPr>
              <a:t>struttura</a:t>
            </a:r>
            <a:r>
              <a:rPr lang="en-US" sz="2300" dirty="0">
                <a:cs typeface="Calibri"/>
              </a:rPr>
              <a:t>);</a:t>
            </a:r>
          </a:p>
          <a:p>
            <a:r>
              <a:rPr lang="en-US" sz="2300" dirty="0" err="1">
                <a:cs typeface="Calibri"/>
              </a:rPr>
              <a:t>Qualità</a:t>
            </a:r>
            <a:r>
              <a:rPr lang="en-US" sz="2300" dirty="0">
                <a:cs typeface="Calibri"/>
              </a:rPr>
              <a:t> del Software;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37035"/>
              </p:ext>
            </p:extLst>
          </p:nvPr>
        </p:nvGraphicFramePr>
        <p:xfrm>
          <a:off x="838200" y="1825625"/>
          <a:ext cx="10515600" cy="4661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Operazione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Controlli sulle modifiche di pagine anagrafiche, operazioni e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PDF dei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dell’accesso contemporaneo allo stesso elemento da parte di più operatori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Implementazione delle mansioni di infermieri e cabina di regia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0882"/>
            <a:ext cx="3388567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</a:t>
            </a:r>
            <a:r>
              <a:rPr lang="en-US" sz="2000" dirty="0" err="1"/>
              <a:t>d’uso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Autenticazione Medico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della Pagina </a:t>
            </a:r>
            <a:r>
              <a:rPr lang="it-IT" sz="1800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nagrafica dei Pazienti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delle Operazioni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dei Verbali Medici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 o incoerenze.</a:t>
            </a:r>
          </a:p>
          <a:p>
            <a:endParaRPr lang="it-IT" dirty="0"/>
          </a:p>
          <a:p>
            <a:r>
              <a:rPr lang="it-IT" dirty="0"/>
              <a:t>La nostra manutenzione è stata principalmente </a:t>
            </a:r>
            <a:r>
              <a:rPr lang="it-IT" i="1" dirty="0"/>
              <a:t>correttiva</a:t>
            </a:r>
            <a:r>
              <a:rPr lang="it-IT" dirty="0"/>
              <a:t> (per risolvere errori di codice e di documentazione) e</a:t>
            </a:r>
            <a:r>
              <a:rPr lang="it-IT" i="1" dirty="0"/>
              <a:t> preventiva </a:t>
            </a:r>
            <a:r>
              <a:rPr lang="it-IT" dirty="0"/>
              <a:t>(per aumentare il grado di manutenibilità del sistema rispetto ad utilizzi futuri); la manutenzione </a:t>
            </a:r>
            <a:r>
              <a:rPr lang="it-IT" i="1" dirty="0"/>
              <a:t>adattiva </a:t>
            </a:r>
            <a:r>
              <a:rPr lang="it-IT" dirty="0"/>
              <a:t>e </a:t>
            </a:r>
            <a:r>
              <a:rPr lang="it-IT" i="1" dirty="0"/>
              <a:t>perfettiva</a:t>
            </a:r>
            <a:r>
              <a:rPr lang="it-IT" dirty="0"/>
              <a:t> non sono state prese in particolare riguardo, proprio perché non si può sapere se il progetto sarà completamente commercializzabile (si possono fare delle ipotesi tuttavia).</a:t>
            </a:r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Manutenzione: </a:t>
            </a:r>
            <a:r>
              <a:rPr lang="it-IT" sz="5400" b="1" dirty="0" err="1"/>
              <a:t>Refactoring</a:t>
            </a:r>
            <a:endParaRPr lang="it-IT" sz="5400" b="1" dirty="0"/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1" y="6356350"/>
            <a:ext cx="765111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18</a:t>
            </a:fld>
            <a:endParaRPr lang="it-IT" sz="1800" b="1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E9D12C85-E57A-BC0F-0577-F10BE23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690688"/>
            <a:ext cx="10853927" cy="5130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L’attività di </a:t>
            </a:r>
            <a:r>
              <a:rPr lang="it-IT" sz="1900" dirty="0" err="1"/>
              <a:t>Refactoring</a:t>
            </a:r>
            <a:r>
              <a:rPr lang="it-IT" sz="1900" dirty="0"/>
              <a:t> è stata eseguita al fine di assicurare che il codice sia mantenibile: piccole azioni atte ad alterare la struttura interna del codice, senza modificarne il comportamento esterno. Un altro obiettivo imposto è quello di evitare i cosiddetti «</a:t>
            </a:r>
            <a:r>
              <a:rPr lang="it-IT" sz="1900" dirty="0" err="1"/>
              <a:t>bad</a:t>
            </a:r>
            <a:r>
              <a:rPr lang="it-IT" sz="1900" dirty="0"/>
              <a:t> </a:t>
            </a:r>
            <a:r>
              <a:rPr lang="it-IT" sz="1900" dirty="0" err="1"/>
              <a:t>smells</a:t>
            </a:r>
            <a:r>
              <a:rPr lang="it-IT" sz="1900" dirty="0"/>
              <a:t>», che nel nostro progetto equivalgono a:</a:t>
            </a:r>
          </a:p>
          <a:p>
            <a:pPr marL="0" indent="0">
              <a:buNone/>
            </a:pPr>
            <a:r>
              <a:rPr lang="it-IT" sz="1900" dirty="0"/>
              <a:t>• Codice duplicato;</a:t>
            </a:r>
          </a:p>
          <a:p>
            <a:pPr marL="0" indent="0">
              <a:buNone/>
            </a:pPr>
            <a:r>
              <a:rPr lang="it-IT" sz="1900" dirty="0"/>
              <a:t>• Uso di variabili globali;</a:t>
            </a:r>
          </a:p>
          <a:p>
            <a:pPr marL="0" indent="0">
              <a:buNone/>
            </a:pPr>
            <a:r>
              <a:rPr lang="it-IT" sz="1900" dirty="0"/>
              <a:t>• Utilizzo di metodi troppo lunghi;</a:t>
            </a:r>
          </a:p>
          <a:p>
            <a:pPr marL="0" indent="0">
              <a:buNone/>
            </a:pPr>
            <a:r>
              <a:rPr lang="it-IT" sz="1900" dirty="0"/>
              <a:t>• Classi pigre (impiegano più tempo del dovuto a completare una funzione);</a:t>
            </a:r>
          </a:p>
          <a:p>
            <a:pPr marL="0" indent="0">
              <a:buNone/>
            </a:pPr>
            <a:r>
              <a:rPr lang="it-IT" sz="1900" dirty="0"/>
              <a:t>• Invidia tra le classi (porterebbe a scontri tra più classi, compromettendo la qualità del sistema);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dirty="0"/>
              <a:t>Al fine di risolvere tali </a:t>
            </a:r>
            <a:r>
              <a:rPr lang="it-IT" sz="1900" dirty="0" err="1"/>
              <a:t>bad</a:t>
            </a:r>
            <a:r>
              <a:rPr lang="it-IT" sz="1900" dirty="0"/>
              <a:t> </a:t>
            </a:r>
            <a:r>
              <a:rPr lang="it-IT" sz="1900" dirty="0" err="1"/>
              <a:t>smells</a:t>
            </a:r>
            <a:r>
              <a:rPr lang="it-IT" sz="1900" dirty="0"/>
              <a:t> e per portare a compimento l’attività di </a:t>
            </a:r>
            <a:r>
              <a:rPr lang="it-IT" sz="1900" dirty="0" err="1"/>
              <a:t>refactoring</a:t>
            </a:r>
            <a:r>
              <a:rPr lang="it-IT" sz="1900" dirty="0"/>
              <a:t>/manutenzione, sono stati utilizzati diversi metodi, il cui utilizzo permette di accelerare l’attività di revisione e di correggere problemi di codice: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 i="1" dirty="0" err="1"/>
              <a:t>Extract</a:t>
            </a:r>
            <a:r>
              <a:rPr lang="it-IT" sz="1900" i="1" dirty="0"/>
              <a:t> Method &amp; </a:t>
            </a:r>
            <a:r>
              <a:rPr lang="it-IT" sz="1900" i="1" dirty="0" err="1"/>
              <a:t>Extract</a:t>
            </a:r>
            <a:r>
              <a:rPr lang="it-IT" sz="1900" i="1" dirty="0"/>
              <a:t> Local </a:t>
            </a:r>
            <a:r>
              <a:rPr lang="it-IT" sz="1900" i="1" dirty="0" err="1"/>
              <a:t>Variables</a:t>
            </a:r>
            <a:r>
              <a:rPr lang="it-IT" sz="1900" dirty="0"/>
              <a:t>, per estrarre metodi e variabili da una classe e implementarli in un’altra, evitando la riscrittura del codice e minimizzando i costi di progettazione;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 i="1" dirty="0" err="1"/>
              <a:t>Push</a:t>
            </a:r>
            <a:r>
              <a:rPr lang="it-IT" sz="1900" i="1" dirty="0"/>
              <a:t> Down Method </a:t>
            </a:r>
            <a:r>
              <a:rPr lang="it-IT" sz="1900" dirty="0"/>
              <a:t>&amp; </a:t>
            </a:r>
            <a:r>
              <a:rPr lang="it-IT" sz="1900" i="1" dirty="0" err="1"/>
              <a:t>Push</a:t>
            </a:r>
            <a:r>
              <a:rPr lang="it-IT" sz="1900" i="1" dirty="0"/>
              <a:t> Down Field</a:t>
            </a:r>
            <a:r>
              <a:rPr lang="it-IT" sz="1900" dirty="0"/>
              <a:t>, trasferimento di campi/metodi da una superclasse ad una sottoclasse;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 i="1" dirty="0" err="1"/>
              <a:t>Remove</a:t>
            </a:r>
            <a:r>
              <a:rPr lang="it-IT" sz="1900" i="1" dirty="0"/>
              <a:t> Method </a:t>
            </a:r>
            <a:r>
              <a:rPr lang="it-IT" sz="1900" dirty="0"/>
              <a:t>&amp; </a:t>
            </a:r>
            <a:r>
              <a:rPr lang="it-IT" sz="1900" i="1" dirty="0" err="1"/>
              <a:t>Remove</a:t>
            </a:r>
            <a:r>
              <a:rPr lang="it-IT" sz="1900" i="1" dirty="0"/>
              <a:t> Field</a:t>
            </a:r>
            <a:r>
              <a:rPr lang="it-IT" sz="1900" dirty="0"/>
              <a:t>, rimozione di metodi/campi inutili o non strettamente necessari ai fini del progetto;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81384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sequenza di interazioni tra i vari attori del problema)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1726711"/>
            <a:ext cx="7324530" cy="5065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 e, in particolare,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l’anamnesi (pregressa e prossima),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affrontare</a:t>
            </a:r>
            <a:r>
              <a:rPr lang="en-US" sz="2000" dirty="0"/>
              <a:t>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Operazioni</a:t>
            </a:r>
            <a:r>
              <a:rPr lang="en-US" sz="2000" i="1" dirty="0"/>
              <a:t>, </a:t>
            </a:r>
            <a:r>
              <a:rPr lang="en-US" sz="2000" dirty="0"/>
              <a:t>contenenti le informazioni (blocco operatorio, numero sala, presenza anestesia…) dell’intervento associato al </a:t>
            </a:r>
            <a:r>
              <a:rPr lang="en-US" sz="2000" dirty="0" err="1"/>
              <a:t>relativo</a:t>
            </a:r>
            <a:r>
              <a:rPr lang="en-US" sz="2000" dirty="0"/>
              <a:t> paziente.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21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22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</a:t>
            </a:r>
            <a:r>
              <a:rPr lang="en-US" sz="2200" dirty="0" err="1"/>
              <a:t>generare</a:t>
            </a:r>
            <a:r>
              <a:rPr lang="en-US" sz="2200" dirty="0"/>
              <a:t> </a:t>
            </a:r>
            <a:r>
              <a:rPr lang="en-US" sz="2200" dirty="0" err="1"/>
              <a:t>nuove</a:t>
            </a:r>
            <a:r>
              <a:rPr lang="en-US" sz="2200" dirty="0"/>
              <a:t> </a:t>
            </a:r>
            <a:r>
              <a:rPr lang="en-US" sz="2200" dirty="0" err="1"/>
              <a:t>operazioni</a:t>
            </a:r>
            <a:r>
              <a:rPr lang="en-US" sz="2200" dirty="0"/>
              <a:t> (</a:t>
            </a:r>
            <a:r>
              <a:rPr lang="en-US" sz="2200" dirty="0" err="1"/>
              <a:t>partendo</a:t>
            </a:r>
            <a:r>
              <a:rPr lang="en-US" sz="2200" dirty="0"/>
              <a:t> </a:t>
            </a:r>
            <a:r>
              <a:rPr lang="en-US" sz="2200" dirty="0" err="1"/>
              <a:t>dalle</a:t>
            </a:r>
            <a:r>
              <a:rPr lang="en-US" sz="2200" dirty="0"/>
              <a:t> </a:t>
            </a:r>
            <a:r>
              <a:rPr lang="en-US" sz="2200" dirty="0" err="1"/>
              <a:t>anagrafiche</a:t>
            </a:r>
            <a:r>
              <a:rPr lang="en-US" sz="2200" dirty="0"/>
              <a:t> create) e compilare i relativi </a:t>
            </a:r>
            <a:r>
              <a:rPr lang="en-US" sz="2200" dirty="0" err="1"/>
              <a:t>verbali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, </a:t>
            </a:r>
            <a:r>
              <a:rPr lang="en-US" sz="2200" dirty="0" err="1"/>
              <a:t>sulla</a:t>
            </a:r>
            <a:r>
              <a:rPr lang="en-US" sz="2200" dirty="0"/>
              <a:t> base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singole</a:t>
            </a:r>
            <a:r>
              <a:rPr lang="en-US" sz="2200" dirty="0"/>
              <a:t> </a:t>
            </a:r>
            <a:r>
              <a:rPr lang="en-US" sz="2200" dirty="0" err="1"/>
              <a:t>operazioni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23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</a:t>
            </a:r>
            <a:r>
              <a:rPr lang="en-US" sz="2000" dirty="0" err="1"/>
              <a:t>operazioni</a:t>
            </a:r>
            <a:r>
              <a:rPr lang="en-US" sz="2000" dirty="0"/>
              <a:t>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</a:t>
            </a:r>
            <a:r>
              <a:rPr lang="en-US" sz="2200" dirty="0" err="1"/>
              <a:t>sistema</a:t>
            </a:r>
            <a:r>
              <a:rPr lang="en-US" sz="2200" dirty="0"/>
              <a:t>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team: le sue caratteristiche di utilizzo consentono di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sia, al tempo stesso,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Structure</a:t>
            </a:r>
            <a:r>
              <a:rPr lang="it-IT" b="1" dirty="0"/>
              <a:t> 101</a:t>
            </a:r>
            <a:r>
              <a:rPr lang="it-IT" dirty="0"/>
              <a:t>, tool di analisi della struttura di un progetto/programma, attraverso il quale si può visualizzare le relazioni tra moduli e classi, la complessità e la struttura ciclica dell’intero sistema. Questo strumento è stato utile agli sviluppatori per comprendere meglio la complessità del codice e per identificare problemi di design o dipendenze indesiderate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436909" y="1851427"/>
            <a:ext cx="8895673" cy="4392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8BF4B9-E07C-741C-1A38-C0055344970A}"/>
              </a:ext>
            </a:extLst>
          </p:cNvPr>
          <p:cNvSpPr txBox="1"/>
          <p:nvPr/>
        </p:nvSpPr>
        <p:spPr>
          <a:xfrm>
            <a:off x="1343609" y="2472612"/>
            <a:ext cx="34989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AGILE: SCRUM LIFE CYCLE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3028</Words>
  <Application>Microsoft Office PowerPoint</Application>
  <PresentationFormat>Widescreen</PresentationFormat>
  <Paragraphs>232</Paragraphs>
  <Slides>25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Manutenzione: Refactoring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2024-03-21T12:19:08Z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