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3"/>
  </p:notesMasterIdLst>
  <p:handoutMasterIdLst>
    <p:handoutMasterId r:id="rId24"/>
  </p:handoutMasterIdLst>
  <p:sldIdLst>
    <p:sldId id="256" r:id="rId5"/>
    <p:sldId id="296" r:id="rId6"/>
    <p:sldId id="297" r:id="rId7"/>
    <p:sldId id="312" r:id="rId8"/>
    <p:sldId id="298" r:id="rId9"/>
    <p:sldId id="300" r:id="rId10"/>
    <p:sldId id="317" r:id="rId11"/>
    <p:sldId id="309" r:id="rId12"/>
    <p:sldId id="313" r:id="rId13"/>
    <p:sldId id="302" r:id="rId14"/>
    <p:sldId id="303" r:id="rId15"/>
    <p:sldId id="304" r:id="rId16"/>
    <p:sldId id="307" r:id="rId17"/>
    <p:sldId id="314" r:id="rId18"/>
    <p:sldId id="315" r:id="rId19"/>
    <p:sldId id="316" r:id="rId20"/>
    <p:sldId id="306" r:id="rId21"/>
    <p:sldId id="31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FC19B-B750-46E5-AE6C-2EDFEC68FEF2}" v="244" dt="2024-01-03T18:23:58.2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08/01/2024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08/01/2024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10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All’interno del nostro Progetto sono stati utilizzati vari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General Hierarchy Pattern</a:t>
            </a:r>
            <a:r>
              <a:rPr lang="en-US" sz="2200" dirty="0"/>
              <a:t> (per definire gerarchie tra le varie classi, in particolare tra i medici operanti)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Delegation Pattern </a:t>
            </a:r>
            <a:r>
              <a:rPr lang="en-US" sz="2200" dirty="0"/>
              <a:t>(per far svolgere alla cabina di regia i giusti metodi)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Façade Pattern </a:t>
            </a:r>
            <a:r>
              <a:rPr lang="en-US" sz="2200" dirty="0"/>
              <a:t>(per manipolare le diverse classi. Interfaccia di facciata fra il cliente e il Sistema di prenotazione dell’Ospedale)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Factory Pattern </a:t>
            </a:r>
            <a:r>
              <a:rPr lang="en-US" sz="2200" dirty="0"/>
              <a:t>(per implementare una framework utile alla creazione di classi e oggetti dipendenti dall’applicazione)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Builder Pattern </a:t>
            </a:r>
            <a:r>
              <a:rPr lang="en-US" sz="2200" dirty="0"/>
              <a:t>(per costruire un’applicazione complessa a partire da un insieme di componenti oggetti)</a:t>
            </a:r>
            <a:endParaRPr lang="en-US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72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Registrazione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Autenticazione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Effettuare Esami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Iscrizione alla Lista Graduatoria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Stampa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E’ importante poter accedere alle varie liste e alla pagina anagrafica del paziente in ogni momento, per visualizzare informazioni o effettuare modifiche.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12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 dirty="0"/>
              <a:t>Diagramma dei casi d’uso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delle classi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endParaRPr lang="en-US" sz="2200" dirty="0"/>
          </a:p>
          <a:p>
            <a:r>
              <a:rPr lang="en-US" sz="2200" dirty="0"/>
              <a:t>Diagramma di sequenza (SEQUENCE DIAGRAM)</a:t>
            </a:r>
          </a:p>
          <a:p>
            <a:endParaRPr lang="en-US" sz="2200" dirty="0"/>
          </a:p>
          <a:p>
            <a:r>
              <a:rPr lang="en-US" sz="2200" dirty="0"/>
              <a:t>Diagramma delle attività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testo, diagramma, schizzo, disegno&#10;&#10;Descrizione generata automaticamente">
            <a:extLst>
              <a:ext uri="{FF2B5EF4-FFF2-40B4-BE49-F238E27FC236}">
                <a16:creationId xmlns:a16="http://schemas.microsoft.com/office/drawing/2014/main" id="{2B1C7207-78AF-C703-0371-186CE2A9C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17" y="2055813"/>
            <a:ext cx="4426288" cy="390048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14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1FFF48D2-F50E-9EA5-159F-A795661EE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37"/>
          <a:stretch/>
        </p:blipFill>
        <p:spPr>
          <a:xfrm>
            <a:off x="4896810" y="2206056"/>
            <a:ext cx="714663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F10FD7AA-8790-87C5-FE9C-346B2D992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7" t="6982" b="3654"/>
          <a:stretch/>
        </p:blipFill>
        <p:spPr>
          <a:xfrm>
            <a:off x="130628" y="2471857"/>
            <a:ext cx="5849846" cy="3600000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857A273-6DEB-D710-9311-64C00F4354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792"/>
          <a:stretch/>
        </p:blipFill>
        <p:spPr>
          <a:xfrm>
            <a:off x="6211528" y="2434961"/>
            <a:ext cx="5710209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3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</a:t>
            </a:r>
            <a:r>
              <a:rPr lang="it-IT" sz="1800" b="1" dirty="0"/>
              <a:t>6</a:t>
            </a:r>
            <a:endParaRPr lang="it-IT" sz="1800" b="1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142791" y="6382139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093A462C-9B50-FE8F-AD29-63FB46C03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r>
              <a:rPr lang="it-IT" sz="2200" dirty="0"/>
              <a:t>Fare piccola demo dell’applicazione sviluppata</a:t>
            </a: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17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 dirty="0"/>
              <a:t>Cosa avete usato per fare testing</a:t>
            </a:r>
          </a:p>
          <a:p>
            <a:pPr lvl="1"/>
            <a:r>
              <a:rPr lang="it-IT" sz="2200" dirty="0"/>
              <a:t>Manuale o automatico?</a:t>
            </a:r>
          </a:p>
          <a:p>
            <a:r>
              <a:rPr lang="it-IT" sz="2200" dirty="0"/>
              <a:t>Quali risultati avete ottenuto con l’attività di testing</a:t>
            </a:r>
          </a:p>
          <a:p>
            <a:pPr lvl="1"/>
            <a:endParaRPr lang="en-US" sz="22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18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713552" cy="4721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200" dirty="0"/>
              <a:t>L’obbiettivo principale del Progetto è creare un software per la gestione di un ospedale, in particolare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Cartella del Paziente</a:t>
            </a:r>
            <a:r>
              <a:rPr lang="en-US" sz="2200" i="1" dirty="0"/>
              <a:t>, </a:t>
            </a:r>
            <a:r>
              <a:rPr lang="en-US" sz="2200" dirty="0"/>
              <a:t>contenente l’anagrafica, la diagnosi, il tipo di terapia che deve seguire e gli esami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 Operatorie</a:t>
            </a:r>
            <a:r>
              <a:rPr lang="en-US" sz="2200" i="1" dirty="0"/>
              <a:t>, </a:t>
            </a:r>
            <a:r>
              <a:rPr lang="en-US" sz="2200" dirty="0"/>
              <a:t>contententi i nomi e le informazioni dei pazienti che devono sottoporsi ad un determinato 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Verbale dell’Intervento</a:t>
            </a:r>
            <a:r>
              <a:rPr lang="en-US" sz="2200" dirty="0"/>
              <a:t>, dove sono riportate le modalità, i tempi e i nomi dell’equipe medica che  hanno operato sull’intervento.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04229" y="1799148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/>
              <a:t>Le principali difficolà, incontrate durante la stesura del Progetto, sono: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Coordinamento tra i componenti del team, soprattutto a livello temporale. </a:t>
            </a:r>
          </a:p>
          <a:p>
            <a:endParaRPr lang="en-US" sz="2200" dirty="0"/>
          </a:p>
          <a:p>
            <a:r>
              <a:rPr lang="en-US" sz="2200" dirty="0"/>
              <a:t>Difficoltà nell’ottenere un programma software che rispondesse ai vari punti del problema.</a:t>
            </a:r>
          </a:p>
          <a:p>
            <a:endParaRPr lang="en-US" sz="2200" dirty="0"/>
          </a:p>
          <a:p>
            <a:r>
              <a:rPr lang="en-US" sz="2200" dirty="0"/>
              <a:t>Conflitto nell’utilizzo di GitHub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/>
              <a:t>Per il software configuration management è stato utilizzato GitHub come programma principale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r>
              <a:rPr lang="it-IT" sz="2200" b="1" dirty="0"/>
              <a:t>BRANCH </a:t>
            </a:r>
            <a:r>
              <a:rPr lang="it-IT" sz="2200" dirty="0"/>
              <a:t>creazione di branch diversi per ottimizzare il lavoro di squadra ed evitare eventuali  incomprensioni</a:t>
            </a:r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r>
              <a:rPr lang="it-IT" sz="2200" b="1" dirty="0"/>
              <a:t>ISSUE </a:t>
            </a:r>
            <a:r>
              <a:rPr lang="it-IT" sz="2200" dirty="0"/>
              <a:t>Per valutazione del progetto o modifiche importanti sono state attivati issue corrispondenti. Le varie issue vengono affidate ad uno o a tutti i membri del team e devono essere portate a compimento.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r>
              <a:rPr lang="it-IT" sz="2200" b="1" dirty="0"/>
              <a:t>PULL REQUEST </a:t>
            </a:r>
            <a:r>
              <a:rPr lang="it-IT" sz="2200" dirty="0"/>
              <a:t>Per</a:t>
            </a:r>
            <a:r>
              <a:rPr lang="it-IT" sz="2200" b="1" dirty="0"/>
              <a:t> </a:t>
            </a:r>
            <a:r>
              <a:rPr lang="it-IT" sz="2200" dirty="0"/>
              <a:t>le modifiche importanti o azioni di merge, sono state create delle pull request, le quali venivano approvate da tutti i membri del team</a:t>
            </a: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934"/>
          <a:stretch/>
        </p:blipFill>
        <p:spPr>
          <a:xfrm>
            <a:off x="2469882" y="1825625"/>
            <a:ext cx="7655245" cy="40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7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60933"/>
              </p:ext>
            </p:extLst>
          </p:nvPr>
        </p:nvGraphicFramePr>
        <p:xfrm>
          <a:off x="648820" y="1946923"/>
          <a:ext cx="10515597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cs typeface="Calibri"/>
              </a:rPr>
              <a:t>Le informazioni generali per lavorare al Sistema le abbiamo prese da un’intervista effettuata dal responsabile Cattaneo verso un’infermiera dell’Ospedale Papa Giovanni XXIII di Bergamo (BG).</a:t>
            </a:r>
          </a:p>
          <a:p>
            <a:pPr marL="0" indent="0">
              <a:buNone/>
            </a:pPr>
            <a:r>
              <a:rPr lang="en-US" sz="2200" dirty="0">
                <a:cs typeface="Calibri"/>
              </a:rPr>
              <a:t>Per la specifica dei requisiti ci siamo basati sul modello </a:t>
            </a:r>
            <a:r>
              <a:rPr lang="en-US" sz="2200" b="1" dirty="0">
                <a:cs typeface="Calibri"/>
              </a:rPr>
              <a:t>MOSCOW.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200" dirty="0">
                <a:cs typeface="Calibri"/>
              </a:rPr>
              <a:t>Funzionalità del Sistema</a:t>
            </a:r>
          </a:p>
          <a:p>
            <a:r>
              <a:rPr lang="en-US" sz="2200" dirty="0">
                <a:cs typeface="Calibri"/>
              </a:rPr>
              <a:t>Corretta correlazione tra le varie classi del Sistema</a:t>
            </a: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>
                <a:cs typeface="Calibri"/>
              </a:rPr>
              <a:t>Requisiti non funzionali (linee guida da rispettare):</a:t>
            </a:r>
          </a:p>
          <a:p>
            <a:r>
              <a:rPr lang="en-US" sz="2200" dirty="0">
                <a:cs typeface="Calibri"/>
              </a:rPr>
              <a:t>Accessibilità</a:t>
            </a:r>
          </a:p>
          <a:p>
            <a:r>
              <a:rPr lang="en-US" sz="2200" dirty="0">
                <a:cs typeface="Calibri"/>
              </a:rPr>
              <a:t>Sicurezza del Sistema</a:t>
            </a:r>
          </a:p>
          <a:p>
            <a:r>
              <a:rPr lang="en-US" sz="2200" dirty="0">
                <a:cs typeface="Calibri"/>
              </a:rPr>
              <a:t>Qualità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8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261092"/>
              </p:ext>
            </p:extLst>
          </p:nvPr>
        </p:nvGraphicFramePr>
        <p:xfrm>
          <a:off x="838200" y="1825625"/>
          <a:ext cx="10515600" cy="42719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nel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Effettuare Esami corrispondenti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Pagina Anagrafica Paziente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Operatoria Intervento specifico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Stampa del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9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690</Words>
  <Application>Microsoft Office PowerPoint</Application>
  <PresentationFormat>Widescreen</PresentationFormat>
  <Paragraphs>148</Paragraphs>
  <Slides>18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Obbiettivo</vt:lpstr>
      <vt:lpstr>Difficoltà Incontrate</vt:lpstr>
      <vt:lpstr>Paradigma di Programmazione</vt:lpstr>
      <vt:lpstr>Software Configuration Management</vt:lpstr>
      <vt:lpstr>Software Life Cycle</vt:lpstr>
      <vt:lpstr>Qualità del Software</vt:lpstr>
      <vt:lpstr>Requisiti</vt:lpstr>
      <vt:lpstr>Requisiti: MOSCOW</vt:lpstr>
      <vt:lpstr>Architettura</vt:lpstr>
      <vt:lpstr>Design Pattern</vt:lpstr>
      <vt:lpstr>Implementazione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2024-01-08T09:53:35Z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