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96" r:id="rId6"/>
    <p:sldId id="297" r:id="rId7"/>
    <p:sldId id="312" r:id="rId8"/>
    <p:sldId id="318" r:id="rId9"/>
    <p:sldId id="298" r:id="rId10"/>
    <p:sldId id="300" r:id="rId11"/>
    <p:sldId id="319" r:id="rId12"/>
    <p:sldId id="317" r:id="rId13"/>
    <p:sldId id="309" r:id="rId14"/>
    <p:sldId id="313" r:id="rId15"/>
    <p:sldId id="302" r:id="rId16"/>
    <p:sldId id="320" r:id="rId17"/>
    <p:sldId id="303" r:id="rId18"/>
    <p:sldId id="304" r:id="rId19"/>
    <p:sldId id="321" r:id="rId20"/>
    <p:sldId id="307" r:id="rId21"/>
    <p:sldId id="314" r:id="rId22"/>
    <p:sldId id="315" r:id="rId23"/>
    <p:sldId id="316" r:id="rId24"/>
    <p:sldId id="306" r:id="rId25"/>
    <p:sldId id="31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82" dt="2024-02-04T20:41:09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04T20:46:58.413" v="6849" actId="113"/>
      <pc:docMkLst>
        <pc:docMk/>
      </pc:docMkLst>
      <pc:sldChg chg="modSp mod">
        <pc:chgData name="Matteo MANGILI" userId="89c7df381375e6aa" providerId="LiveId" clId="{740BB46D-1FBD-4BE5-BEA3-98CD9E9E2715}" dt="2024-01-25T10:27:54.906" v="3615" actId="255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1-25T10:27:54.906" v="3615" actId="255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1-25T10:27:29.286" v="3614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1-25T10:27:29.286" v="3614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1-25T10:24:21.989" v="3467" actId="255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1-25T10:24:21.989" v="3467" actId="255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1-25T11:09:11.413" v="5072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1-25T11:09:11.413" v="5072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1-25T11:12:36.430" v="5153" actId="20577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1-25T11:12:36.430" v="5153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1-24T20:03:05.101" v="2277" actId="5793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1-21T20:40:04.905" v="2275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2T17:49:38.523" v="5939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2T17:49:38.523" v="5939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19T20:13:30.721" v="1724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1-19T20:13:30.721" v="1724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4T20:40:58.710" v="6823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4T20:40:58.710" v="6823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addSp delSp modSp mod">
        <pc:chgData name="Matteo MANGILI" userId="89c7df381375e6aa" providerId="LiveId" clId="{740BB46D-1FBD-4BE5-BEA3-98CD9E9E2715}" dt="2024-02-02T17:49:44.104" v="5941" actId="20577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2T17:49:44.104" v="5941" actId="20577"/>
          <ac:spMkLst>
            <pc:docMk/>
            <pc:sldMk cId="2994462458" sldId="314"/>
            <ac:spMk id="6" creationId="{07D5F90B-A703-3979-44A8-9125B7AA3463}"/>
          </ac:spMkLst>
        </pc:spChg>
      </pc:sldChg>
      <pc:sldChg chg="addSp delSp modSp mod">
        <pc:chgData name="Matteo MANGILI" userId="89c7df381375e6aa" providerId="LiveId" clId="{740BB46D-1FBD-4BE5-BEA3-98CD9E9E2715}" dt="2024-02-01T16:45:33.684" v="5917" actId="14100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1-21T20:39:47.889" v="2267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mod ord">
          <ac:chgData name="Matteo MANGILI" userId="89c7df381375e6aa" providerId="LiveId" clId="{740BB46D-1FBD-4BE5-BEA3-98CD9E9E2715}" dt="2024-02-01T16:44:03.287" v="5907" actId="1076"/>
          <ac:picMkLst>
            <pc:docMk/>
            <pc:sldMk cId="1549231609" sldId="315"/>
            <ac:picMk id="16" creationId="{16F4AA7E-1FBB-80B5-4549-4C20D06C1CE6}"/>
          </ac:picMkLst>
        </pc:picChg>
        <pc:picChg chg="add mod">
          <ac:chgData name="Matteo MANGILI" userId="89c7df381375e6aa" providerId="LiveId" clId="{740BB46D-1FBD-4BE5-BEA3-98CD9E9E2715}" dt="2024-02-01T16:45:33.684" v="5917" actId="14100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4T20:45:28.023" v="6847" actId="1076"/>
        <pc:sldMkLst>
          <pc:docMk/>
          <pc:sldMk cId="1841377636" sldId="316"/>
        </pc:sldMkLst>
        <pc:spChg chg="mod">
          <ac:chgData name="Matteo MANGILI" userId="89c7df381375e6aa" providerId="LiveId" clId="{740BB46D-1FBD-4BE5-BEA3-98CD9E9E2715}" dt="2024-01-21T20:39:53.937" v="2269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picChg chg="add mod ord">
          <ac:chgData name="Matteo MANGILI" userId="89c7df381375e6aa" providerId="LiveId" clId="{740BB46D-1FBD-4BE5-BEA3-98CD9E9E2715}" dt="2024-02-04T20:45:28.023" v="6847" actId="1076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1-25T11:22:49.029" v="5854" actId="20577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1-25T11:22:49.029" v="5854" actId="20577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4T20:46:40.516" v="6848" actId="113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1-25T10:24:54.457" v="3471" actId="255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1-25T10:57:07.591" v="4650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1-25T10:57:07.591" v="4650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1-25T10:41:30.807" v="4371" actId="20577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1-25T10:41:30.807" v="4371" actId="20577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2T17:59:43.943" v="6323" actId="20577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2T17:59:43.943" v="6323" actId="20577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04/02/2024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04/02/2024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specifica dei requisiti ci siamo basati sul modello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200" dirty="0">
                <a:cs typeface="Calibri"/>
              </a:rPr>
              <a:t>Funzionalità del Sistema</a:t>
            </a:r>
          </a:p>
          <a:p>
            <a:r>
              <a:rPr lang="en-US" sz="2200" dirty="0">
                <a:cs typeface="Calibri"/>
              </a:rPr>
              <a:t>Corretta correlazione tra le varie classi del Sistema</a:t>
            </a:r>
          </a:p>
          <a:p>
            <a:r>
              <a:rPr lang="en-US" sz="2200" dirty="0" err="1">
                <a:cs typeface="Calibri"/>
              </a:rPr>
              <a:t>Comprensione</a:t>
            </a:r>
            <a:r>
              <a:rPr lang="en-US" sz="2200" dirty="0">
                <a:cs typeface="Calibri"/>
              </a:rPr>
              <a:t> del Sistema durante il </a:t>
            </a:r>
            <a:r>
              <a:rPr lang="en-US" sz="2200" dirty="0" err="1">
                <a:cs typeface="Calibri"/>
              </a:rPr>
              <a:t>suo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utilizzo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non funzionali (linee guida da rispettare):</a:t>
            </a:r>
          </a:p>
          <a:p>
            <a:r>
              <a:rPr lang="en-US" sz="2200" dirty="0">
                <a:cs typeface="Calibri"/>
              </a:rPr>
              <a:t>Accessibilità</a:t>
            </a:r>
          </a:p>
          <a:p>
            <a:r>
              <a:rPr lang="en-US" sz="2200" dirty="0">
                <a:cs typeface="Calibri"/>
              </a:rPr>
              <a:t>Sicurezza del Sistema</a:t>
            </a:r>
          </a:p>
          <a:p>
            <a:r>
              <a:rPr lang="en-US" sz="22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61092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11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12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nostro progetto deve essere chiaro (le specifiche devono descrivere dettagliatamente le operazioni coinvolte), non ambiguo, consistente (non devono essere presenti contraddizioni), completo, comprensibile e di facile utilizzo;</a:t>
            </a:r>
          </a:p>
          <a:p>
            <a:r>
              <a:rPr lang="it-IT" sz="2000" dirty="0"/>
              <a:t>Si fa riferimento ad un’architettura </a:t>
            </a:r>
            <a:r>
              <a:rPr lang="it-IT" sz="2000" i="1" dirty="0"/>
              <a:t>Client-Server</a:t>
            </a:r>
            <a:r>
              <a:rPr lang="it-IT" sz="2000" dirty="0"/>
              <a:t>: il server, per rispondere alle richieste dell’utente, deve accedere ai dati memorizzati e notificare al client con le corrette informazioni ricercate.</a:t>
            </a:r>
          </a:p>
          <a:p>
            <a:r>
              <a:rPr lang="it-IT" sz="2000" dirty="0"/>
              <a:t>A tale scopo definiamo uno stile architetturale specifico per il progetto:</a:t>
            </a:r>
          </a:p>
          <a:p>
            <a:endParaRPr lang="it-IT" sz="2000" i="1" dirty="0"/>
          </a:p>
          <a:p>
            <a:r>
              <a:rPr lang="it-IT" sz="2000" i="1" dirty="0"/>
              <a:t>Stile Model-</a:t>
            </a:r>
            <a:r>
              <a:rPr lang="it-IT" sz="2000" i="1" dirty="0" err="1"/>
              <a:t>View</a:t>
            </a:r>
            <a:r>
              <a:rPr lang="it-IT" sz="2000" i="1" dirty="0"/>
              <a:t>-Controller (MVC)</a:t>
            </a:r>
          </a:p>
          <a:p>
            <a:endParaRPr lang="it-IT" sz="2000" i="1" dirty="0"/>
          </a:p>
          <a:p>
            <a:r>
              <a:rPr lang="it-IT" sz="20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2000" dirty="0" err="1"/>
              <a:t>View</a:t>
            </a:r>
            <a:r>
              <a:rPr lang="it-IT" sz="2000" dirty="0"/>
              <a:t> è definita come una qualsiasi rappresentazione di output delle informazioni. Il Controller accetta l’input richiesto dall’utente e lo converte in comandi per la vista e/o per il modello.</a:t>
            </a:r>
            <a:endParaRPr lang="it-IT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operanti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diversi contesti)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metodi,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72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r>
              <a:rPr lang="en-US" sz="2200" dirty="0"/>
              <a:t> del </a:t>
            </a:r>
            <a:r>
              <a:rPr lang="en-US" sz="2200" dirty="0" err="1"/>
              <a:t>paziente</a:t>
            </a:r>
            <a:r>
              <a:rPr lang="en-US" sz="2200" dirty="0"/>
              <a:t> nel </a:t>
            </a:r>
            <a:r>
              <a:rPr lang="en-US" sz="2200" dirty="0" err="1"/>
              <a:t>sistema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Esami</a:t>
            </a:r>
            <a:r>
              <a:rPr lang="en-US" sz="2200" dirty="0"/>
              <a:t> pre-</a:t>
            </a:r>
            <a:r>
              <a:rPr lang="en-US" sz="2200" dirty="0" err="1"/>
              <a:t>Intervento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</a:t>
            </a:r>
            <a:r>
              <a:rPr lang="en-US" sz="2200" dirty="0" err="1"/>
              <a:t>Graduatoria</a:t>
            </a:r>
            <a:r>
              <a:rPr lang="en-US" sz="2200" dirty="0"/>
              <a:t> </a:t>
            </a:r>
            <a:r>
              <a:rPr lang="en-US" sz="2200" dirty="0" err="1"/>
              <a:t>dell’Intervento</a:t>
            </a:r>
            <a:r>
              <a:rPr lang="en-US" sz="2200" dirty="0"/>
              <a:t> </a:t>
            </a:r>
            <a:r>
              <a:rPr lang="en-US" sz="2200" dirty="0" err="1"/>
              <a:t>spefico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 Verbale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270059"/>
            <a:ext cx="5065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</a:t>
            </a:r>
            <a:r>
              <a:rPr lang="it-IT"/>
              <a:t>e cercando </a:t>
            </a:r>
            <a:r>
              <a:rPr lang="it-IT" dirty="0"/>
              <a:t>di adattare il software alle richieste degli utenti ma anche dell’ambiente di utilizzo.</a:t>
            </a:r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6F4AA7E-1FBB-80B5-4549-4C20D06C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66" y="2305455"/>
            <a:ext cx="5243014" cy="3596952"/>
          </a:xfr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46C13CC-49B2-BCA0-6FCF-F39784C0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864" y="2316810"/>
            <a:ext cx="551507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9478E04-5045-F213-EE5F-B0EBAAC6E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63" y="2468705"/>
            <a:ext cx="6321426" cy="3384000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22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problema.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Java (alto livello) per la stesura del codice sorgente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b="1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7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469882" y="1825625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lavorare,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</a:t>
            </a:r>
            <a:r>
              <a:rPr lang="it-IT" sz="2000" dirty="0"/>
              <a:t> temporaneo; se gli altri membri vogliono apportare una modifica in quella parte del progetto, dovranno far riferimento a lui, per capire se tale modifica è necessaria o meno.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soggettivamente o oggettivamente, al fine di ottenere una misura complessiva dell’intero grado di qualità del software.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1497</Words>
  <Application>Microsoft Office PowerPoint</Application>
  <PresentationFormat>Widescreen</PresentationFormat>
  <Paragraphs>194</Paragraphs>
  <Slides>22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2024-02-04T20:46:58Z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