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8"/>
  </p:notesMasterIdLst>
  <p:handoutMasterIdLst>
    <p:handoutMasterId r:id="rId29"/>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07" r:id="rId22"/>
    <p:sldId id="314" r:id="rId23"/>
    <p:sldId id="323" r:id="rId24"/>
    <p:sldId id="316" r:id="rId25"/>
    <p:sldId id="306"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162" dt="2024-02-25T17:41:21.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2-25T17:59:57.820" v="3582" actId="22"/>
      <pc:docMkLst>
        <pc:docMk/>
      </pc:docMkLst>
      <pc:sldChg chg="addSp delSp modSp mod">
        <pc:chgData name="Matteo MANGILI" userId="89c7df381375e6aa" providerId="LiveId" clId="{E6DC4EAA-0AC7-4D8A-9ABA-9B4C09DD8308}" dt="2024-02-25T16:05:38.987" v="964" actId="14100"/>
        <pc:sldMkLst>
          <pc:docMk/>
          <pc:sldMk cId="1642425379" sldId="256"/>
        </pc:sldMkLst>
        <pc:spChg chg="mod">
          <ac:chgData name="Matteo MANGILI" userId="89c7df381375e6aa" providerId="LiveId" clId="{E6DC4EAA-0AC7-4D8A-9ABA-9B4C09DD8308}" dt="2024-02-25T16:05:38.987" v="96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2-25T16:14:26.905" v="1368" actId="20577"/>
        <pc:sldMkLst>
          <pc:docMk/>
          <pc:sldMk cId="3250768115" sldId="296"/>
        </pc:sldMkLst>
        <pc:spChg chg="mod">
          <ac:chgData name="Matteo MANGILI" userId="89c7df381375e6aa" providerId="LiveId" clId="{E6DC4EAA-0AC7-4D8A-9ABA-9B4C09DD8308}" dt="2024-02-25T16:14:26.905" v="1368"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2-25T16:21:24.799" v="1616" actId="1076"/>
        <pc:sldMkLst>
          <pc:docMk/>
          <pc:sldMk cId="1249612630" sldId="297"/>
        </pc:sldMkLst>
        <pc:spChg chg="mod">
          <ac:chgData name="Matteo MANGILI" userId="89c7df381375e6aa" providerId="LiveId" clId="{E6DC4EAA-0AC7-4D8A-9ABA-9B4C09DD8308}" dt="2024-02-25T16:20:56.412" v="1613" actId="27636"/>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2-25T16:41:38.920" v="2092" actId="20577"/>
        <pc:sldMkLst>
          <pc:docMk/>
          <pc:sldMk cId="3996999348" sldId="298"/>
        </pc:sldMkLst>
        <pc:spChg chg="mod">
          <ac:chgData name="Matteo MANGILI" userId="89c7df381375e6aa" providerId="LiveId" clId="{E6DC4EAA-0AC7-4D8A-9ABA-9B4C09DD8308}" dt="2024-02-25T16:41:38.920" v="2092" actId="20577"/>
          <ac:spMkLst>
            <pc:docMk/>
            <pc:sldMk cId="3996999348" sldId="298"/>
            <ac:spMk id="4" creationId="{747F007E-FE0A-2A87-17AB-DD88FD1E8115}"/>
          </ac:spMkLst>
        </pc:spChg>
      </pc:sldChg>
      <pc:sldChg chg="modSp mod">
        <pc:chgData name="Matteo MANGILI" userId="89c7df381375e6aa" providerId="LiveId" clId="{E6DC4EAA-0AC7-4D8A-9ABA-9B4C09DD8308}" dt="2024-02-25T17:28:18.441" v="3307" actId="20577"/>
        <pc:sldMkLst>
          <pc:docMk/>
          <pc:sldMk cId="2944479634" sldId="303"/>
        </pc:sldMkLst>
        <pc:spChg chg="mod">
          <ac:chgData name="Matteo MANGILI" userId="89c7df381375e6aa" providerId="LiveId" clId="{E6DC4EAA-0AC7-4D8A-9ABA-9B4C09DD8308}" dt="2024-02-25T17:28:18.441" v="3307" actId="20577"/>
          <ac:spMkLst>
            <pc:docMk/>
            <pc:sldMk cId="2944479634" sldId="303"/>
            <ac:spMk id="4" creationId="{834029E2-3A07-28E1-FE72-E1D9FA770926}"/>
          </ac:spMkLst>
        </pc:spChg>
      </pc:sldChg>
      <pc:sldChg chg="modSp mod">
        <pc:chgData name="Matteo MANGILI" userId="89c7df381375e6aa" providerId="LiveId" clId="{E6DC4EAA-0AC7-4D8A-9ABA-9B4C09DD8308}" dt="2024-02-25T17:43:15.581" v="3549" actId="5793"/>
        <pc:sldMkLst>
          <pc:docMk/>
          <pc:sldMk cId="42136755" sldId="307"/>
        </pc:sldMkLst>
        <pc:spChg chg="mod">
          <ac:chgData name="Matteo MANGILI" userId="89c7df381375e6aa" providerId="LiveId" clId="{E6DC4EAA-0AC7-4D8A-9ABA-9B4C09DD8308}" dt="2024-02-25T17:43:15.581" v="3549" actId="5793"/>
          <ac:spMkLst>
            <pc:docMk/>
            <pc:sldMk cId="42136755" sldId="307"/>
            <ac:spMk id="3" creationId="{A07BF9D8-A7CB-D3F1-7E12-AD682B8F05A3}"/>
          </ac:spMkLst>
        </pc:spChg>
      </pc:sldChg>
      <pc:sldChg chg="modSp mod">
        <pc:chgData name="Matteo MANGILI" userId="89c7df381375e6aa" providerId="LiveId" clId="{E6DC4EAA-0AC7-4D8A-9ABA-9B4C09DD8308}" dt="2024-02-25T17:09:14.935" v="3079" actId="20577"/>
        <pc:sldMkLst>
          <pc:docMk/>
          <pc:sldMk cId="1581940243" sldId="309"/>
        </pc:sldMkLst>
        <pc:spChg chg="mod">
          <ac:chgData name="Matteo MANGILI" userId="89c7df381375e6aa" providerId="LiveId" clId="{E6DC4EAA-0AC7-4D8A-9ABA-9B4C09DD8308}" dt="2024-02-25T17:09:14.935" v="3079" actId="20577"/>
          <ac:spMkLst>
            <pc:docMk/>
            <pc:sldMk cId="1581940243" sldId="309"/>
            <ac:spMk id="5" creationId="{BE1F23F2-64C7-BE07-E80F-A34081568AA8}"/>
          </ac:spMkLst>
        </pc:spChg>
      </pc:sldChg>
      <pc:sldChg chg="modSp mod">
        <pc:chgData name="Matteo MANGILI" userId="89c7df381375e6aa" providerId="LiveId" clId="{E6DC4EAA-0AC7-4D8A-9ABA-9B4C09DD8308}" dt="2024-02-25T17:10:39.082" v="3081" actId="20577"/>
        <pc:sldMkLst>
          <pc:docMk/>
          <pc:sldMk cId="3576197673" sldId="313"/>
        </pc:sldMkLst>
        <pc:graphicFrameChg chg="modGraphic">
          <ac:chgData name="Matteo MANGILI" userId="89c7df381375e6aa" providerId="LiveId" clId="{E6DC4EAA-0AC7-4D8A-9ABA-9B4C09DD8308}" dt="2024-02-25T17:10:39.082" v="3081"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2-25T17:40:12.090" v="3460" actId="1076"/>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2-25T17:59:57.820" v="3582" actId="22"/>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2-25T17:00:07.800" v="2751" actId="255"/>
        <pc:sldMkLst>
          <pc:docMk/>
          <pc:sldMk cId="1634375711" sldId="317"/>
        </pc:sldMkLst>
        <pc:spChg chg="mod">
          <ac:chgData name="Matteo MANGILI" userId="89c7df381375e6aa" providerId="LiveId" clId="{E6DC4EAA-0AC7-4D8A-9ABA-9B4C09DD8308}" dt="2024-02-25T17:00:07.800" v="2751" actId="255"/>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2-25T16:54:51.013" v="2249" actId="255"/>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2-25T16:31:09.390" v="1712" actId="20577"/>
        <pc:sldMkLst>
          <pc:docMk/>
          <pc:sldMk cId="112244765" sldId="318"/>
        </pc:sldMkLst>
        <pc:spChg chg="mod">
          <ac:chgData name="Matteo MANGILI" userId="89c7df381375e6aa" providerId="LiveId" clId="{E6DC4EAA-0AC7-4D8A-9ABA-9B4C09DD8308}" dt="2024-02-25T16:31:09.390" v="1712" actId="20577"/>
          <ac:spMkLst>
            <pc:docMk/>
            <pc:sldMk cId="112244765" sldId="318"/>
            <ac:spMk id="11" creationId="{C1C708C4-D7EC-7ED8-A397-AF1F95BF1686}"/>
          </ac:spMkLst>
        </pc:spChg>
      </pc:sldChg>
      <pc:sldChg chg="modSp mod">
        <pc:chgData name="Matteo MANGILI" userId="89c7df381375e6aa" providerId="LiveId" clId="{E6DC4EAA-0AC7-4D8A-9ABA-9B4C09DD8308}" dt="2024-02-25T16:49:38.880" v="2240" actId="20577"/>
        <pc:sldMkLst>
          <pc:docMk/>
          <pc:sldMk cId="762597572" sldId="319"/>
        </pc:sldMkLst>
        <pc:spChg chg="mod">
          <ac:chgData name="Matteo MANGILI" userId="89c7df381375e6aa" providerId="LiveId" clId="{E6DC4EAA-0AC7-4D8A-9ABA-9B4C09DD8308}" dt="2024-02-25T16:49:38.880" v="2240" actId="20577"/>
          <ac:spMkLst>
            <pc:docMk/>
            <pc:sldMk cId="762597572" sldId="319"/>
            <ac:spMk id="5" creationId="{4C2922B9-05A6-2851-4268-32FCA9934BC2}"/>
          </ac:spMkLst>
        </pc:spChg>
      </pc:sldChg>
      <pc:sldChg chg="modSp mod">
        <pc:chgData name="Matteo MANGILI" userId="89c7df381375e6aa" providerId="LiveId" clId="{E6DC4EAA-0AC7-4D8A-9ABA-9B4C09DD8308}" dt="2024-02-25T17:22:51.819" v="3124" actId="20577"/>
        <pc:sldMkLst>
          <pc:docMk/>
          <pc:sldMk cId="3754641538" sldId="320"/>
        </pc:sldMkLst>
        <pc:spChg chg="mod">
          <ac:chgData name="Matteo MANGILI" userId="89c7df381375e6aa" providerId="LiveId" clId="{E6DC4EAA-0AC7-4D8A-9ABA-9B4C09DD8308}" dt="2024-02-25T17:22:51.819" v="3124" actId="20577"/>
          <ac:spMkLst>
            <pc:docMk/>
            <pc:sldMk cId="3754641538" sldId="320"/>
            <ac:spMk id="19" creationId="{8B9F0681-6C98-C87F-B39F-F7A05657163C}"/>
          </ac:spMkLst>
        </pc:spChg>
      </pc:sldChg>
      <pc:sldChg chg="modSp mod">
        <pc:chgData name="Matteo MANGILI" userId="89c7df381375e6aa" providerId="LiveId" clId="{E6DC4EAA-0AC7-4D8A-9ABA-9B4C09DD8308}" dt="2024-02-25T17:36:13.896" v="3387" actId="20577"/>
        <pc:sldMkLst>
          <pc:docMk/>
          <pc:sldMk cId="3518618096" sldId="321"/>
        </pc:sldMkLst>
        <pc:spChg chg="mod">
          <ac:chgData name="Matteo MANGILI" userId="89c7df381375e6aa" providerId="LiveId" clId="{E6DC4EAA-0AC7-4D8A-9ABA-9B4C09DD8308}" dt="2024-02-25T17:36:13.896" v="3387" actId="20577"/>
          <ac:spMkLst>
            <pc:docMk/>
            <pc:sldMk cId="3518618096" sldId="321"/>
            <ac:spMk id="7" creationId="{1BFAFA53-B5DB-7FF0-D80B-1D38652788B6}"/>
          </ac:spMkLst>
        </pc:spChg>
        <pc:picChg chg="mod">
          <ac:chgData name="Matteo MANGILI" userId="89c7df381375e6aa" providerId="LiveId" clId="{E6DC4EAA-0AC7-4D8A-9ABA-9B4C09DD8308}" dt="2024-02-25T17:35:20.429" v="3363" actId="1076"/>
          <ac:picMkLst>
            <pc:docMk/>
            <pc:sldMk cId="3518618096" sldId="321"/>
            <ac:picMk id="5" creationId="{936CDABC-6D16-BB2F-AB96-5B351ADDECE5}"/>
          </ac:picMkLst>
        </pc:picChg>
      </pc:sldChg>
      <pc:sldChg chg="addSp delSp modSp add mod ord">
        <pc:chgData name="Matteo MANGILI" userId="89c7df381375e6aa" providerId="LiveId" clId="{E6DC4EAA-0AC7-4D8A-9ABA-9B4C09DD8308}" dt="2024-02-21T11:03:31.003" v="286"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2-21T10:57:28.205" v="80"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25/02/2024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25/02/2024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838200" y="3283668"/>
            <a:ext cx="11170298" cy="3415712"/>
          </a:xfrm>
        </p:spPr>
        <p:txBody>
          <a:bodyPr vert="horz" lIns="91440" tIns="45720" rIns="91440" bIns="45720" rtlCol="0" anchor="b">
            <a:normAutofit/>
          </a:bodyPr>
          <a:lstStyle/>
          <a:p>
            <a:pPr algn="l"/>
            <a:r>
              <a:rPr lang="en-US" sz="2200" dirty="0"/>
              <a:t>Progetto di:</a:t>
            </a:r>
          </a:p>
          <a:p>
            <a:pPr marL="342900" indent="-228600" algn="l">
              <a:buFont typeface="Arial" panose="020B0604020202020204" pitchFamily="34" charset="0"/>
              <a:buChar char="•"/>
            </a:pPr>
            <a:r>
              <a:rPr lang="en-US" sz="2200" dirty="0"/>
              <a:t>Nicola Cattaneo 1081073</a:t>
            </a:r>
          </a:p>
          <a:p>
            <a:pPr marL="342900" indent="-228600" algn="l">
              <a:buFont typeface="Arial" panose="020B0604020202020204" pitchFamily="34" charset="0"/>
              <a:buChar char="•"/>
            </a:pPr>
            <a:r>
              <a:rPr lang="en-US" sz="2200" dirty="0"/>
              <a:t>Matteo Mangili 1074007</a:t>
            </a:r>
          </a:p>
          <a:p>
            <a:pPr marL="342900" indent="-228600" algn="l">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3729470672"/>
              </p:ext>
            </p:extLst>
          </p:nvPr>
        </p:nvGraphicFramePr>
        <p:xfrm>
          <a:off x="648820" y="1772816"/>
          <a:ext cx="10515597" cy="1947843"/>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380582">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1551603">
                <a:tc>
                  <a:txBody>
                    <a:bodyPr/>
                    <a:lstStyle/>
                    <a:p>
                      <a:pPr marL="342900" indent="-342900">
                        <a:buFont typeface="Arial" panose="020B0604020202020204" pitchFamily="34" charset="0"/>
                        <a:buChar char="•"/>
                      </a:pPr>
                      <a:r>
                        <a:rPr lang="it-IT" sz="1900" dirty="0"/>
                        <a:t>Reliability</a:t>
                      </a:r>
                    </a:p>
                    <a:p>
                      <a:pPr marL="342900" indent="-342900">
                        <a:buFont typeface="Arial" panose="020B0604020202020204" pitchFamily="34" charset="0"/>
                        <a:buChar char="•"/>
                      </a:pPr>
                      <a:r>
                        <a:rPr lang="it-IT" sz="1900" dirty="0"/>
                        <a:t>Efficiency</a:t>
                      </a:r>
                    </a:p>
                    <a:p>
                      <a:pPr marL="342900" indent="-342900">
                        <a:buFont typeface="Arial" panose="020B0604020202020204" pitchFamily="34" charset="0"/>
                        <a:buChar char="•"/>
                      </a:pPr>
                      <a:r>
                        <a:rPr lang="it-IT" sz="1900" dirty="0"/>
                        <a:t>Integrity</a:t>
                      </a:r>
                    </a:p>
                    <a:p>
                      <a:pPr marL="342900" indent="-342900">
                        <a:buFont typeface="Arial" panose="020B0604020202020204" pitchFamily="34" charset="0"/>
                        <a:buChar char="•"/>
                      </a:pPr>
                      <a:r>
                        <a:rPr lang="it-IT" sz="1900" dirty="0"/>
                        <a:t>Usability</a:t>
                      </a:r>
                    </a:p>
                    <a:p>
                      <a:pPr marL="342900" indent="-342900">
                        <a:buFont typeface="Arial" panose="020B0604020202020204" pitchFamily="34" charset="0"/>
                        <a:buChar char="•"/>
                      </a:pPr>
                      <a:r>
                        <a:rPr lang="it-IT" sz="1900" dirty="0"/>
                        <a:t>Correctness</a:t>
                      </a:r>
                    </a:p>
                  </a:txBody>
                  <a:tcPr/>
                </a:tc>
                <a:tc>
                  <a:txBody>
                    <a:bodyPr/>
                    <a:lstStyle/>
                    <a:p>
                      <a:pPr marL="342900" indent="-342900">
                        <a:buFont typeface="Arial" panose="020B0604020202020204" pitchFamily="34" charset="0"/>
                        <a:buChar char="•"/>
                      </a:pPr>
                      <a:r>
                        <a:rPr lang="it-IT" sz="1900" dirty="0"/>
                        <a:t>Maintainability</a:t>
                      </a:r>
                    </a:p>
                    <a:p>
                      <a:pPr marL="342900" indent="-342900">
                        <a:buFont typeface="Arial" panose="020B0604020202020204" pitchFamily="34" charset="0"/>
                        <a:buChar char="•"/>
                      </a:pPr>
                      <a:r>
                        <a:rPr lang="it-IT" sz="1900" dirty="0"/>
                        <a:t>Testability</a:t>
                      </a:r>
                    </a:p>
                    <a:p>
                      <a:pPr marL="342900" indent="-342900">
                        <a:buFont typeface="Arial" panose="020B0604020202020204" pitchFamily="34" charset="0"/>
                        <a:buChar char="•"/>
                      </a:pPr>
                      <a:r>
                        <a:rPr lang="it-IT" sz="1900" dirty="0"/>
                        <a:t>Flexibility</a:t>
                      </a:r>
                    </a:p>
                  </a:txBody>
                  <a:tcPr/>
                </a:tc>
                <a:tc>
                  <a:txBody>
                    <a:bodyPr/>
                    <a:lstStyle/>
                    <a:p>
                      <a:pPr marL="342900" indent="-342900">
                        <a:buFont typeface="Arial" panose="020B0604020202020204" pitchFamily="34" charset="0"/>
                        <a:buChar char="•"/>
                      </a:pPr>
                      <a:r>
                        <a:rPr lang="it-IT" sz="1900" dirty="0"/>
                        <a:t>Portability</a:t>
                      </a:r>
                    </a:p>
                    <a:p>
                      <a:pPr marL="342900" indent="-342900">
                        <a:buFont typeface="Arial" panose="020B0604020202020204" pitchFamily="34" charset="0"/>
                        <a:buChar char="•"/>
                      </a:pPr>
                      <a:r>
                        <a:rPr lang="it-IT" sz="1900" dirty="0"/>
                        <a:t>Reusability</a:t>
                      </a:r>
                    </a:p>
                    <a:p>
                      <a:pPr marL="342900" indent="-342900">
                        <a:buFont typeface="Arial" panose="020B0604020202020204" pitchFamily="34" charset="0"/>
                        <a:buChar char="•"/>
                      </a:pPr>
                      <a:r>
                        <a:rPr lang="it-IT" sz="1900" dirty="0"/>
                        <a:t>Interoperability</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48819" y="3741079"/>
            <a:ext cx="10515597" cy="3016210"/>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a:t>
            </a:r>
            <a:r>
              <a:rPr lang="it-IT" sz="1900" i="1" dirty="0"/>
              <a:t>soggettivamente</a:t>
            </a:r>
            <a:r>
              <a:rPr lang="it-IT" sz="1900" dirty="0"/>
              <a:t> o </a:t>
            </a:r>
            <a:r>
              <a:rPr lang="it-IT" sz="1900" i="1" dirty="0"/>
              <a:t>oggettivamente</a:t>
            </a:r>
            <a:r>
              <a:rPr lang="it-IT" sz="1900" dirty="0"/>
              <a:t>, al fine di ottenere una misura complessiva dell’intero grado di qualità del software, e possono essere </a:t>
            </a:r>
            <a:r>
              <a:rPr lang="it-IT" sz="1900" i="1" dirty="0"/>
              <a:t>interni</a:t>
            </a:r>
            <a:r>
              <a:rPr lang="it-IT" sz="1900" dirty="0"/>
              <a:t> o </a:t>
            </a:r>
            <a:r>
              <a:rPr lang="it-IT" sz="1900" i="1" dirty="0"/>
              <a:t>esterni </a:t>
            </a:r>
            <a:r>
              <a:rPr lang="it-IT" sz="1900" dirty="0"/>
              <a:t>(rispettivamente, se rispondono alle esigenze degli sviluppatori o dell’utente finale). </a:t>
            </a:r>
          </a:p>
          <a:p>
            <a:r>
              <a:rPr lang="it-IT" sz="1900" dirty="0"/>
              <a:t>Il team si è impegnato a rispondere ai requisiti di qualità tassonomici di McCall.</a:t>
            </a:r>
          </a:p>
          <a:p>
            <a:r>
              <a:rPr lang="it-IT" sz="1900" dirty="0"/>
              <a:t>I diversi parametri per la valutazione della qualità vengono suddivisi in tre categorie, che rispondono ad un determinato criterio di valutazione (a loro volta i singoli parametri rispondono a diverse domande, tutte inerenti a quello specifico criterio). L’attenzione è rivolta in particolare al </a:t>
            </a:r>
            <a:r>
              <a:rPr lang="it-IT" sz="1900" i="1" dirty="0"/>
              <a:t>funzionamento e revisione del prodotto</a:t>
            </a:r>
            <a:r>
              <a:rPr lang="it-IT" sz="1900" dirty="0"/>
              <a:t>: l’obiettivo è far funzionare il programma, facendo in modo che risponda a tutti i requisiti, anche se non è possibile fare previsioni circa la commercializzazione del sistema.</a:t>
            </a:r>
            <a:endParaRPr lang="it-IT" sz="1900" i="1" dirty="0"/>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2" y="1929383"/>
            <a:ext cx="10853928" cy="4792091"/>
          </a:xfrm>
        </p:spPr>
        <p:txBody>
          <a:bodyPr vert="horz" lIns="91440" tIns="45720" rIns="91440" bIns="45720" rtlCol="0">
            <a:normAutofit fontScale="77500" lnSpcReduction="20000"/>
          </a:bodyPr>
          <a:lstStyle/>
          <a:p>
            <a:pPr marL="0" indent="0">
              <a:buNone/>
            </a:pPr>
            <a:r>
              <a:rPr lang="en-US" sz="2300" dirty="0">
                <a:cs typeface="Calibri"/>
              </a:rPr>
              <a:t>Le informazioni generali per lavorare al Sistema le abbiamo prese da un’intervista effettuata dal responsabile Cattaneo verso un’infermiera dell’Ospedale Papa Giovanni XXIII di Bergamo (BG) (</a:t>
            </a:r>
            <a:r>
              <a:rPr lang="en-US" sz="2300" b="1" dirty="0">
                <a:cs typeface="Calibri"/>
              </a:rPr>
              <a:t>Elicitazione dei requisiti</a:t>
            </a:r>
            <a:r>
              <a:rPr lang="en-US" sz="2300" dirty="0">
                <a:cs typeface="Calibri"/>
              </a:rPr>
              <a:t>)</a:t>
            </a:r>
            <a:r>
              <a:rPr lang="en-US" sz="2300" b="1" dirty="0">
                <a:cs typeface="Calibri"/>
              </a:rPr>
              <a:t>. </a:t>
            </a:r>
          </a:p>
          <a:p>
            <a:pPr marL="0" indent="0">
              <a:buNone/>
            </a:pPr>
            <a:r>
              <a:rPr lang="en-US" sz="2300" dirty="0">
                <a:cs typeface="Calibri"/>
              </a:rPr>
              <a:t>Una volta descritto il problema (</a:t>
            </a:r>
            <a:r>
              <a:rPr lang="en-US" sz="2300" b="1" dirty="0">
                <a:cs typeface="Calibri"/>
              </a:rPr>
              <a:t>Specifica dei Requisiti</a:t>
            </a:r>
            <a:r>
              <a:rPr lang="en-US" sz="2300" dirty="0">
                <a:cs typeface="Calibri"/>
              </a:rPr>
              <a:t>)</a:t>
            </a:r>
            <a:r>
              <a:rPr lang="en-US" sz="2300" b="1" dirty="0">
                <a:cs typeface="Calibri"/>
              </a:rPr>
              <a:t>,</a:t>
            </a:r>
            <a:r>
              <a:rPr lang="en-US" sz="2300" dirty="0">
                <a:cs typeface="Calibri"/>
              </a:rPr>
              <a:t> i requisiti devono essere valutati per la loro importanza e ruolo rispetto alla natura del progetto (</a:t>
            </a:r>
            <a:r>
              <a:rPr lang="en-US" sz="2300" i="1" dirty="0">
                <a:cs typeface="Calibri"/>
              </a:rPr>
              <a:t>Verifica, </a:t>
            </a:r>
            <a:r>
              <a:rPr lang="en-US" sz="2300" dirty="0">
                <a:cs typeface="Calibri"/>
              </a:rPr>
              <a:t>i requisiti soddisfano le esigenze del Sistema, </a:t>
            </a:r>
            <a:r>
              <a:rPr lang="en-US" sz="2300" i="1" dirty="0">
                <a:cs typeface="Calibri"/>
              </a:rPr>
              <a:t>Validazione, </a:t>
            </a:r>
            <a:r>
              <a:rPr lang="en-US" sz="2300" dirty="0">
                <a:cs typeface="Calibri"/>
              </a:rPr>
              <a:t>i</a:t>
            </a:r>
            <a:r>
              <a:rPr lang="en-US" sz="2300" i="1" dirty="0">
                <a:cs typeface="Calibri"/>
              </a:rPr>
              <a:t> </a:t>
            </a:r>
            <a:r>
              <a:rPr lang="en-US" sz="2300" dirty="0">
                <a:cs typeface="Calibri"/>
              </a:rPr>
              <a:t>requisiti rispettano le richieste d’utente).</a:t>
            </a:r>
          </a:p>
          <a:p>
            <a:pPr marL="0" indent="0">
              <a:buNone/>
            </a:pPr>
            <a:r>
              <a:rPr lang="en-US" sz="2300" b="1" dirty="0">
                <a:cs typeface="Calibri"/>
              </a:rPr>
              <a:t>Requisiti funzionali (riguardano le funzionalità del Sistema):</a:t>
            </a:r>
          </a:p>
          <a:p>
            <a:r>
              <a:rPr lang="en-US" sz="2300" dirty="0">
                <a:cs typeface="Calibri"/>
              </a:rPr>
              <a:t>Funzionalità del sistema;</a:t>
            </a:r>
          </a:p>
          <a:p>
            <a:r>
              <a:rPr lang="en-US" sz="2300" dirty="0">
                <a:cs typeface="Calibri"/>
              </a:rPr>
              <a:t>Corretta correlazione tra le varie </a:t>
            </a:r>
            <a:r>
              <a:rPr lang="en-US" sz="2300" dirty="0" err="1">
                <a:cs typeface="Calibri"/>
              </a:rPr>
              <a:t>classi</a:t>
            </a:r>
            <a:r>
              <a:rPr lang="en-US" sz="2300" dirty="0">
                <a:cs typeface="Calibri"/>
              </a:rPr>
              <a:t> del sistema;</a:t>
            </a:r>
          </a:p>
          <a:p>
            <a:r>
              <a:rPr lang="en-US" sz="2300" dirty="0">
                <a:cs typeface="Calibri"/>
              </a:rPr>
              <a:t>Comprensione e Chiarezza del sistema durante il suo utilizzo;</a:t>
            </a:r>
          </a:p>
          <a:p>
            <a:r>
              <a:rPr lang="en-US" sz="2300" dirty="0">
                <a:cs typeface="Calibri"/>
              </a:rPr>
              <a:t>Il Sistema non deve interfacciarsi con altri sistemi;</a:t>
            </a:r>
          </a:p>
          <a:p>
            <a:pPr marL="0" indent="0">
              <a:buNone/>
            </a:pPr>
            <a:endParaRPr lang="en-US" sz="2300" dirty="0">
              <a:cs typeface="Calibri"/>
            </a:endParaRPr>
          </a:p>
          <a:p>
            <a:pPr marL="0" indent="0">
              <a:buNone/>
            </a:pPr>
            <a:r>
              <a:rPr lang="en-US" sz="2300" b="1" dirty="0">
                <a:cs typeface="Calibri"/>
              </a:rPr>
              <a:t>Requisiti non funzionali (linee guida da rispettare):</a:t>
            </a:r>
          </a:p>
          <a:p>
            <a:r>
              <a:rPr lang="en-US" sz="2300" dirty="0">
                <a:cs typeface="Calibri"/>
              </a:rPr>
              <a:t>Accessibilità (i tempi di accesso devono ridursi dopo il primo utilizzo);</a:t>
            </a:r>
          </a:p>
          <a:p>
            <a:r>
              <a:rPr lang="en-US" sz="2300" dirty="0">
                <a:cs typeface="Calibri"/>
              </a:rPr>
              <a:t>Sicurezza del sistema;</a:t>
            </a:r>
          </a:p>
          <a:p>
            <a:r>
              <a:rPr lang="en-US" sz="2300" dirty="0">
                <a:cs typeface="Calibri"/>
              </a:rPr>
              <a:t>Qualità;</a:t>
            </a:r>
          </a:p>
          <a:p>
            <a:r>
              <a:rPr lang="en-US" sz="2300" dirty="0">
                <a:cs typeface="Calibri"/>
              </a:rPr>
              <a:t>Invio di email per confermare la corretta registrazione al sistema;</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4108349328"/>
              </p:ext>
            </p:extLst>
          </p:nvPr>
        </p:nvGraphicFramePr>
        <p:xfrm>
          <a:off x="838200" y="1825625"/>
          <a:ext cx="10515600" cy="445378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Registrazione nel Sistema</a:t>
                      </a:r>
                    </a:p>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Effettuare Esami corrispondenti</a:t>
                      </a:r>
                    </a:p>
                    <a:p>
                      <a:pPr marL="171450" indent="-171450">
                        <a:buFont typeface="Arial" panose="020B0604020202020204" pitchFamily="34" charset="0"/>
                        <a:buChar char="•"/>
                      </a:pPr>
                      <a:r>
                        <a:rPr lang="it-IT" sz="1600" dirty="0"/>
                        <a:t>Gestione Pagina Anagrafica Paziente</a:t>
                      </a:r>
                    </a:p>
                    <a:p>
                      <a:pPr marL="171450" indent="-171450">
                        <a:buFont typeface="Arial" panose="020B0604020202020204" pitchFamily="34" charset="0"/>
                        <a:buChar char="•"/>
                      </a:pPr>
                      <a:r>
                        <a:rPr lang="it-IT" sz="1600" dirty="0"/>
                        <a:t>Compilazione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Notifiche Esami da effettuare</a:t>
                      </a:r>
                    </a:p>
                    <a:p>
                      <a:pPr marL="285750" indent="-285750">
                        <a:buFont typeface="Arial" panose="020B0604020202020204" pitchFamily="34" charset="0"/>
                        <a:buChar char="•"/>
                      </a:pPr>
                      <a:r>
                        <a:rPr lang="it-IT" sz="1600" dirty="0"/>
                        <a:t>Iscrizione Lista Graduatoria</a:t>
                      </a:r>
                    </a:p>
                    <a:p>
                      <a:pPr marL="285750" indent="-285750">
                        <a:buFont typeface="Arial" panose="020B0604020202020204" pitchFamily="34" charset="0"/>
                        <a:buChar char="•"/>
                      </a:pPr>
                      <a:r>
                        <a:rPr lang="it-IT" sz="1600" dirty="0"/>
                        <a:t>Iscrizione Lista Operatoria Intervento specifico</a:t>
                      </a:r>
                    </a:p>
                    <a:p>
                      <a:pPr marL="285750" indent="-285750">
                        <a:buFont typeface="Arial" panose="020B0604020202020204" pitchFamily="34" charset="0"/>
                        <a:buChar char="•"/>
                      </a:pPr>
                      <a:r>
                        <a:rPr lang="it-IT" sz="1600" dirty="0"/>
                        <a:t>Stampa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Analisi Rischio sanitario</a:t>
                      </a:r>
                    </a:p>
                    <a:p>
                      <a:pPr marL="285750" indent="-285750">
                        <a:buFont typeface="Arial" panose="020B0604020202020204" pitchFamily="34" charset="0"/>
                        <a:buChar char="•"/>
                      </a:pPr>
                      <a:r>
                        <a:rPr lang="it-IT" sz="1600" dirty="0"/>
                        <a:t>Analisi Statistiche Interventi Medici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Possibilità di consultare altri medici prima dell’intervento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600" y="6120882"/>
            <a:ext cx="2743200"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01751" y="2194286"/>
            <a:ext cx="3061122" cy="369332"/>
          </a:xfrm>
          <a:prstGeom prst="rect">
            <a:avLst/>
          </a:prstGeom>
          <a:noFill/>
        </p:spPr>
        <p:txBody>
          <a:bodyPr wrap="square" rtlCol="0">
            <a:spAutoFit/>
          </a:bodyPr>
          <a:lstStyle/>
          <a:p>
            <a:r>
              <a:rPr lang="it-IT" dirty="0"/>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5032147"/>
          </a:xfrm>
          <a:prstGeom prst="rect">
            <a:avLst/>
          </a:prstGeom>
          <a:noFill/>
        </p:spPr>
        <p:txBody>
          <a:bodyPr wrap="square" rtlCol="0">
            <a:spAutoFit/>
          </a:bodyPr>
          <a:lstStyle/>
          <a:p>
            <a:r>
              <a:rPr lang="it-IT" sz="1900" dirty="0"/>
              <a:t>Il nostro progetto deve essere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deve accedere ai dati memorizzati e notificare il client con le corrette informazioni richieste.</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Modello gestisce direttamente i dati, la logica e le regole di applicazione in termini di dominio del problema. Una View è definita come una qualsiasi rappresentazione di output delle informazioni. Il Controller accetta l’input richiesto dall’utente e lo converte in comandi per la vista e/o per il modello. I singoli componenti del modello sono </a:t>
            </a:r>
            <a:r>
              <a:rPr lang="it-IT" sz="1900" i="1" dirty="0"/>
              <a:t>memorie </a:t>
            </a:r>
            <a:r>
              <a:rPr lang="it-IT" sz="1900" dirty="0"/>
              <a:t>(raccolte di dati persistenti) e i connettori che li uniscono sono delle </a:t>
            </a:r>
            <a:r>
              <a:rPr lang="it-IT" sz="1900" i="1" dirty="0"/>
              <a:t>chiamate di procedur</a:t>
            </a:r>
            <a:r>
              <a:rPr lang="it-IT" sz="1900" dirty="0"/>
              <a:t>a (il controllo viene trasferito da un componente all’altro).</a:t>
            </a:r>
            <a:endParaRPr lang="it-IT" sz="1900" i="1" dirty="0"/>
          </a:p>
          <a:p>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fontScale="92500" lnSpcReduction="20000"/>
          </a:bodyPr>
          <a:lstStyle/>
          <a:p>
            <a:pPr marL="0" indent="0">
              <a:buNone/>
            </a:pPr>
            <a:r>
              <a:rPr lang="en-US" sz="2000" dirty="0"/>
              <a:t>All’interno del nostro Progetto sono stati utilizzati vari Design Pattern:</a:t>
            </a:r>
          </a:p>
          <a:p>
            <a:pPr>
              <a:buFont typeface="Wingdings" panose="05000000000000000000" pitchFamily="2" charset="2"/>
              <a:buChar char="§"/>
            </a:pPr>
            <a:r>
              <a:rPr lang="en-US" sz="2000" b="1" dirty="0"/>
              <a:t>General Hierarchy Pattern</a:t>
            </a:r>
            <a:r>
              <a:rPr lang="en-US" sz="2000" dirty="0"/>
              <a:t> (per definire gerarchie tra le varie </a:t>
            </a:r>
            <a:r>
              <a:rPr lang="en-US" sz="2000" dirty="0" err="1"/>
              <a:t>classi</a:t>
            </a:r>
            <a:r>
              <a:rPr lang="en-US" sz="2000" dirty="0"/>
              <a:t>, in particolare tra i medici e gli infermieri operanti  durante l’intervento);</a:t>
            </a:r>
          </a:p>
          <a:p>
            <a:pPr>
              <a:buFont typeface="Wingdings" panose="05000000000000000000" pitchFamily="2" charset="2"/>
              <a:buChar char="§"/>
            </a:pPr>
            <a:r>
              <a:rPr lang="en-US" sz="2000" b="1" dirty="0"/>
              <a:t>Player-Role Pattern </a:t>
            </a:r>
            <a:r>
              <a:rPr lang="en-US" sz="2000" dirty="0"/>
              <a:t>(un attore/oggetto del Sistema può “giocare” diversi ruoli in diversi contesti, si sfruttano </a:t>
            </a:r>
            <a:r>
              <a:rPr lang="en-US" sz="2000" dirty="0" err="1"/>
              <a:t>classi</a:t>
            </a:r>
            <a:r>
              <a:rPr lang="en-US" sz="2000" dirty="0"/>
              <a:t> astratte);</a:t>
            </a:r>
            <a:endParaRPr lang="en-US" sz="2000" b="1" dirty="0"/>
          </a:p>
          <a:p>
            <a:pPr>
              <a:buFont typeface="Wingdings" panose="05000000000000000000" pitchFamily="2" charset="2"/>
              <a:buChar char="§"/>
            </a:pPr>
            <a:r>
              <a:rPr lang="en-US" sz="2000" b="1" dirty="0"/>
              <a:t>Delegation Pattern </a:t>
            </a:r>
            <a:r>
              <a:rPr lang="en-US" sz="2000" dirty="0"/>
              <a:t>(per far svolgere alla cabina di regia i giusti metodi: riutilizza frammenti di codice, minimizzando i costi </a:t>
            </a:r>
            <a:r>
              <a:rPr lang="en-US" sz="2000" dirty="0" err="1"/>
              <a:t>d’uso</a:t>
            </a:r>
            <a:r>
              <a:rPr lang="en-US" sz="2000" dirty="0"/>
              <a:t>)</a:t>
            </a:r>
          </a:p>
          <a:p>
            <a:pPr>
              <a:buFont typeface="Wingdings" panose="05000000000000000000" pitchFamily="2" charset="2"/>
              <a:buChar char="§"/>
            </a:pPr>
            <a:r>
              <a:rPr lang="en-US" sz="2000" b="1" dirty="0"/>
              <a:t>Façade Pattern </a:t>
            </a:r>
            <a:r>
              <a:rPr lang="en-US" sz="2000" dirty="0"/>
              <a:t>(per manipolare le diverse </a:t>
            </a:r>
            <a:r>
              <a:rPr lang="en-US" sz="2000" dirty="0" err="1"/>
              <a:t>classi</a:t>
            </a:r>
            <a:r>
              <a:rPr lang="en-US" sz="2000" dirty="0"/>
              <a:t> e nascondere la complessità di un’operazione agli utenti, attraverso l’uso di un’interfaccia semplice. Interfaccia di facciata fra il cliente e il Sistema di prenotazione dell’Ospedale) </a:t>
            </a:r>
            <a:r>
              <a:rPr lang="en-US" sz="2000" i="1" dirty="0"/>
              <a:t>Strutturale</a:t>
            </a:r>
            <a:endParaRPr lang="en-US" sz="2000" dirty="0"/>
          </a:p>
          <a:p>
            <a:pPr>
              <a:buFont typeface="Wingdings" panose="05000000000000000000" pitchFamily="2" charset="2"/>
              <a:buChar char="§"/>
            </a:pPr>
            <a:r>
              <a:rPr lang="en-US" sz="2000" b="1" dirty="0"/>
              <a:t>Factory Pattern </a:t>
            </a:r>
            <a:r>
              <a:rPr lang="en-US" sz="2000" dirty="0"/>
              <a:t>(per implementare una framework utile alla creazione di </a:t>
            </a:r>
            <a:r>
              <a:rPr lang="en-US" sz="2000" dirty="0" err="1"/>
              <a:t>classi</a:t>
            </a:r>
            <a:r>
              <a:rPr lang="en-US" sz="2000" dirty="0"/>
              <a:t> e oggetti, indipendentemente dall’applicazione. Le sottoclassi devono scegliere da sole quale oggetto istanziare) </a:t>
            </a:r>
            <a:r>
              <a:rPr lang="en-US" sz="2000" i="1" dirty="0"/>
              <a:t>Creazionale</a:t>
            </a:r>
            <a:endParaRPr lang="en-US" sz="2000" dirty="0"/>
          </a:p>
          <a:p>
            <a:pPr>
              <a:buFont typeface="Wingdings" panose="05000000000000000000" pitchFamily="2" charset="2"/>
              <a:buChar char="§"/>
            </a:pPr>
            <a:r>
              <a:rPr lang="en-US" sz="2000" b="1" dirty="0"/>
              <a:t>Observer Pattern</a:t>
            </a:r>
            <a:r>
              <a:rPr lang="en-US" sz="2000" dirty="0"/>
              <a:t>(definisce una dipendenza tra un insieme di oggetti “osservatori” che devono essere notificati del cambiamento di stato di un altro oggetto, definito “soggetto”, come per esempio il verbale dell’intervento rispetto ai vari “operatori”, quali medici e infermieri)</a:t>
            </a:r>
            <a:r>
              <a:rPr lang="en-US" sz="2000" i="1" dirty="0"/>
              <a:t> Comportamentale</a:t>
            </a:r>
            <a:endParaRPr lang="en-US" sz="20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a:buFont typeface="Wingdings" panose="05000000000000000000" pitchFamily="2" charset="2"/>
              <a:buChar char="Ø"/>
            </a:pPr>
            <a:r>
              <a:rPr lang="en-US" sz="1800" dirty="0"/>
              <a:t>Registrazione del paziente nel sistema</a:t>
            </a:r>
          </a:p>
          <a:p>
            <a:pPr>
              <a:buFont typeface="Wingdings" panose="05000000000000000000" pitchFamily="2" charset="2"/>
              <a:buChar char="Ø"/>
            </a:pPr>
            <a:r>
              <a:rPr lang="en-US" sz="1800" dirty="0"/>
              <a:t>Autenticazione</a:t>
            </a:r>
          </a:p>
          <a:p>
            <a:pPr>
              <a:buFont typeface="Wingdings" panose="05000000000000000000" pitchFamily="2" charset="2"/>
              <a:buChar char="Ø"/>
            </a:pPr>
            <a:r>
              <a:rPr lang="en-US" sz="1800" dirty="0"/>
              <a:t>Iscrizione Lista Graduatoria</a:t>
            </a:r>
          </a:p>
          <a:p>
            <a:pPr>
              <a:buFont typeface="Wingdings" panose="05000000000000000000" pitchFamily="2" charset="2"/>
              <a:buChar char="Ø"/>
            </a:pPr>
            <a:r>
              <a:rPr lang="en-US" sz="1800" dirty="0"/>
              <a:t>Effettuare Esami pre Intervento</a:t>
            </a:r>
          </a:p>
          <a:p>
            <a:pPr>
              <a:buFont typeface="Wingdings" panose="05000000000000000000" pitchFamily="2" charset="2"/>
              <a:buChar char="Ø"/>
            </a:pPr>
            <a:r>
              <a:rPr lang="en-US" sz="1800" dirty="0"/>
              <a:t>Iscrizione alla Lista Operatoria </a:t>
            </a:r>
          </a:p>
          <a:p>
            <a:pPr>
              <a:buFont typeface="Wingdings" panose="05000000000000000000" pitchFamily="2" charset="2"/>
              <a:buChar char="Ø"/>
            </a:pPr>
            <a:r>
              <a:rPr lang="en-US" sz="1800" dirty="0"/>
              <a:t>Intervento</a:t>
            </a:r>
          </a:p>
          <a:p>
            <a:pPr>
              <a:buFont typeface="Wingdings" panose="05000000000000000000" pitchFamily="2" charset="2"/>
              <a:buChar char="Ø"/>
            </a:pPr>
            <a:r>
              <a:rPr lang="en-US" sz="1800" dirty="0"/>
              <a:t>Verbale Medico</a:t>
            </a:r>
          </a:p>
          <a:p>
            <a:pPr>
              <a:buFont typeface="Wingdings" panose="05000000000000000000" pitchFamily="2" charset="2"/>
              <a:buChar char="Ø"/>
            </a:pPr>
            <a:r>
              <a:rPr lang="en-US" sz="1800" dirty="0"/>
              <a:t>Stampa Verbale</a:t>
            </a:r>
          </a:p>
          <a:p>
            <a:pPr marL="0" indent="0">
              <a:buNone/>
            </a:pPr>
            <a:r>
              <a:rPr lang="en-US" sz="1800" dirty="0"/>
              <a:t>E’ importante poter accedere alle varie liste e alla pagina anagrafica del paziente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a:blip r:embed="rId3"/>
          <a:stretch>
            <a:fillRect/>
          </a:stretch>
        </p:blipFill>
        <p:spPr>
          <a:xfrm>
            <a:off x="6417654" y="2203872"/>
            <a:ext cx="5530714" cy="3492000"/>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6" y="2055813"/>
            <a:ext cx="5823262" cy="3970318"/>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e cercando di adattare il software alle richieste degli utenti ma anche dell’ambiente di utilizzo, al fine di aumentare il grado di manutenibilità futura.</a:t>
            </a:r>
          </a:p>
          <a:p>
            <a:endParaRPr lang="it-IT" dirty="0"/>
          </a:p>
          <a:p>
            <a:r>
              <a:rPr lang="it-IT" dirty="0"/>
              <a:t>L’attività di </a:t>
            </a:r>
            <a:r>
              <a:rPr lang="it-IT" i="1" dirty="0" err="1"/>
              <a:t>Refactoring</a:t>
            </a:r>
            <a:r>
              <a:rPr lang="it-IT" i="1" dirty="0"/>
              <a:t> </a:t>
            </a:r>
            <a:r>
              <a:rPr lang="it-IT" dirty="0"/>
              <a:t>è eseguita per mantenere il codice mantenibile: piccole azioni atte ad alterare la struttura interna del codice senza modificarne il comportamento esterno. Si cerca di evitare codice duplicato, variabili globali, metodi lunghi, classi «pigre» o invidia tra le classi (i cosiddetti bad smells, «cattivi odori»).</a:t>
            </a:r>
            <a:endParaRPr lang="it-IT" i="1"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929384"/>
            <a:ext cx="10515600" cy="3900678"/>
          </a:xfrm>
        </p:spPr>
        <p:txBody>
          <a:bodyPr>
            <a:normAutofit fontScale="92500" lnSpcReduction="20000"/>
          </a:bodyPr>
          <a:lstStyle/>
          <a:p>
            <a:r>
              <a:rPr lang="en-US" sz="2200" dirty="0"/>
              <a:t>Diagramma dei Casi d’Uso (USE CASE DIAGRAM)</a:t>
            </a:r>
          </a:p>
          <a:p>
            <a:pPr marL="0" indent="0">
              <a:buNone/>
            </a:pPr>
            <a:endParaRPr lang="en-US" sz="2200" dirty="0"/>
          </a:p>
          <a:p>
            <a:r>
              <a:rPr lang="en-US" sz="2200" dirty="0"/>
              <a:t>Diagramma delle Classi (CLASS DIAGRAM)</a:t>
            </a:r>
          </a:p>
          <a:p>
            <a:pPr marL="0" indent="0">
              <a:buNone/>
            </a:pPr>
            <a:endParaRPr lang="en-US" sz="2200" dirty="0"/>
          </a:p>
          <a:p>
            <a:r>
              <a:rPr lang="en-US" sz="2200" dirty="0"/>
              <a:t>Diagramma di Stato (STATE-CHART DIAGRAM)</a:t>
            </a:r>
          </a:p>
          <a:p>
            <a:pPr marL="0" indent="0">
              <a:buNone/>
            </a:pPr>
            <a:r>
              <a:rPr lang="en-US" sz="2200" dirty="0"/>
              <a:t> (per comprendere lo stato del paziente rispetto alle varie liste)</a:t>
            </a:r>
          </a:p>
          <a:p>
            <a:endParaRPr lang="en-US" sz="2200" dirty="0"/>
          </a:p>
          <a:p>
            <a:r>
              <a:rPr lang="en-US" sz="2200" dirty="0"/>
              <a:t>Diagramma di Sequenza (SEQUENCE DIAGRAM)</a:t>
            </a:r>
          </a:p>
          <a:p>
            <a:endParaRPr lang="en-US" sz="2200" dirty="0"/>
          </a:p>
          <a:p>
            <a:r>
              <a:rPr lang="en-US" sz="2200" dirty="0"/>
              <a:t>Diagramma delle Attività (ACTIVITY DIAGRAM) </a:t>
            </a:r>
          </a:p>
          <a:p>
            <a:pPr marL="0" indent="0">
              <a:buNone/>
            </a:pPr>
            <a:r>
              <a:rPr lang="en-US" sz="2200" dirty="0"/>
              <a:t>(per Compilazione Verbale Medico e Iscrizione alla Lista Operatoria)</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18</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572492" y="1817437"/>
            <a:ext cx="7134593" cy="4975249"/>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eseguire gli esami definiti dalla cabina di regia. </a:t>
            </a:r>
            <a:endParaRPr lang="en-US" sz="2000" b="1" i="1" dirty="0"/>
          </a:p>
          <a:p>
            <a:pPr>
              <a:buFont typeface="Wingdings" panose="05000000000000000000" pitchFamily="2" charset="2"/>
              <a:buChar char="§"/>
            </a:pPr>
            <a:r>
              <a:rPr lang="en-US" sz="2000" b="1" i="1" dirty="0"/>
              <a:t>Liste Operatorie</a:t>
            </a:r>
            <a:r>
              <a:rPr lang="en-US" sz="2000" i="1" dirty="0"/>
              <a:t>, </a:t>
            </a:r>
            <a:r>
              <a:rPr lang="en-US" sz="2000" dirty="0"/>
              <a:t>contententi i nomi e le informazioni dei pazienti che devono sottoporsi ad un determinato intervento (vengono definite dal medico).</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838200" y="1929384"/>
            <a:ext cx="10515600" cy="3957066"/>
          </a:xfrm>
        </p:spPr>
        <p:txBody>
          <a:bodyPr>
            <a:normAutofit/>
          </a:bodyPr>
          <a:lstStyle/>
          <a:p>
            <a:pPr marL="0" indent="0">
              <a:buNone/>
            </a:pPr>
            <a:endParaRPr lang="en-US" sz="2200" dirty="0"/>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4"/>
            <a:ext cx="10515600" cy="4251960"/>
          </a:xfrm>
        </p:spPr>
        <p:txBody>
          <a:bodyPr>
            <a:normAutofit/>
          </a:bodyPr>
          <a:lstStyle/>
          <a:p>
            <a:pPr marL="457200" lvl="1" indent="0">
              <a:buNone/>
            </a:pPr>
            <a:r>
              <a:rPr lang="en-US" sz="2000" dirty="0"/>
              <a:t>Fasi di Test:</a:t>
            </a:r>
          </a:p>
          <a:p>
            <a:pPr lvl="1">
              <a:buFont typeface="Wingdings" panose="05000000000000000000" pitchFamily="2" charset="2"/>
              <a:buChar char="v"/>
            </a:pPr>
            <a:r>
              <a:rPr lang="en-US" sz="2000" i="1" dirty="0"/>
              <a:t>Test di Unità di Modulo e Test di Integrazione</a:t>
            </a:r>
          </a:p>
          <a:p>
            <a:pPr lvl="1">
              <a:buFont typeface="Wingdings" panose="05000000000000000000" pitchFamily="2" charset="2"/>
              <a:buChar char="v"/>
            </a:pPr>
            <a:r>
              <a:rPr lang="en-US" sz="2000" i="1" dirty="0"/>
              <a:t>Collaudo del Sistema</a:t>
            </a:r>
          </a:p>
          <a:p>
            <a:pPr lvl="1">
              <a:buFont typeface="Wingdings" panose="05000000000000000000" pitchFamily="2" charset="2"/>
              <a:buChar char="v"/>
            </a:pPr>
            <a:r>
              <a:rPr lang="en-US" sz="2000" i="1" dirty="0"/>
              <a:t>Test di Accettazione</a:t>
            </a:r>
          </a:p>
          <a:p>
            <a:pPr lvl="1">
              <a:buFont typeface="Wingdings" panose="05000000000000000000" pitchFamily="2" charset="2"/>
              <a:buChar char="v"/>
            </a:pPr>
            <a:r>
              <a:rPr lang="en-US" sz="2000" i="1" dirty="0"/>
              <a:t>Test di Installazione</a:t>
            </a:r>
          </a:p>
          <a:p>
            <a:pPr lvl="1">
              <a:buFont typeface="Wingdings" panose="05000000000000000000" pitchFamily="2" charset="2"/>
              <a:buChar char="v"/>
            </a:pPr>
            <a:endParaRPr lang="en-US" sz="2000" i="1" dirty="0"/>
          </a:p>
          <a:p>
            <a:pPr marL="457200" lvl="1" indent="0">
              <a:buNone/>
            </a:pPr>
            <a:r>
              <a:rPr lang="en-US" sz="2000" dirty="0"/>
              <a:t>Nell’effettuare un testing al nostro Progetto, abbiamo potato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dale aspettative del programma),</a:t>
            </a:r>
          </a:p>
          <a:p>
            <a:pPr marL="457200" lvl="1" indent="0">
              <a:buNone/>
            </a:pPr>
            <a:r>
              <a:rPr lang="en-US" sz="2000" dirty="0"/>
              <a:t>- Inseriti degli input nel codice, i tre collaboraori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000" dirty="0"/>
              <a:t>Le principali difficolà, incontrate durante la stesura del Progetto, sono:</a:t>
            </a:r>
          </a:p>
          <a:p>
            <a:pPr marL="0" indent="0">
              <a:buNone/>
            </a:pPr>
            <a:endParaRPr lang="en-US" sz="2000" dirty="0"/>
          </a:p>
          <a:p>
            <a:r>
              <a:rPr lang="en-US" sz="2000" dirty="0"/>
              <a:t>Coordinamento tra i componenti del team, soprattutto a livello temporale e gestione del lavoro. </a:t>
            </a:r>
          </a:p>
          <a:p>
            <a:endParaRPr lang="en-US" sz="2000" dirty="0"/>
          </a:p>
          <a:p>
            <a:r>
              <a:rPr lang="en-US" sz="2000" dirty="0"/>
              <a:t>Ottenere un programma software che risponda a tutti i punti del problema e che soddisfi i requsiti (di sistema o richiesti dagli utenti).</a:t>
            </a:r>
          </a:p>
          <a:p>
            <a:endParaRPr lang="en-US" sz="2000" dirty="0"/>
          </a:p>
          <a:p>
            <a:r>
              <a:rPr lang="en-US" sz="2000" dirty="0"/>
              <a:t>Conflitto nell’utilizzo di GitHub.</a:t>
            </a:r>
          </a:p>
          <a:p>
            <a:endParaRPr lang="en-US" sz="2000" dirty="0"/>
          </a:p>
          <a:p>
            <a:r>
              <a:rPr lang="en-US" sz="2000" dirty="0"/>
              <a:t>Possibilità di non consegnare in tempo il Progetto, causa ritardo nella realizzazione delle singole parti del programma.</a:t>
            </a:r>
          </a:p>
          <a:p>
            <a:pPr marL="0" indent="0">
              <a:buNone/>
            </a:pPr>
            <a:endParaRPr lang="en-US" sz="2000" dirty="0"/>
          </a:p>
          <a:p>
            <a:r>
              <a:rPr lang="en-US" sz="20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4678204"/>
          </a:xfrm>
          <a:prstGeom prst="rect">
            <a:avLst/>
          </a:prstGeom>
          <a:noFill/>
        </p:spPr>
        <p:txBody>
          <a:bodyPr wrap="square" rtlCol="0">
            <a:spAutoFit/>
          </a:bodyPr>
          <a:lstStyle/>
          <a:p>
            <a:pPr marL="285750" indent="-285750">
              <a:buFont typeface="Arial" panose="020B0604020202020204" pitchFamily="34" charset="0"/>
              <a:buChar char="•"/>
            </a:pPr>
            <a:r>
              <a:rPr lang="it-IT" sz="2000" dirty="0"/>
              <a:t>Utilizzo di </a:t>
            </a:r>
            <a:r>
              <a:rPr lang="it-IT" sz="2000" b="1" dirty="0"/>
              <a:t>GitHub</a:t>
            </a:r>
            <a:r>
              <a:rPr lang="it-IT" sz="2000" dirty="0"/>
              <a:t> come strumento prescelto al coordinamento tra i membri del team, ma anche per tenere traccia di tutti i file e le modifiche apportate.</a:t>
            </a:r>
          </a:p>
          <a:p>
            <a:pPr marL="285750" indent="-285750">
              <a:buFont typeface="Arial" panose="020B0604020202020204" pitchFamily="34" charset="0"/>
              <a:buChar char="•"/>
            </a:pPr>
            <a:endParaRPr lang="it-IT" sz="2000" dirty="0"/>
          </a:p>
          <a:p>
            <a:pPr marL="285750" indent="-285750">
              <a:buFont typeface="Arial" panose="020B0604020202020204" pitchFamily="34" charset="0"/>
              <a:buChar char="•"/>
            </a:pPr>
            <a:r>
              <a:rPr lang="it-IT" sz="2000" dirty="0"/>
              <a:t>Utilizzo di Linguaggio </a:t>
            </a:r>
            <a:r>
              <a:rPr lang="it-IT" sz="2000" b="1" dirty="0"/>
              <a:t>Java</a:t>
            </a:r>
            <a:r>
              <a:rPr lang="it-IT" sz="2000" dirty="0"/>
              <a:t> (alto livello) per la stesura del codice sorgente attraverso l’uso dell’ambiente di lavoro </a:t>
            </a:r>
            <a:r>
              <a:rPr lang="it-IT" sz="2000" b="1" dirty="0"/>
              <a:t>Eclipse</a:t>
            </a:r>
            <a:r>
              <a:rPr lang="it-IT" sz="2000" dirty="0"/>
              <a:t>:</a:t>
            </a:r>
          </a:p>
          <a:p>
            <a:pPr marL="285750" indent="-285750">
              <a:buFont typeface="Wingdings" panose="05000000000000000000" pitchFamily="2" charset="2"/>
              <a:buChar char="q"/>
            </a:pPr>
            <a:r>
              <a:rPr lang="it-IT" sz="2000" i="1" dirty="0"/>
              <a:t>Windowbuilder</a:t>
            </a:r>
            <a:r>
              <a:rPr lang="it-IT" sz="2000" dirty="0"/>
              <a:t>, per la costruzione di un’interfaccia grafica che risponda ai requisiti del problema, ma che sia anche di facile utilizzo e comprensibile agli utenti.</a:t>
            </a:r>
          </a:p>
          <a:p>
            <a:pPr marL="285750" indent="-285750">
              <a:buFont typeface="Wingdings" panose="05000000000000000000" pitchFamily="2" charset="2"/>
              <a:buChar char="q"/>
            </a:pPr>
            <a:endParaRPr lang="it-IT" sz="2000" b="1" i="1" dirty="0"/>
          </a:p>
          <a:p>
            <a:pPr marL="285750" indent="-285750">
              <a:buFont typeface="Arial" panose="020B0604020202020204" pitchFamily="34" charset="0"/>
              <a:buChar char="•"/>
            </a:pPr>
            <a:r>
              <a:rPr lang="it-IT" sz="2000" dirty="0"/>
              <a:t>Utilizzo di </a:t>
            </a:r>
            <a:r>
              <a:rPr lang="it-IT" sz="2000" b="1" dirty="0"/>
              <a:t>StarUML</a:t>
            </a:r>
            <a:r>
              <a:rPr lang="it-IT" sz="2000" dirty="0"/>
              <a:t> per la creazione dei vari diagrammi:</a:t>
            </a:r>
          </a:p>
          <a:p>
            <a:pPr marL="285750" indent="-285750">
              <a:buFont typeface="Wingdings" panose="05000000000000000000" pitchFamily="2" charset="2"/>
              <a:buChar char="q"/>
            </a:pPr>
            <a:r>
              <a:rPr lang="it-IT" sz="2000" i="1" dirty="0"/>
              <a:t>Use-Case Diagram</a:t>
            </a:r>
            <a:r>
              <a:rPr lang="it-IT" sz="2000" dirty="0"/>
              <a:t>, definizione di attori e casi d’uso del problema;</a:t>
            </a:r>
            <a:endParaRPr lang="it-IT" sz="2000" i="1" dirty="0"/>
          </a:p>
          <a:p>
            <a:pPr marL="285750" indent="-285750">
              <a:buFont typeface="Wingdings" panose="05000000000000000000" pitchFamily="2" charset="2"/>
              <a:buChar char="q"/>
            </a:pPr>
            <a:r>
              <a:rPr lang="it-IT" sz="2000" i="1" dirty="0"/>
              <a:t>Class Diagram</a:t>
            </a:r>
            <a:r>
              <a:rPr lang="it-IT" sz="2000" dirty="0"/>
              <a:t>, definizione delle classi del sistema, con annessi operazioni e associazioni;</a:t>
            </a:r>
            <a:endParaRPr lang="it-IT" sz="2000" i="1" dirty="0"/>
          </a:p>
          <a:p>
            <a:pPr marL="285750" indent="-285750">
              <a:buFont typeface="Wingdings" panose="05000000000000000000" pitchFamily="2" charset="2"/>
              <a:buChar char="q"/>
            </a:pPr>
            <a:r>
              <a:rPr lang="it-IT" sz="2000" i="1" dirty="0"/>
              <a:t>State-Chart Diagram, </a:t>
            </a:r>
            <a:r>
              <a:rPr lang="it-IT" sz="2000" dirty="0"/>
              <a:t>visualizzazione dello stato del sistema durante il suo utilizzo;</a:t>
            </a:r>
          </a:p>
          <a:p>
            <a:pPr marL="285750" indent="-285750">
              <a:buFont typeface="Wingdings" panose="05000000000000000000" pitchFamily="2" charset="2"/>
              <a:buChar char="q"/>
            </a:pPr>
            <a:r>
              <a:rPr lang="it-IT" sz="2000" i="1" dirty="0"/>
              <a:t>Sequence Diagram</a:t>
            </a:r>
            <a:r>
              <a:rPr lang="it-IT" sz="2000" dirty="0"/>
              <a:t>, definizione delle sequenze di azioni effettuate durante l’utilizzo del sistema;</a:t>
            </a:r>
            <a:endParaRPr lang="it-IT" sz="2000" i="1" dirty="0"/>
          </a:p>
          <a:p>
            <a:pPr marL="285750" indent="-285750">
              <a:buFont typeface="Wingdings" panose="05000000000000000000" pitchFamily="2" charset="2"/>
              <a:buChar char="q"/>
            </a:pPr>
            <a:r>
              <a:rPr lang="it-IT" sz="2000" i="1" dirty="0"/>
              <a:t>Activity Diagram,</a:t>
            </a:r>
            <a:r>
              <a:rPr lang="it-IT" sz="2000" dirty="0"/>
              <a:t> definizione delle varie attività svolte da uno o più soggetti;</a:t>
            </a:r>
            <a:endParaRPr lang="it-IT" sz="20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r>
              <a:rPr lang="it-IT" b="1" dirty="0"/>
              <a:t>Principali Tools utilizzati nella stesura del codice sorgente:</a:t>
            </a:r>
          </a:p>
          <a:p>
            <a:endParaRPr lang="it-IT" b="1" dirty="0"/>
          </a:p>
          <a:p>
            <a:pPr marL="285750" indent="-285750">
              <a:buFont typeface="Wingdings" panose="05000000000000000000" pitchFamily="2" charset="2"/>
              <a:buChar char="Ø"/>
            </a:pPr>
            <a:r>
              <a:rPr lang="it-IT" i="1" dirty="0"/>
              <a:t>Extract Method </a:t>
            </a:r>
            <a:r>
              <a:rPr lang="it-IT" dirty="0"/>
              <a:t>&amp; </a:t>
            </a:r>
            <a:r>
              <a:rPr lang="it-IT" i="1" dirty="0"/>
              <a:t>Extract Local Variables</a:t>
            </a:r>
            <a:r>
              <a:rPr lang="it-IT" dirty="0"/>
              <a:t>, estrarre metodi e variabili da una classe e implementarli in un’altra, evitando la riscrittura del codice e minimizzando i costi di progettazione;</a:t>
            </a:r>
            <a:br>
              <a:rPr lang="it-IT" dirty="0"/>
            </a:br>
            <a:endParaRPr lang="it-IT" dirty="0"/>
          </a:p>
          <a:p>
            <a:pPr marL="285750" indent="-285750">
              <a:buFont typeface="Wingdings" panose="05000000000000000000" pitchFamily="2" charset="2"/>
              <a:buChar char="Ø"/>
            </a:pPr>
            <a:r>
              <a:rPr lang="it-IT" i="1" dirty="0"/>
              <a:t>Push Down Method </a:t>
            </a:r>
            <a:r>
              <a:rPr lang="it-IT" dirty="0"/>
              <a:t>&amp; </a:t>
            </a:r>
            <a:r>
              <a:rPr lang="it-IT" i="1" dirty="0"/>
              <a:t>Push Down Field, </a:t>
            </a:r>
            <a:r>
              <a:rPr lang="it-IT" dirty="0"/>
              <a:t>trasferimento di campi/metodi da una superclasse ad una sottoclasse;</a:t>
            </a:r>
          </a:p>
          <a:p>
            <a:pPr marL="285750" indent="-285750">
              <a:buFont typeface="Wingdings" panose="05000000000000000000" pitchFamily="2" charset="2"/>
              <a:buChar char="Ø"/>
            </a:pPr>
            <a:endParaRPr lang="it-IT" i="1" dirty="0"/>
          </a:p>
          <a:p>
            <a:pPr marL="285750" indent="-285750">
              <a:buFont typeface="Wingdings" panose="05000000000000000000" pitchFamily="2" charset="2"/>
              <a:buChar char="Ø"/>
            </a:pPr>
            <a:r>
              <a:rPr lang="it-IT" i="1" dirty="0"/>
              <a:t>Remove Method </a:t>
            </a:r>
            <a:r>
              <a:rPr lang="it-IT" dirty="0"/>
              <a:t>&amp; </a:t>
            </a:r>
            <a:r>
              <a:rPr lang="it-IT" i="1" dirty="0"/>
              <a:t>Remove Field, </a:t>
            </a:r>
            <a:r>
              <a:rPr lang="it-IT" dirty="0"/>
              <a:t>rimozione di metodi/campi inutili o non strettamente necessari ai fini del progetto;</a:t>
            </a: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929384"/>
            <a:ext cx="10515600" cy="4563491"/>
          </a:xfrm>
        </p:spPr>
        <p:txBody>
          <a:bodyPr>
            <a:normAutofit fontScale="92500" lnSpcReduction="1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Creazione di branch diversi per ottimizzare il lavoro di squadra ed evitare eventuali  incomprensioni: ogni membro crea uno o più branch per lavorare sulle sue componenti, in modo tale da non confondere gli altri collaboratori, qualora si lavorasse in più persone su uno stesso aspetto.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varie issue vengono affidate ad uno o a tutti i membri del team e devono essere portate a compimento,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sono state create delle pull request, le quali devono essere discusse tra tutti i membri del team e lo SCRUM Master, indicato per l’area di lavoro a cui la request fa riferimento, ha il compito di approvarla e assegnarla.</a:t>
            </a:r>
            <a:endParaRPr lang="it-IT" sz="2000" b="1" dirty="0"/>
          </a:p>
          <a:p>
            <a:pPr marL="0" indent="0">
              <a:buNone/>
            </a:pP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b="12934"/>
          <a:stretch/>
        </p:blipFill>
        <p:spPr>
          <a:xfrm>
            <a:off x="2199294" y="1853617"/>
            <a:ext cx="7655245" cy="4043330"/>
          </a:xfrm>
          <a:prstGeom prst="rect">
            <a:avLst/>
          </a:prstGeom>
        </p:spPr>
      </p:pic>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838200" y="1825624"/>
            <a:ext cx="10515600" cy="4789779"/>
          </a:xfrm>
        </p:spPr>
        <p:txBody>
          <a:bodyPr>
            <a:normAutofit fontScale="92500" lnSpcReduction="20000"/>
          </a:bodyPr>
          <a:lstStyle/>
          <a:p>
            <a:pPr marL="0" indent="0">
              <a:buNone/>
            </a:pPr>
            <a:r>
              <a:rPr lang="it-IT" sz="2000" dirty="0"/>
              <a:t>Il ruolo di </a:t>
            </a:r>
            <a:r>
              <a:rPr lang="it-IT" sz="2000" b="1" dirty="0"/>
              <a:t>Scrum Master </a:t>
            </a:r>
            <a:r>
              <a:rPr lang="it-IT" sz="2000" dirty="0"/>
              <a:t>non appartiene ad un singolo membro del gruppo, ma viene condiviso tra tutti i collaboratori: in base alla sezione/parte del progetto su cui si sta lavorando, è stato scelto un membro come scrum master </a:t>
            </a:r>
            <a:r>
              <a:rPr lang="it-IT" sz="2000" b="1" dirty="0"/>
              <a:t>temporaneo</a:t>
            </a:r>
            <a:r>
              <a:rPr lang="it-IT" sz="2000" dirty="0"/>
              <a:t>; se gli altri membri vogliono apportare una modifica in quella parte del progetto, dovranno fare riferimento a lui, per capire se tale modifica è necessaria o meno (lo scrum master ha sempre l’ultima parola).</a:t>
            </a:r>
          </a:p>
          <a:p>
            <a:pPr marL="0" indent="0">
              <a:buNone/>
            </a:pPr>
            <a:r>
              <a:rPr lang="it-IT" sz="2000" dirty="0"/>
              <a:t>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2000" dirty="0"/>
          </a:p>
          <a:p>
            <a:pPr marL="0" indent="0">
              <a:buNone/>
            </a:pPr>
            <a:r>
              <a:rPr lang="it-IT" sz="2000" dirty="0"/>
              <a:t>Ogni settimana i membri si incontrano per effettuare un </a:t>
            </a:r>
            <a:r>
              <a:rPr lang="it-IT" sz="2000" b="1" dirty="0"/>
              <a:t>weekly scrum</a:t>
            </a:r>
            <a:r>
              <a:rPr lang="it-IT" sz="2000" dirty="0"/>
              <a:t>: viene eseguito un resoconto sull’andamento del progetto nella settimana passata, vengono corretti errori e si cerca di trovare una soluzione comune a problemi di comprensione/dubbi di uno o più membri. Ogni </a:t>
            </a:r>
            <a:r>
              <a:rPr lang="it-IT" sz="2000" b="1" dirty="0"/>
              <a:t>sprint </a:t>
            </a:r>
            <a:r>
              <a:rPr lang="it-IT" sz="2000" dirty="0"/>
              <a:t>ha la</a:t>
            </a:r>
            <a:r>
              <a:rPr lang="it-IT" sz="2000" b="1" dirty="0"/>
              <a:t> </a:t>
            </a:r>
            <a:r>
              <a:rPr lang="it-IT" sz="2000" dirty="0"/>
              <a:t>durata di una settimana, entro la quale viene effettuato il weekly scrum; prima di procedere con lo sprint vero e proprio, è necessario stilare una lista di desideri/richieste, che devono essere portate a compimento entro la settimana corrente (</a:t>
            </a:r>
            <a:r>
              <a:rPr lang="it-IT" sz="2000" b="1" dirty="0"/>
              <a:t>sprint backlog</a:t>
            </a:r>
            <a:r>
              <a:rPr lang="it-IT" sz="2000" dirty="0"/>
              <a:t>).</a:t>
            </a:r>
          </a:p>
          <a:p>
            <a:pPr marL="0" indent="0">
              <a:buNone/>
            </a:pPr>
            <a:r>
              <a:rPr lang="it-IT" sz="20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718</TotalTime>
  <Words>2305</Words>
  <Application>Microsoft Office PowerPoint</Application>
  <PresentationFormat>Widescreen</PresentationFormat>
  <Paragraphs>218</Paragraphs>
  <Slides>23</Slides>
  <Notes>17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Modellazione</vt:lpstr>
      <vt:lpstr>Modellazione: Diagrammi</vt:lpstr>
      <vt:lpstr>Modellazione: Diagrammi</vt:lpstr>
      <vt:lpstr>Modellazione: Diagrammi</vt:lpstr>
      <vt:lpstr>Dimostrazione</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2024-02-25T18:00:07Z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