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454" dt="2024-03-19T21:54:21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19T21:54:06.791" v="11777" actId="20577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19T20:22:24.626" v="9292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19T20:22:24.626" v="9292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03T16:45:23.898" v="7873" actId="255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03T16:45:23.898" v="7873" actId="255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19T20:42:16.689" v="9919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19T20:42:16.689" v="991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3-03T16:54:57.183" v="7968" actId="1076"/>
        <pc:sldMkLst>
          <pc:docMk/>
          <pc:sldMk cId="930824607" sldId="300"/>
        </pc:sldMkLst>
        <pc:picChg chg="mod modCrop">
          <ac:chgData name="Matteo MANGILI" userId="89c7df381375e6aa" providerId="LiveId" clId="{E6DC4EAA-0AC7-4D8A-9ABA-9B4C09DD8308}" dt="2024-03-03T16:54:57.183" v="7968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19T21:42:33.840" v="11617"/>
        <pc:sldMkLst>
          <pc:docMk/>
          <pc:sldMk cId="141201089" sldId="302"/>
        </pc:sldMkLst>
        <pc:spChg chg="mod">
          <ac:chgData name="Matteo MANGILI" userId="89c7df381375e6aa" providerId="LiveId" clId="{E6DC4EAA-0AC7-4D8A-9ABA-9B4C09DD8308}" dt="2024-03-19T21:42:33.840" v="11617"/>
          <ac:spMkLst>
            <pc:docMk/>
            <pc:sldMk cId="141201089" sldId="302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02:19.035" v="8005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03T17:02:19.035" v="800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03T17:07:03.699" v="8123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03T17:07:03.699" v="812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E6DC4EAA-0AC7-4D8A-9ABA-9B4C09DD8308}" dt="2024-03-19T21:48:14.943" v="11691" actId="20577"/>
        <pc:sldMkLst>
          <pc:docMk/>
          <pc:sldMk cId="3568766427" sldId="306"/>
        </pc:sldMkLst>
        <pc:spChg chg="add del mod">
          <ac:chgData name="Matteo MANGILI" userId="89c7df381375e6aa" providerId="LiveId" clId="{E6DC4EAA-0AC7-4D8A-9ABA-9B4C09DD8308}" dt="2024-03-19T21:48:14.943" v="11691" actId="20577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E6DC4EAA-0AC7-4D8A-9ABA-9B4C09DD8308}" dt="2024-03-17T16:50:56.017" v="8670"/>
          <ac:spMkLst>
            <pc:docMk/>
            <pc:sldMk cId="3568766427" sldId="306"/>
            <ac:spMk id="5" creationId="{74A5CB71-4176-D981-436C-6B31FDE92B0B}"/>
          </ac:spMkLst>
        </pc:spChg>
        <pc:picChg chg="add mod">
          <ac:chgData name="Matteo MANGILI" userId="89c7df381375e6aa" providerId="LiveId" clId="{E6DC4EAA-0AC7-4D8A-9ABA-9B4C09DD8308}" dt="2024-03-17T16:49:59.928" v="8658"/>
          <ac:picMkLst>
            <pc:docMk/>
            <pc:sldMk cId="3568766427" sldId="306"/>
            <ac:picMk id="4" creationId="{A9F0F540-20BC-7A44-5001-1332740D6CC2}"/>
          </ac:picMkLst>
        </pc:picChg>
        <pc:picChg chg="add mod">
          <ac:chgData name="Matteo MANGILI" userId="89c7df381375e6aa" providerId="LiveId" clId="{E6DC4EAA-0AC7-4D8A-9ABA-9B4C09DD8308}" dt="2024-03-17T16:57:56.838" v="8680" actId="1076"/>
          <ac:picMkLst>
            <pc:docMk/>
            <pc:sldMk cId="3568766427" sldId="306"/>
            <ac:picMk id="7" creationId="{EA8F449D-B15B-10AF-54BB-BA0E8A93809F}"/>
          </ac:picMkLst>
        </pc:picChg>
      </pc:sldChg>
      <pc:sldChg chg="modSp mod">
        <pc:chgData name="Matteo MANGILI" userId="89c7df381375e6aa" providerId="LiveId" clId="{E6DC4EAA-0AC7-4D8A-9ABA-9B4C09DD8308}" dt="2024-03-03T17:12:46.390" v="8224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03T17:12:46.390" v="8224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3-19T21:41:50.340" v="11614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19T21:41:50.340" v="1161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3-19T21:50:46.762" v="11750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3-19T21:50:46.762" v="11750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17T16:11:04.359" v="8254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3-17T16:11:04.359" v="8254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8T10:03:08.805" v="5001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8T10:03:08.805" v="5001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19T20:27:45.967" v="9346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19T20:27:45.967" v="9346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3-19T20:43:42.003" v="9928" actId="27636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3-19T20:43:24.785" v="9925" actId="255"/>
          <ac:spMkLst>
            <pc:docMk/>
            <pc:sldMk cId="762597572" sldId="319"/>
            <ac:spMk id="5" creationId="{4C2922B9-05A6-2851-4268-32FCA9934BC2}"/>
          </ac:spMkLst>
        </pc:spChg>
        <pc:spChg chg="mod">
          <ac:chgData name="Matteo MANGILI" userId="89c7df381375e6aa" providerId="LiveId" clId="{E6DC4EAA-0AC7-4D8A-9ABA-9B4C09DD8308}" dt="2024-03-19T20:43:42.003" v="9928" actId="27636"/>
          <ac:spMkLst>
            <pc:docMk/>
            <pc:sldMk cId="762597572" sldId="319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10:14.688" v="8140" actId="113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03T17:10:14.688" v="8140" actId="113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19T20:37:49.266" v="9735" actId="20577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19T20:37:49.266" v="9735" actId="20577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  <pc:sldChg chg="modSp add mod">
        <pc:chgData name="Matteo MANGILI" userId="89c7df381375e6aa" providerId="LiveId" clId="{E6DC4EAA-0AC7-4D8A-9ABA-9B4C09DD8308}" dt="2024-03-19T21:54:06.791" v="11777" actId="20577"/>
        <pc:sldMkLst>
          <pc:docMk/>
          <pc:sldMk cId="2689722702" sldId="324"/>
        </pc:sldMkLst>
        <pc:spChg chg="mod">
          <ac:chgData name="Matteo MANGILI" userId="89c7df381375e6aa" providerId="LiveId" clId="{E6DC4EAA-0AC7-4D8A-9ABA-9B4C09DD8308}" dt="2024-03-19T21:19:51.086" v="10236" actId="20577"/>
          <ac:spMkLst>
            <pc:docMk/>
            <pc:sldMk cId="2689722702" sldId="324"/>
            <ac:spMk id="2" creationId="{75031FE9-9059-4FE8-B4AC-9771F23A1B89}"/>
          </ac:spMkLst>
        </pc:spChg>
        <pc:spChg chg="mod">
          <ac:chgData name="Matteo MANGILI" userId="89c7df381375e6aa" providerId="LiveId" clId="{E6DC4EAA-0AC7-4D8A-9ABA-9B4C09DD8308}" dt="2024-03-19T21:54:06.791" v="11777" actId="20577"/>
          <ac:spMkLst>
            <pc:docMk/>
            <pc:sldMk cId="2689722702" sldId="324"/>
            <ac:spMk id="4" creationId="{E45B50AB-E09E-377A-4B46-AFA47F523EAB}"/>
          </ac:spMkLst>
        </pc:sp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19/03/2024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19/03/2024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4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sarà ancora pronto per la commercializzazione (si possono tuttavia fare delle ipotesi).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ricavate da un’intervista, effettuata dal responsabile Cattaneo,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d’utente).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ambienti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95556"/>
              </p:ext>
            </p:extLst>
          </p:nvPr>
        </p:nvGraphicFramePr>
        <p:xfrm>
          <a:off x="838200" y="1825625"/>
          <a:ext cx="10515600" cy="43885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38200" y="223452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d’uso.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i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</a:t>
            </a:r>
            <a:r>
              <a:rPr lang="en-US" sz="2000" dirty="0" err="1"/>
              <a:t>dataService</a:t>
            </a:r>
            <a:r>
              <a:rPr lang="en-US" sz="2000" dirty="0"/>
              <a:t>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Autenticazione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Registrazione Cartella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Iscrizione/Gestione alla Lista Operatoria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Eseguire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Compilazione/Gestione 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che delle mansioni possibili di infermieri e cabina di regia (considerando che, a livello di codice, sarebbe stato difficile fare in modo che più classi potessero agire sullo stesso oggetto, quale verbale o lista).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venga spiegato nel dettaglio l’intero funzionamento del programma,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b="1" i="1" dirty="0"/>
              <a:t>Refactoring</a:t>
            </a:r>
            <a:r>
              <a:rPr lang="it-IT" i="1" dirty="0"/>
              <a:t>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pPr marL="0" indent="0">
              <a:buNone/>
            </a:pPr>
            <a:r>
              <a:rPr lang="en-US" sz="2200" dirty="0"/>
              <a:t>(definire la sequenza di interazioni tra i vari attori del problema)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eseguire gli esami pre-intervento (definiti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</a:t>
            </a:r>
            <a:r>
              <a:rPr lang="en-US" sz="2000" dirty="0" err="1"/>
              <a:t>compilazione</a:t>
            </a:r>
            <a:r>
              <a:rPr lang="en-US" sz="2000" dirty="0"/>
              <a:t>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9" y="1929384"/>
            <a:ext cx="6462465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accedere alla pagina personale di Sistema, bisogna inanzitutto inserire le credenziali (matricola e password) corrette.</a:t>
            </a:r>
          </a:p>
          <a:p>
            <a:pPr marL="0" indent="0">
              <a:buNone/>
            </a:pPr>
            <a:r>
              <a:rPr lang="en-US" sz="2200" dirty="0"/>
              <a:t>Una volta eseguito l’accesso, l’utente può registrare nuovi pazienti, creare liste operatorie e compilare i relativi verbali medici.</a:t>
            </a:r>
          </a:p>
          <a:p>
            <a:pPr marL="0" indent="0">
              <a:buNone/>
            </a:pPr>
            <a:r>
              <a:rPr lang="en-US" sz="2200" dirty="0"/>
              <a:t>Eliminando la pagina anagrafica di un certo paziente, si cancellano, di conseguenza, le liste operatorie che lo coinvolgono; allo stesso modo, cancellando una lista operatoria si eliminano i verbali medici associati a quella lista.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8F449D-B15B-10AF-54BB-BA0E8A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635149"/>
            <a:ext cx="51250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Attraverso l’uso del framework </a:t>
            </a:r>
            <a:r>
              <a:rPr lang="en-US" sz="2000" b="1" dirty="0"/>
              <a:t>JUNIT</a:t>
            </a:r>
            <a:r>
              <a:rPr lang="en-US" sz="2000" dirty="0"/>
              <a:t>, abbiamo potuto definire diversi casi di test a seconda della funzionalità che si va ad implementare. I test fanno riferimento al DataService, ove sono contenute le operazioni possibili accedendo alla pagina personale: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al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testSuccessLogin</a:t>
            </a:r>
            <a:r>
              <a:rPr lang="en-US" sz="2000" dirty="0"/>
              <a:t>, test per l’accesso al Sistema con credenziali corrette;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TestInvalidPassword</a:t>
            </a:r>
            <a:r>
              <a:rPr lang="en-US" sz="2000" dirty="0"/>
              <a:t>, test che riconosce la password inserita nel login come non idonea;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TestInvalidUsername</a:t>
            </a:r>
            <a:r>
              <a:rPr lang="en-US" sz="2000" dirty="0"/>
              <a:t>, test che riconosce lo username inserito nel login come non valido;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Testing: Casi di Test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Ruolo Dipendente 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Sbagliato</a:t>
            </a:r>
            <a:endParaRPr kumimoji="0" lang="en-US" sz="2200" b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Il test riconosce come 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sbagliato l’inserimento di un ruolo non corrispondente rispetto al dipendente della matriola dichiarata;</a:t>
            </a:r>
            <a:endParaRPr kumimoji="0" lang="en-US" sz="1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Verbale Inesistente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Inserito un codice operazione non archiviato/insesistente, il test verifica che non esiste Nessun verbale medico associato;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Salvataggio Operazione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SalvataggioOperazioneFallito,</a:t>
            </a: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si vuole simulare il salvataggio di un’operazione che fallisce, per mancanza di valori obbligatori;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SalvataggioOperazioneRiuscito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inseriti un insieme di valori d’operazione e il suddetto codice operazionale, il test salva tale operazione e, nel confronto con i valori salvati, ogni componente corrisponde;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SalvataggioOperazioneMedicoInesistente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test che simula il salvataggio di un’operazione ma che fallisce, per l’inserimento erratto della matricola del medico;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897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requisiti (del Sistema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GitHub</a:t>
            </a:r>
            <a:r>
              <a:rPr lang="it-IT" sz="1900" dirty="0"/>
              <a:t> come strumento prescelto al coordinamento tra i membri del team, ma anche per tenere traccia di tutti i componenti e le modifiche apportate (si sfruttano </a:t>
            </a:r>
            <a:r>
              <a:rPr lang="it-IT" sz="1900" i="1" dirty="0"/>
              <a:t>issue </a:t>
            </a:r>
            <a:r>
              <a:rPr lang="it-IT" sz="1900" dirty="0"/>
              <a:t>e </a:t>
            </a:r>
            <a:r>
              <a:rPr lang="it-IT" sz="1900" i="1" dirty="0"/>
              <a:t>branch </a:t>
            </a:r>
            <a:r>
              <a:rPr lang="it-IT" sz="1900" dirty="0"/>
              <a:t>per organizzare al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Linguaggio </a:t>
            </a:r>
            <a:r>
              <a:rPr lang="it-IT" sz="1900" b="1" dirty="0"/>
              <a:t>Java</a:t>
            </a:r>
            <a:r>
              <a:rPr lang="it-IT" sz="1900" dirty="0"/>
              <a:t> (alto livello) per la stesura del codice sorgente attraverso l’uso dell’ambiente di lavoro </a:t>
            </a:r>
            <a:r>
              <a:rPr lang="it-IT" sz="1900" b="1" dirty="0"/>
              <a:t>Eclipse</a:t>
            </a:r>
            <a:r>
              <a:rPr lang="it-IT" sz="19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Windowbuilder</a:t>
            </a:r>
            <a:r>
              <a:rPr lang="it-IT" sz="1900" dirty="0"/>
              <a:t>, per la costruzione di un’interfaccia grafica che risponda ai requisiti del problema, ma che sia al tempo stesso di facile utilizzo e comprensibile agli utenti (principalmente medici).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JUNIT, </a:t>
            </a:r>
            <a:r>
              <a:rPr lang="it-IT" sz="1900" dirty="0"/>
              <a:t>framework per lo studio e l’esecuzione dei casi di test.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9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StarUML</a:t>
            </a:r>
            <a:r>
              <a:rPr lang="it-IT" sz="19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Use-Case Diagram</a:t>
            </a:r>
            <a:r>
              <a:rPr lang="it-IT" sz="1900" dirty="0"/>
              <a:t>, definizione di attori e casi d’uso del problema;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Class Diagram</a:t>
            </a:r>
            <a:r>
              <a:rPr lang="it-IT" sz="1900" dirty="0"/>
              <a:t>, definizione delle classi del sistema, con annessi attributi, operazioni e associazioni;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State-Chart Diagram, </a:t>
            </a:r>
            <a:r>
              <a:rPr lang="it-IT" sz="19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Sequence Diagram</a:t>
            </a:r>
            <a:r>
              <a:rPr lang="it-IT" sz="1900" dirty="0"/>
              <a:t>, definizione delle sequenze di azioni effettuate durante l’utilizzo del sistema;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Activity Diagram,</a:t>
            </a:r>
            <a:r>
              <a:rPr lang="it-IT" sz="1900" dirty="0"/>
              <a:t> definizione delle varie attività svolte da uno o più soggetti;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per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Infrastructure 101, </a:t>
            </a:r>
            <a:r>
              <a:rPr lang="it-IT" dirty="0"/>
              <a:t>framework per la definizione di tools, piattaforme e sistemi per il supporto di sviluppo, manutenzione e distribuzione di applicazioni software. Comprende un’ampia gamma di strumenti in varie fasi del ciclo vita del software, tra cui il project management, testing, manutenzione e qualità del software.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 Possono essere richieste delle </a:t>
            </a:r>
            <a:r>
              <a:rPr lang="it-IT" sz="2000" i="1" dirty="0"/>
              <a:t>Review</a:t>
            </a:r>
            <a:r>
              <a:rPr lang="it-IT" sz="2000" dirty="0"/>
              <a:t>, per consentire ai membri di esaminare e discutere le modifiche proposte, che verranno poi unite nel ramo principale del repository. 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854057" y="1844286"/>
            <a:ext cx="834308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950" y="6531428"/>
            <a:ext cx="513183" cy="3265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708976"/>
            <a:ext cx="11442099" cy="5149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Il ruolo di </a:t>
            </a:r>
            <a:r>
              <a:rPr lang="it-IT" sz="1800" b="1" dirty="0"/>
              <a:t>Scrum Master </a:t>
            </a:r>
            <a:r>
              <a:rPr lang="it-IT" sz="18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800" b="1" dirty="0"/>
              <a:t>temporaneo</a:t>
            </a:r>
            <a:r>
              <a:rPr lang="it-IT" sz="18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Ogni settimana i membri si incontrano per effettuare un </a:t>
            </a:r>
            <a:r>
              <a:rPr lang="it-IT" sz="1800" b="1" dirty="0"/>
              <a:t>weekly scrum</a:t>
            </a:r>
            <a:r>
              <a:rPr lang="it-IT" sz="18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800" b="1" dirty="0"/>
              <a:t>sprint </a:t>
            </a:r>
            <a:r>
              <a:rPr lang="it-IT" sz="1800" dirty="0"/>
              <a:t>ha la</a:t>
            </a:r>
            <a:r>
              <a:rPr lang="it-IT" sz="1800" b="1" dirty="0"/>
              <a:t> </a:t>
            </a:r>
            <a:r>
              <a:rPr lang="it-IT" sz="18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800" b="1" dirty="0"/>
              <a:t>sprint backlog</a:t>
            </a:r>
            <a:r>
              <a:rPr lang="it-IT" sz="1800" dirty="0"/>
              <a:t>). Il </a:t>
            </a:r>
            <a:r>
              <a:rPr lang="it-IT" sz="1800" b="1" dirty="0"/>
              <a:t>product owner</a:t>
            </a:r>
            <a:r>
              <a:rPr lang="it-IT" sz="1800" dirty="0"/>
              <a:t>, oltre a fare da tramite tra il gruppo di lavoro e i «clienti» (ospedale), deve definire una lista di priorità (</a:t>
            </a:r>
            <a:r>
              <a:rPr lang="it-IT" sz="1800" b="1" dirty="0"/>
              <a:t>product backlog</a:t>
            </a:r>
            <a:r>
              <a:rPr lang="it-IT" sz="18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8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2834</Words>
  <Application>Microsoft Office PowerPoint</Application>
  <PresentationFormat>Widescreen</PresentationFormat>
  <Paragraphs>231</Paragraphs>
  <Slides>24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  <vt:lpstr>Testing: Casi di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2024-03-19T21:54:22Z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