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284" dt="2024-02-28T11:21:23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8T11:21:16.056" v="7800" actId="20577"/>
      <pc:docMkLst>
        <pc:docMk/>
      </pc:docMkLst>
      <pc:sldChg chg="addSp delSp modSp mod">
        <pc:chgData name="Matteo MANGILI" userId="89c7df381375e6aa" providerId="LiveId" clId="{E6DC4EAA-0AC7-4D8A-9ABA-9B4C09DD8308}" dt="2024-02-25T16:05:38.987" v="96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2-25T16:05:38.987" v="96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2-25T16:14:26.905" v="1368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2-25T16:14:26.905" v="1368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2-28T09:33:01.297" v="4060" actId="20577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2-28T09:33:01.297" v="4060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09:45:26.033" v="4196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2-28T09:45:26.033" v="4196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2-28T11:21:16.056" v="7800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8T11:21:16.056" v="7800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28T10:55:14.747" v="6919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2-28T10:55:14.747" v="6919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5T17:43:15.581" v="3549" actId="5793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25T17:43:15.581" v="3549" actId="5793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28T10:14:52.059" v="5052" actId="114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2-28T10:14:52.059" v="5052" actId="114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8T11:08:01.556" v="7054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2-28T11:08:01.556" v="7054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7T12:08:45.497" v="4013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7T12:08:45.497" v="401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2-28T09:37:55.100" v="4167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2-28T09:37:55.100" v="4167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8T09:57:53.864" v="4895" actId="14100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8T09:57:53.864" v="4895" actId="14100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2-28T11:11:48.132" v="7249" actId="20577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2-28T11:11:48.132" v="7249" actId="20577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28/02/2024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28/02/2024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1170298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</a:t>
            </a:r>
            <a:r>
              <a:rPr lang="en-US" sz="2300" b="1" i="1" dirty="0" err="1">
                <a:cs typeface="Calibri"/>
              </a:rPr>
              <a:t>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</a:t>
            </a:r>
            <a:r>
              <a:rPr lang="en-US" sz="2300" dirty="0" err="1">
                <a:cs typeface="Calibri"/>
              </a:rPr>
              <a:t>Correlazione</a:t>
            </a:r>
            <a:r>
              <a:rPr lang="en-US" sz="2300" dirty="0">
                <a:cs typeface="Calibri"/>
              </a:rPr>
              <a:t>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</a:t>
            </a:r>
            <a:r>
              <a:rPr lang="en-US" sz="2300" dirty="0" err="1">
                <a:cs typeface="Calibri"/>
              </a:rPr>
              <a:t>altri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ambienti</a:t>
            </a:r>
            <a:r>
              <a:rPr lang="en-US" sz="2300" dirty="0">
                <a:cs typeface="Calibri"/>
              </a:rPr>
              <a:t>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57965"/>
              </p:ext>
            </p:extLst>
          </p:nvPr>
        </p:nvGraphicFramePr>
        <p:xfrm>
          <a:off x="838200" y="1825625"/>
          <a:ext cx="10515600" cy="44251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</a:t>
                      </a:r>
                      <a:r>
                        <a:rPr lang="it-IT" sz="1600"/>
                        <a:t>Medico al Sistema</a:t>
                      </a:r>
                      <a:endParaRPr lang="it-IT" sz="16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deleghino al dataService: nella costruzione delle tabelle per Liste Operatorie, Verbali Medici o semplicemnete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Eseguire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dalle mansion possibili di infermieri e cabina di regia (considerando che, a livello di codice, sarebbe stato difficile fare in modo che più classi potessero agire sullo stesso oggetto).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essa spieghi nel dettaglio l’intero funzionamento del programma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/>
              <a:t>Refactoring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</a:t>
            </a:r>
            <a:r>
              <a:rPr lang="en-US" sz="2000" dirty="0" err="1"/>
              <a:t>creazione</a:t>
            </a:r>
            <a:r>
              <a:rPr lang="en-US" sz="2000" dirty="0"/>
              <a:t>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</a:t>
            </a:r>
            <a:r>
              <a:rPr lang="en-US" sz="2000" dirty="0" err="1"/>
              <a:t>eseguire</a:t>
            </a:r>
            <a:r>
              <a:rPr lang="en-US" sz="2000" dirty="0"/>
              <a:t> gli esami definiti dalla cabina di regia.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</a:t>
            </a:r>
            <a:r>
              <a:rPr lang="en-US" sz="2000" b="1" i="1" dirty="0" err="1"/>
              <a:t>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 e gestione del lavoro. </a:t>
            </a:r>
          </a:p>
          <a:p>
            <a:endParaRPr lang="en-US" sz="2000" dirty="0"/>
          </a:p>
          <a:p>
            <a:r>
              <a:rPr lang="en-US" sz="2000" dirty="0"/>
              <a:t>Ottenere un programma software che risponda a tutti i </a:t>
            </a:r>
            <a:r>
              <a:rPr lang="en-US" sz="2000" dirty="0" err="1"/>
              <a:t>requisiti</a:t>
            </a:r>
            <a:r>
              <a:rPr lang="en-US" sz="2000" dirty="0"/>
              <a:t> (del Sistema e </a:t>
            </a:r>
            <a:r>
              <a:rPr lang="en-US" sz="2000" dirty="0" err="1"/>
              <a:t>dell’utente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file e le modifiche apportate (si sfruttano </a:t>
            </a:r>
            <a:r>
              <a:rPr lang="it-IT" sz="2000" i="1" dirty="0"/>
              <a:t>issue </a:t>
            </a:r>
            <a:r>
              <a:rPr lang="it-IT" sz="2000" dirty="0"/>
              <a:t>e </a:t>
            </a:r>
            <a:r>
              <a:rPr lang="it-IT" sz="2000" i="1" dirty="0"/>
              <a:t>branch </a:t>
            </a:r>
            <a:r>
              <a:rPr lang="it-IT" sz="2000" dirty="0"/>
              <a:t>per organizzare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 (medici principalmente).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Diagram</a:t>
            </a:r>
            <a:r>
              <a:rPr lang="it-IT" sz="2000" dirty="0"/>
              <a:t>, definizione di attori e casi d’uso del problema;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Diagram</a:t>
            </a:r>
            <a:r>
              <a:rPr lang="it-IT" sz="2000" dirty="0"/>
              <a:t>, definizione delle classi del sistema, con annessi operazioni e associazioni;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Diagram, </a:t>
            </a:r>
            <a:r>
              <a:rPr lang="it-IT" sz="20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Sequence Diagram</a:t>
            </a:r>
            <a:r>
              <a:rPr lang="it-IT" sz="2000" dirty="0"/>
              <a:t>, definizione delle sequenze di azioni effettuate durante l’utilizzo del sistema;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Diagram,</a:t>
            </a:r>
            <a:r>
              <a:rPr lang="it-IT" sz="2000" dirty="0"/>
              <a:t> definizione delle varie attività svolte da uno o più soggetti;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varie issue vengono affidate ad uno o a tutti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merge, sono state create delle pull request, le quali devono essere discusse tra tutti i membri del team e lo SCRUM Master, indicato per l’area di lavoro a cui la request fa riferimento, ha il compito di approvarla ed portarla a compimento.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6"/>
            <a:ext cx="10515600" cy="490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Il ruolo di </a:t>
            </a:r>
            <a:r>
              <a:rPr lang="it-IT" sz="1700" b="1" dirty="0"/>
              <a:t>Scrum Master </a:t>
            </a:r>
            <a:r>
              <a:rPr lang="it-IT" sz="17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700" b="1" dirty="0"/>
              <a:t>temporaneo</a:t>
            </a:r>
            <a:r>
              <a:rPr lang="it-IT" sz="17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700" dirty="0"/>
          </a:p>
          <a:p>
            <a:pPr marL="0" indent="0">
              <a:buNone/>
            </a:pPr>
            <a:r>
              <a:rPr lang="it-IT" sz="1700" dirty="0"/>
              <a:t>Ogni settimana i membri si incontrano per effettuare un </a:t>
            </a:r>
            <a:r>
              <a:rPr lang="it-IT" sz="1700" b="1" dirty="0"/>
              <a:t>weekly scrum</a:t>
            </a:r>
            <a:r>
              <a:rPr lang="it-IT" sz="17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700" b="1" dirty="0"/>
              <a:t>sprint </a:t>
            </a:r>
            <a:r>
              <a:rPr lang="it-IT" sz="1700" dirty="0"/>
              <a:t>ha la</a:t>
            </a:r>
            <a:r>
              <a:rPr lang="it-IT" sz="1700" b="1" dirty="0"/>
              <a:t> </a:t>
            </a:r>
            <a:r>
              <a:rPr lang="it-IT" sz="17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700" b="1" dirty="0"/>
              <a:t>sprint backlog</a:t>
            </a:r>
            <a:r>
              <a:rPr lang="it-IT" sz="1700" dirty="0"/>
              <a:t>). Il </a:t>
            </a:r>
            <a:r>
              <a:rPr lang="it-IT" sz="1700" b="1" dirty="0"/>
              <a:t>product </a:t>
            </a:r>
            <a:r>
              <a:rPr lang="it-IT" sz="1700" b="1" dirty="0" err="1"/>
              <a:t>owner</a:t>
            </a:r>
            <a:r>
              <a:rPr lang="it-IT" sz="1700" dirty="0"/>
              <a:t>, oltre a fare da tramite tra il gruppo di lavoro e i «clienti» (ospedale), deve definire una lista di priorità (</a:t>
            </a:r>
            <a:r>
              <a:rPr lang="it-IT" sz="1700" b="1" dirty="0"/>
              <a:t>product backlog</a:t>
            </a:r>
            <a:r>
              <a:rPr lang="it-IT" sz="17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7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2434</Words>
  <Application>Microsoft Office PowerPoint</Application>
  <PresentationFormat>Widescreen</PresentationFormat>
  <Paragraphs>213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2024-02-28T11:21:25Z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