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29"/>
  </p:notesMasterIdLst>
  <p:handoutMasterIdLst>
    <p:handoutMasterId r:id="rId30"/>
  </p:handoutMasterIdLst>
  <p:sldIdLst>
    <p:sldId id="256" r:id="rId5"/>
    <p:sldId id="296" r:id="rId6"/>
    <p:sldId id="297" r:id="rId7"/>
    <p:sldId id="312" r:id="rId8"/>
    <p:sldId id="318" r:id="rId9"/>
    <p:sldId id="298" r:id="rId10"/>
    <p:sldId id="300" r:id="rId11"/>
    <p:sldId id="319" r:id="rId12"/>
    <p:sldId id="317" r:id="rId13"/>
    <p:sldId id="309" r:id="rId14"/>
    <p:sldId id="313" r:id="rId15"/>
    <p:sldId id="302" r:id="rId16"/>
    <p:sldId id="320" r:id="rId17"/>
    <p:sldId id="303" r:id="rId18"/>
    <p:sldId id="304" r:id="rId19"/>
    <p:sldId id="321" r:id="rId20"/>
    <p:sldId id="325" r:id="rId21"/>
    <p:sldId id="307" r:id="rId22"/>
    <p:sldId id="314" r:id="rId23"/>
    <p:sldId id="323" r:id="rId24"/>
    <p:sldId id="316" r:id="rId25"/>
    <p:sldId id="306" r:id="rId26"/>
    <p:sldId id="310"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579" dt="2024-03-23T10:39:10.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sorterViewPr>
    <p:cViewPr>
      <p:scale>
        <a:sx n="100" d="100"/>
        <a:sy n="100" d="100"/>
      </p:scale>
      <p:origin x="0" y="-3413"/>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3T10:42:00.368" v="19715" actId="20577"/>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1T08:57:54.677" v="13609" actId="20577"/>
        <pc:sldMkLst>
          <pc:docMk/>
          <pc:sldMk cId="3250768115" sldId="296"/>
        </pc:sldMkLst>
        <pc:spChg chg="mod">
          <ac:chgData name="Matteo MANGILI" userId="89c7df381375e6aa" providerId="LiveId" clId="{E6DC4EAA-0AC7-4D8A-9ABA-9B4C09DD8308}" dt="2024-03-21T08:57:54.677" v="13609"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1T08:58:26.500" v="13613" actId="20577"/>
        <pc:sldMkLst>
          <pc:docMk/>
          <pc:sldMk cId="1249612630" sldId="297"/>
        </pc:sldMkLst>
        <pc:spChg chg="mod">
          <ac:chgData name="Matteo MANGILI" userId="89c7df381375e6aa" providerId="LiveId" clId="{E6DC4EAA-0AC7-4D8A-9ABA-9B4C09DD8308}" dt="2024-03-21T08:58:26.500" v="13613"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22T19:04:43.825" v="18530" actId="20577"/>
        <pc:sldMkLst>
          <pc:docMk/>
          <pc:sldMk cId="3996999348" sldId="298"/>
        </pc:sldMkLst>
        <pc:spChg chg="mod">
          <ac:chgData name="Matteo MANGILI" userId="89c7df381375e6aa" providerId="LiveId" clId="{E6DC4EAA-0AC7-4D8A-9ABA-9B4C09DD8308}" dt="2024-03-22T19:04:43.825" v="18530"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2T19:57:09.729" v="18880" actId="20577"/>
        <pc:sldMkLst>
          <pc:docMk/>
          <pc:sldMk cId="2944479634" sldId="303"/>
        </pc:sldMkLst>
        <pc:spChg chg="mod">
          <ac:chgData name="Matteo MANGILI" userId="89c7df381375e6aa" providerId="LiveId" clId="{E6DC4EAA-0AC7-4D8A-9ABA-9B4C09DD8308}" dt="2024-03-22T19:57:09.729" v="18880" actId="20577"/>
          <ac:spMkLst>
            <pc:docMk/>
            <pc:sldMk cId="2944479634" sldId="303"/>
            <ac:spMk id="4" creationId="{834029E2-3A07-28E1-FE72-E1D9FA770926}"/>
          </ac:spMkLst>
        </pc:spChg>
      </pc:sldChg>
      <pc:sldChg chg="modSp mod">
        <pc:chgData name="Matteo MANGILI" userId="89c7df381375e6aa" providerId="LiveId" clId="{E6DC4EAA-0AC7-4D8A-9ABA-9B4C09DD8308}" dt="2024-03-22T10:24:26.500" v="17023" actId="20577"/>
        <pc:sldMkLst>
          <pc:docMk/>
          <pc:sldMk cId="2728347993" sldId="304"/>
        </pc:sldMkLst>
        <pc:spChg chg="mod">
          <ac:chgData name="Matteo MANGILI" userId="89c7df381375e6aa" providerId="LiveId" clId="{E6DC4EAA-0AC7-4D8A-9ABA-9B4C09DD8308}" dt="2024-03-22T10:24:26.500" v="17023"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3T10:31:13.035" v="19415" actId="27636"/>
        <pc:sldMkLst>
          <pc:docMk/>
          <pc:sldMk cId="3568766427" sldId="306"/>
        </pc:sldMkLst>
        <pc:spChg chg="add del mod">
          <ac:chgData name="Matteo MANGILI" userId="89c7df381375e6aa" providerId="LiveId" clId="{E6DC4EAA-0AC7-4D8A-9ABA-9B4C09DD8308}" dt="2024-03-23T10:31:13.035" v="19415" actId="27636"/>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2T20:05:33.783" v="1927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3T10:42:00.368" v="19715" actId="20577"/>
        <pc:sldMkLst>
          <pc:docMk/>
          <pc:sldMk cId="42136755" sldId="307"/>
        </pc:sldMkLst>
        <pc:spChg chg="mod">
          <ac:chgData name="Matteo MANGILI" userId="89c7df381375e6aa" providerId="LiveId" clId="{E6DC4EAA-0AC7-4D8A-9ABA-9B4C09DD8308}" dt="2024-03-23T10:42:00.368" v="19715" actId="20577"/>
          <ac:spMkLst>
            <pc:docMk/>
            <pc:sldMk cId="42136755" sldId="307"/>
            <ac:spMk id="3" creationId="{A07BF9D8-A7CB-D3F1-7E12-AD682B8F05A3}"/>
          </ac:spMkLst>
        </pc:spChg>
        <pc:spChg chg="mod">
          <ac:chgData name="Matteo MANGILI" userId="89c7df381375e6aa" providerId="LiveId" clId="{E6DC4EAA-0AC7-4D8A-9ABA-9B4C09DD8308}" dt="2024-03-22T20:04:40.084" v="19258" actId="20577"/>
          <ac:spMkLst>
            <pc:docMk/>
            <pc:sldMk cId="42136755" sldId="307"/>
            <ac:spMk id="6" creationId="{07D5F90B-A703-3979-44A8-9125B7AA3463}"/>
          </ac:spMkLst>
        </pc:spChg>
      </pc:sldChg>
      <pc:sldChg chg="modSp mod">
        <pc:chgData name="Matteo MANGILI" userId="89c7df381375e6aa" providerId="LiveId" clId="{E6DC4EAA-0AC7-4D8A-9ABA-9B4C09DD8308}" dt="2024-03-22T20:11:20.492" v="19280" actId="27636"/>
        <pc:sldMkLst>
          <pc:docMk/>
          <pc:sldMk cId="1581940243" sldId="309"/>
        </pc:sldMkLst>
        <pc:spChg chg="mod">
          <ac:chgData name="Matteo MANGILI" userId="89c7df381375e6aa" providerId="LiveId" clId="{E6DC4EAA-0AC7-4D8A-9ABA-9B4C09DD8308}" dt="2024-03-22T20:11:20.492" v="19280" actId="27636"/>
          <ac:spMkLst>
            <pc:docMk/>
            <pc:sldMk cId="1581940243" sldId="309"/>
            <ac:spMk id="5" creationId="{BE1F23F2-64C7-BE07-E80F-A34081568AA8}"/>
          </ac:spMkLst>
        </pc:spChg>
      </pc:sldChg>
      <pc:sldChg chg="modSp mod">
        <pc:chgData name="Matteo MANGILI" userId="89c7df381375e6aa" providerId="LiveId" clId="{E6DC4EAA-0AC7-4D8A-9ABA-9B4C09DD8308}" dt="2024-03-23T10:33:39.475" v="19475" actId="20577"/>
        <pc:sldMkLst>
          <pc:docMk/>
          <pc:sldMk cId="2214790197" sldId="310"/>
        </pc:sldMkLst>
        <pc:spChg chg="mod">
          <ac:chgData name="Matteo MANGILI" userId="89c7df381375e6aa" providerId="LiveId" clId="{E6DC4EAA-0AC7-4D8A-9ABA-9B4C09DD8308}" dt="2024-03-23T10:33:39.475" v="19475" actId="20577"/>
          <ac:spMkLst>
            <pc:docMk/>
            <pc:sldMk cId="2214790197" sldId="310"/>
            <ac:spMk id="4" creationId="{E45B50AB-E09E-377A-4B46-AFA47F523EA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2T20:05:02.970" v="19267" actId="20577"/>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mod">
          <ac:chgData name="Matteo MANGILI" userId="89c7df381375e6aa" providerId="LiveId" clId="{E6DC4EAA-0AC7-4D8A-9ABA-9B4C09DD8308}" dt="2024-03-22T20:05:02.970" v="19267" actId="20577"/>
          <ac:spMkLst>
            <pc:docMk/>
            <pc:sldMk cId="2994462458" sldId="314"/>
            <ac:spMk id="6" creationId="{07D5F90B-A703-3979-44A8-9125B7AA3463}"/>
          </ac:spMkLst>
        </pc:spChg>
        <pc:picChg chg="add mod">
          <ac:chgData name="Matteo MANGILI" userId="89c7df381375e6aa" providerId="LiveId" clId="{E6DC4EAA-0AC7-4D8A-9ABA-9B4C09DD8308}" dt="2024-02-25T17:40:12.090" v="3460" actId="1076"/>
          <ac:picMkLst>
            <pc:docMk/>
            <pc:sldMk cId="2994462458" sldId="314"/>
            <ac:picMk id="4" creationId="{FBBF433F-AF38-288E-6DBA-F555A48DC93B}"/>
          </ac:picMkLst>
        </pc:picChg>
        <pc:picChg chg="add mod ord">
          <ac:chgData name="Matteo MANGILI" userId="89c7df381375e6aa" providerId="LiveId" clId="{E6DC4EAA-0AC7-4D8A-9ABA-9B4C09DD8308}" dt="2024-02-19T21:08:45.634" v="20" actId="1076"/>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2T20:05:25.487" v="19274" actId="20577"/>
        <pc:sldMkLst>
          <pc:docMk/>
          <pc:sldMk cId="1841377636" sldId="316"/>
        </pc:sldMkLst>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2T20:05:25.487" v="19274" actId="20577"/>
          <ac:spMkLst>
            <pc:docMk/>
            <pc:sldMk cId="1841377636" sldId="316"/>
            <ac:spMk id="6" creationId="{07D5F90B-A703-3979-44A8-9125B7AA3463}"/>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ord">
          <ac:chgData name="Matteo MANGILI" userId="89c7df381375e6aa" providerId="LiveId" clId="{E6DC4EAA-0AC7-4D8A-9ABA-9B4C09DD8308}" dt="2024-02-25T17:59:57.820" v="3582" actId="22"/>
          <ac:picMkLst>
            <pc:docMk/>
            <pc:sldMk cId="1841377636" sldId="316"/>
            <ac:picMk id="15" creationId="{07B11D30-AEBE-76A2-6929-70D4FF1B76BF}"/>
          </ac:picMkLst>
        </pc:picChg>
      </pc:sldChg>
      <pc:sldChg chg="modSp mod">
        <pc:chgData name="Matteo MANGILI" userId="89c7df381375e6aa" providerId="LiveId" clId="{E6DC4EAA-0AC7-4D8A-9ABA-9B4C09DD8308}" dt="2024-03-23T10:22:12.872" v="19413" actId="20577"/>
        <pc:sldMkLst>
          <pc:docMk/>
          <pc:sldMk cId="1634375711" sldId="317"/>
        </pc:sldMkLst>
        <pc:spChg chg="mod">
          <ac:chgData name="Matteo MANGILI" userId="89c7df381375e6aa" providerId="LiveId" clId="{E6DC4EAA-0AC7-4D8A-9ABA-9B4C09DD8308}" dt="2024-03-23T10:22:12.872" v="19413"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2T20:04:10.543" v="19254" actId="20577"/>
        <pc:sldMkLst>
          <pc:docMk/>
          <pc:sldMk cId="112244765" sldId="318"/>
        </pc:sldMkLst>
        <pc:spChg chg="mod">
          <ac:chgData name="Matteo MANGILI" userId="89c7df381375e6aa" providerId="LiveId" clId="{E6DC4EAA-0AC7-4D8A-9ABA-9B4C09DD8308}" dt="2024-03-22T20:04:10.543" v="19254" actId="20577"/>
          <ac:spMkLst>
            <pc:docMk/>
            <pc:sldMk cId="112244765" sldId="318"/>
            <ac:spMk id="11" creationId="{C1C708C4-D7EC-7ED8-A397-AF1F95BF1686}"/>
          </ac:spMkLst>
        </pc:spChg>
        <pc:spChg chg="mod">
          <ac:chgData name="Matteo MANGILI" userId="89c7df381375e6aa" providerId="LiveId" clId="{E6DC4EAA-0AC7-4D8A-9ABA-9B4C09DD8308}" dt="2024-03-22T20:03:29.212" v="19213" actId="1076"/>
          <ac:spMkLst>
            <pc:docMk/>
            <pc:sldMk cId="112244765" sldId="318"/>
            <ac:spMk id="82" creationId="{CE36A058-BEC2-4BC5-A467-F2EB2A365051}"/>
          </ac:spMkLst>
        </pc:spChg>
      </pc:sldChg>
      <pc:sldChg chg="modSp mod">
        <pc:chgData name="Matteo MANGILI" userId="89c7df381375e6aa" providerId="LiveId" clId="{E6DC4EAA-0AC7-4D8A-9ABA-9B4C09DD8308}" dt="2024-03-19T20:43:42.003" v="9928" actId="27636"/>
        <pc:sldMkLst>
          <pc:docMk/>
          <pc:sldMk cId="762597572" sldId="319"/>
        </pc:sldMkLst>
        <pc:spChg chg="mod">
          <ac:chgData name="Matteo MANGILI" userId="89c7df381375e6aa" providerId="LiveId" clId="{E6DC4EAA-0AC7-4D8A-9ABA-9B4C09DD8308}" dt="2024-03-19T20:43:24.785" v="9925" actId="255"/>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3-22T17:03:49.471" v="18311" actId="20577"/>
        <pc:sldMkLst>
          <pc:docMk/>
          <pc:sldMk cId="3754641538" sldId="320"/>
        </pc:sldMkLst>
        <pc:spChg chg="mod">
          <ac:chgData name="Matteo MANGILI" userId="89c7df381375e6aa" providerId="LiveId" clId="{E6DC4EAA-0AC7-4D8A-9ABA-9B4C09DD8308}" dt="2024-03-22T17:03:49.471" v="18311"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2T16:01:48.648" v="18093" actId="1076"/>
        <pc:sldMkLst>
          <pc:docMk/>
          <pc:sldMk cId="3518618096" sldId="321"/>
        </pc:sldMkLst>
        <pc:spChg chg="mod">
          <ac:chgData name="Matteo MANGILI" userId="89c7df381375e6aa" providerId="LiveId" clId="{E6DC4EAA-0AC7-4D8A-9ABA-9B4C09DD8308}" dt="2024-03-22T16:01:30.654" v="18091" actId="14100"/>
          <ac:spMkLst>
            <pc:docMk/>
            <pc:sldMk cId="3518618096" sldId="321"/>
            <ac:spMk id="7" creationId="{1BFAFA53-B5DB-7FF0-D80B-1D38652788B6}"/>
          </ac:spMkLst>
        </pc:spChg>
        <pc:picChg chg="mod modCrop">
          <ac:chgData name="Matteo MANGILI" userId="89c7df381375e6aa" providerId="LiveId" clId="{E6DC4EAA-0AC7-4D8A-9ABA-9B4C09DD8308}" dt="2024-03-22T16:01:48.648" v="18093" actId="1076"/>
          <ac:picMkLst>
            <pc:docMk/>
            <pc:sldMk cId="3518618096" sldId="321"/>
            <ac:picMk id="5" creationId="{936CDABC-6D16-BB2F-AB96-5B351ADDECE5}"/>
          </ac:picMkLst>
        </pc:picChg>
      </pc:sldChg>
      <pc:sldChg chg="modSp del mod">
        <pc:chgData name="Matteo MANGILI" userId="89c7df381375e6aa" providerId="LiveId" clId="{E6DC4EAA-0AC7-4D8A-9ABA-9B4C09DD8308}" dt="2024-03-22T20:00:49.101" v="18904" actId="2696"/>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2T20:05:17.091" v="19272" actId="20577"/>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mod">
          <ac:chgData name="Matteo MANGILI" userId="89c7df381375e6aa" providerId="LiveId" clId="{E6DC4EAA-0AC7-4D8A-9ABA-9B4C09DD8308}" dt="2024-03-22T20:05:17.091" v="19272"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mod ord modCrop">
          <ac:chgData name="Matteo MANGILI" userId="89c7df381375e6aa" providerId="LiveId" clId="{E6DC4EAA-0AC7-4D8A-9ABA-9B4C09DD8308}" dt="2024-02-21T11:02:49.679" v="266" actId="732"/>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modCrop">
          <ac:chgData name="Matteo MANGILI" userId="89c7df381375e6aa" providerId="LiveId" clId="{E6DC4EAA-0AC7-4D8A-9ABA-9B4C09DD8308}" dt="2024-02-21T11:02:56.102" v="267" actId="1076"/>
          <ac:picMkLst>
            <pc:docMk/>
            <pc:sldMk cId="242682486" sldId="323"/>
            <ac:picMk id="12" creationId="{E45DDE6C-A26D-719F-E8B6-2D723FFBF1EF}"/>
          </ac:picMkLst>
        </pc:picChg>
      </pc:sldChg>
      <pc:sldChg chg="modSp add mod">
        <pc:chgData name="Matteo MANGILI" userId="89c7df381375e6aa" providerId="LiveId" clId="{E6DC4EAA-0AC7-4D8A-9ABA-9B4C09DD8308}" dt="2024-03-23T10:39:15.263" v="19700"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23T10:39:15.263" v="19700"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2T16:03:38.998" v="18128" actId="20577"/>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2T16:03:38.998" v="18128" actId="20577"/>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23/03/2024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23/03/2024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12</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23</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7137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416375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130735"/>
          </a:xfrm>
        </p:spPr>
        <p:txBody>
          <a:bodyPr vert="horz" lIns="91440" tIns="45720" rIns="91440" bIns="45720" rtlCol="0">
            <a:normAutofit fontScale="55000" lnSpcReduction="20000"/>
          </a:bodyPr>
          <a:lstStyle/>
          <a:p>
            <a:pPr marL="0" indent="0">
              <a:buNone/>
            </a:pPr>
            <a:r>
              <a:rPr lang="en-US" sz="3300" dirty="0">
                <a:cs typeface="Calibri"/>
              </a:rPr>
              <a:t>Le informazioni generali per lavorare al sistema le abbiamo ricavate da un’intervista, effettuata dal responsabile Cattaneo, verso un’infermiera dell’Ospedale Papa Giovanni XXIII di Bergamo (BG) (</a:t>
            </a:r>
            <a:r>
              <a:rPr lang="en-US" sz="3300" b="1" i="1" dirty="0">
                <a:cs typeface="Calibri"/>
              </a:rPr>
              <a:t>Elicitazione dei requisiti</a:t>
            </a:r>
            <a:r>
              <a:rPr lang="en-US" sz="3300" dirty="0">
                <a:cs typeface="Calibri"/>
              </a:rPr>
              <a:t>)</a:t>
            </a:r>
            <a:r>
              <a:rPr lang="en-US" sz="3300" b="1" dirty="0">
                <a:cs typeface="Calibri"/>
              </a:rPr>
              <a:t>. </a:t>
            </a:r>
          </a:p>
          <a:p>
            <a:pPr marL="0" indent="0">
              <a:buNone/>
            </a:pPr>
            <a:r>
              <a:rPr lang="en-US" sz="3300" dirty="0">
                <a:cs typeface="Calibri"/>
              </a:rPr>
              <a:t>Una volta descritto il problema e l’obiettivo del progetto (</a:t>
            </a:r>
            <a:r>
              <a:rPr lang="en-US" sz="3300" b="1" i="1" dirty="0">
                <a:cs typeface="Calibri"/>
              </a:rPr>
              <a:t>Specifica dei requisiti</a:t>
            </a:r>
            <a:r>
              <a:rPr lang="en-US" sz="3300" dirty="0">
                <a:cs typeface="Calibri"/>
              </a:rPr>
              <a:t>)</a:t>
            </a:r>
            <a:r>
              <a:rPr lang="en-US" sz="3300" b="1" dirty="0">
                <a:cs typeface="Calibri"/>
              </a:rPr>
              <a:t>,</a:t>
            </a:r>
            <a:r>
              <a:rPr lang="en-US" sz="3300" dirty="0">
                <a:cs typeface="Calibri"/>
              </a:rPr>
              <a:t> i requisiti devono essere valutati per la loro importanza e ruolo rispetto alla natura del progetto (</a:t>
            </a:r>
            <a:r>
              <a:rPr lang="en-US" sz="3300" b="1" i="1" dirty="0">
                <a:cs typeface="Calibri"/>
              </a:rPr>
              <a:t>Verifica</a:t>
            </a:r>
            <a:r>
              <a:rPr lang="en-US" sz="3300" b="1" dirty="0">
                <a:cs typeface="Calibri"/>
              </a:rPr>
              <a:t>, </a:t>
            </a:r>
            <a:r>
              <a:rPr lang="en-US" sz="3300" dirty="0">
                <a:cs typeface="Calibri"/>
              </a:rPr>
              <a:t>i requisiti soddisfano le esigenze del Sistema, </a:t>
            </a:r>
            <a:r>
              <a:rPr lang="en-US" sz="3300" b="1" i="1" dirty="0">
                <a:cs typeface="Calibri"/>
              </a:rPr>
              <a:t>Validazione</a:t>
            </a:r>
            <a:r>
              <a:rPr lang="en-US" sz="3300" i="1" dirty="0">
                <a:cs typeface="Calibri"/>
              </a:rPr>
              <a:t>, </a:t>
            </a:r>
            <a:r>
              <a:rPr lang="en-US" sz="3300" dirty="0">
                <a:cs typeface="Calibri"/>
              </a:rPr>
              <a:t>i</a:t>
            </a:r>
            <a:r>
              <a:rPr lang="en-US" sz="3300" i="1" dirty="0">
                <a:cs typeface="Calibri"/>
              </a:rPr>
              <a:t> </a:t>
            </a:r>
            <a:r>
              <a:rPr lang="en-US" sz="3300" dirty="0">
                <a:cs typeface="Calibri"/>
              </a:rPr>
              <a:t>requisiti rispettano le richieste d’utente).</a:t>
            </a:r>
          </a:p>
          <a:p>
            <a:pPr marL="0" indent="0">
              <a:buNone/>
            </a:pPr>
            <a:r>
              <a:rPr lang="en-US" sz="3300" dirty="0">
                <a:cs typeface="Calibri"/>
              </a:rPr>
              <a:t>Infine, i tre collaboratori hanno deciso di concentrare l’attenzione sulle funzioni svolte dai medici, per non creare confusione nell’implementazione e per ottimizzare un progetto software non troppo complesso nei tempi prestabiliti (</a:t>
            </a:r>
            <a:r>
              <a:rPr lang="en-US" sz="3300" b="1" i="1" dirty="0">
                <a:cs typeface="Calibri"/>
              </a:rPr>
              <a:t>Negoziazione dei </a:t>
            </a:r>
            <a:r>
              <a:rPr lang="en-US" sz="3300" b="1" i="1" dirty="0" err="1">
                <a:cs typeface="Calibri"/>
              </a:rPr>
              <a:t>requisiti</a:t>
            </a:r>
            <a:r>
              <a:rPr lang="en-US" sz="3300" dirty="0">
                <a:cs typeface="Calibri"/>
              </a:rPr>
              <a:t>).</a:t>
            </a:r>
          </a:p>
          <a:p>
            <a:pPr marL="0" indent="0">
              <a:buNone/>
            </a:pPr>
            <a:r>
              <a:rPr lang="en-US" sz="3300" b="1" dirty="0">
                <a:cs typeface="Calibri"/>
              </a:rPr>
              <a:t>Requisiti funzionali (riguardano le funzionalità del Sistema):</a:t>
            </a:r>
          </a:p>
          <a:p>
            <a:r>
              <a:rPr lang="en-US" sz="3300" dirty="0">
                <a:cs typeface="Calibri"/>
              </a:rPr>
              <a:t>Funzionalità del sistema;</a:t>
            </a:r>
          </a:p>
          <a:p>
            <a:r>
              <a:rPr lang="en-US" sz="3300" dirty="0">
                <a:cs typeface="Calibri"/>
              </a:rPr>
              <a:t>Corretta correlazione tra le varie classi del sistema;</a:t>
            </a:r>
          </a:p>
          <a:p>
            <a:r>
              <a:rPr lang="en-US" sz="3300" dirty="0">
                <a:cs typeface="Calibri"/>
              </a:rPr>
              <a:t>Comprensione e Chiarezza del sistema durante il suo utilizzo;</a:t>
            </a:r>
          </a:p>
          <a:p>
            <a:r>
              <a:rPr lang="en-US" sz="3300" dirty="0">
                <a:cs typeface="Calibri"/>
              </a:rPr>
              <a:t>Il Sistema non deve interfacciarsi con altri ambienti (hardware o software);</a:t>
            </a:r>
          </a:p>
          <a:p>
            <a:pPr marL="0" indent="0">
              <a:buNone/>
            </a:pPr>
            <a:endParaRPr lang="en-US" sz="3300" dirty="0">
              <a:cs typeface="Calibri"/>
            </a:endParaRPr>
          </a:p>
          <a:p>
            <a:pPr marL="0" indent="0">
              <a:buNone/>
            </a:pPr>
            <a:r>
              <a:rPr lang="en-US" sz="3300" b="1" dirty="0">
                <a:cs typeface="Calibri"/>
              </a:rPr>
              <a:t>Requisiti non funzionali (linee guida da rispettare):</a:t>
            </a:r>
          </a:p>
          <a:p>
            <a:r>
              <a:rPr lang="en-US" sz="3300" dirty="0">
                <a:cs typeface="Calibri"/>
              </a:rPr>
              <a:t>Accessibilità (i tempi di accesso devono ridursi dopo il primo utilizzo);</a:t>
            </a:r>
          </a:p>
          <a:p>
            <a:r>
              <a:rPr lang="en-US" sz="3300" dirty="0">
                <a:cs typeface="Calibri"/>
              </a:rPr>
              <a:t>Sicurezza del Sistema (credenziali di accesso e struttura interna);</a:t>
            </a:r>
          </a:p>
          <a:p>
            <a:r>
              <a:rPr lang="en-US" sz="3300" dirty="0">
                <a:cs typeface="Calibri"/>
              </a:rPr>
              <a:t>Qualità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10</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11</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12</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4755148"/>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(il medico), deve accedere ai dati memorizzati e notificare il client con le corrette informazioni.</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Controller (DataService) accetta l’input richiesto dall’utente medico (</a:t>
            </a:r>
            <a:r>
              <a:rPr lang="it-IT" sz="1900" i="1" dirty="0"/>
              <a:t>Compilazione/Modifica/Eliminazione di Pagina Anagrafica/Operazioni/Verbale)</a:t>
            </a:r>
            <a:r>
              <a:rPr lang="it-IT" sz="1900" dirty="0"/>
              <a:t> e lo converte in comandi per la vista e/o per il modello. Il Model (DataBase) deve fornire i dati necessari perché il controller possa lavorare con le sue funzionalità, in seguito alla richiesta del medico per operare sulle sue componenti.</a:t>
            </a:r>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grazie a tale oggetto, è possible richiamare il metodo della classe originale nella nuova classe, adattandolo al contesto specifico.</a:t>
            </a:r>
          </a:p>
          <a:p>
            <a:pPr marL="0" indent="0">
              <a:buNone/>
            </a:pPr>
            <a:r>
              <a:rPr lang="en-US" sz="2000" dirty="0"/>
              <a:t>Tale pattern riutilizza frammenti di codice, minimizzando i costi d’uso.</a:t>
            </a:r>
          </a:p>
          <a:p>
            <a:pPr marL="0" indent="0">
              <a:buNone/>
            </a:pPr>
            <a:r>
              <a:rPr lang="en-US" sz="2000" dirty="0"/>
              <a:t>Nel nostro caso, il delegation pattern è stato utilizzato per fare in modo che le classi GUI (</a:t>
            </a:r>
            <a:r>
              <a:rPr lang="it-IT" sz="2000" dirty="0"/>
              <a:t>dove vengono specificati i metodi riguardanti login del medico, modifica delle liste operatorie e compilazione verbale) </a:t>
            </a:r>
            <a:r>
              <a:rPr lang="en-US" sz="2000" dirty="0"/>
              <a:t>deleghino i propri metodi al DataService: nella costruzione di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l="14711" t="4180" r="16758"/>
          <a:stretch/>
        </p:blipFill>
        <p:spPr>
          <a:xfrm>
            <a:off x="8201591" y="2273361"/>
            <a:ext cx="3790241"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1690687"/>
            <a:ext cx="7457928" cy="5355312"/>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al fine di aumentare il grado di manutenibilità futura. La documentazione deve essere sottoposta a manutenzione, per essere sicuri che venga spiegato nel dettaglio l’intero funzionamento del programma, senza la presenza di contraddizioni o incoerenze. Poiché il nostro progetto è stato implementato da poco, non si sono verificati cambiamenti nell’ambiente di sviluppo o richieste da parte degli utenti, e ciò è ha portato ad una manutenzione prevalentemente </a:t>
            </a:r>
            <a:r>
              <a:rPr lang="it-IT" i="1" dirty="0"/>
              <a:t>correttiva </a:t>
            </a:r>
            <a:r>
              <a:rPr lang="it-IT" dirty="0"/>
              <a:t>e </a:t>
            </a:r>
            <a:r>
              <a:rPr lang="it-IT" i="1" dirty="0"/>
              <a:t>preventiva.</a:t>
            </a:r>
            <a:endParaRPr lang="it-IT" dirty="0"/>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refactoring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Refactoring</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refactoring è stata eseguita al fine di assicurare che il codice sia mantenibile: piccole azioni atte ad alterare la struttura interna del codice, senza modificarne il comportamento esterno. Un altro obiettivo imposto è quello di evitare i cosiddetti «bad smells»,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previsto a completare le proprie funzione);</a:t>
            </a:r>
          </a:p>
          <a:p>
            <a:pPr marL="0" indent="0">
              <a:buNone/>
            </a:pPr>
            <a:r>
              <a:rPr lang="it-IT" sz="1900" dirty="0"/>
              <a:t>• Invidia tra le classi (porterebbe a scontri tra più classi, compromettendo la qualità di sistema);</a:t>
            </a:r>
          </a:p>
          <a:p>
            <a:pPr marL="0" indent="0">
              <a:buNone/>
            </a:pPr>
            <a:endParaRPr lang="it-IT" sz="1900" dirty="0"/>
          </a:p>
          <a:p>
            <a:pPr marL="0" indent="0">
              <a:buNone/>
            </a:pPr>
            <a:r>
              <a:rPr lang="it-IT" sz="1900" dirty="0"/>
              <a:t>Al fine di risolvere tali bad smells e per portare a compimento l’attività di refactoring/manutenzione,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a:t>Extract Method &amp; Extract Local 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a:t>Push Down Method </a:t>
            </a:r>
            <a:r>
              <a:rPr lang="it-IT" sz="1900" dirty="0"/>
              <a:t>&amp; </a:t>
            </a:r>
            <a:r>
              <a:rPr lang="it-IT" sz="1900" i="1" dirty="0"/>
              <a:t>Push Down Field</a:t>
            </a:r>
            <a:r>
              <a:rPr lang="it-IT" sz="1900" dirty="0"/>
              <a:t>, trasferimento di campi/metodi da una superclasse ad una sottoclasse;</a:t>
            </a:r>
          </a:p>
          <a:p>
            <a:pPr>
              <a:buFont typeface="Wingdings" panose="05000000000000000000" pitchFamily="2" charset="2"/>
              <a:buChar char="Ø"/>
            </a:pPr>
            <a:r>
              <a:rPr lang="it-IT" sz="1900" i="1" dirty="0"/>
              <a:t>Remove Method </a:t>
            </a:r>
            <a:r>
              <a:rPr lang="it-IT" sz="1900" dirty="0"/>
              <a:t>&amp; </a:t>
            </a:r>
            <a:r>
              <a:rPr lang="it-IT" sz="1900" i="1" dirty="0"/>
              <a:t>Remove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809767"/>
            <a:ext cx="10515600" cy="4683107"/>
          </a:xfrm>
        </p:spPr>
        <p:txBody>
          <a:bodyPr>
            <a:normAutofit/>
          </a:bodyPr>
          <a:lstStyle/>
          <a:p>
            <a:pPr marL="0" indent="0">
              <a:buNone/>
            </a:pPr>
            <a:r>
              <a:rPr lang="en-US" sz="1900" dirty="0"/>
              <a:t>Per </a:t>
            </a:r>
            <a:r>
              <a:rPr lang="en-US" sz="1900" dirty="0" err="1"/>
              <a:t>modellare</a:t>
            </a:r>
            <a:r>
              <a:rPr lang="en-US" sz="1900" dirty="0"/>
              <a:t> il contesto del problema, </a:t>
            </a:r>
            <a:r>
              <a:rPr lang="en-US" sz="1900" dirty="0" err="1"/>
              <a:t>sono</a:t>
            </a:r>
            <a:r>
              <a:rPr lang="en-US" sz="1900" dirty="0"/>
              <a:t> </a:t>
            </a:r>
            <a:r>
              <a:rPr lang="en-US" sz="1900" dirty="0" err="1"/>
              <a:t>stati</a:t>
            </a:r>
            <a:r>
              <a:rPr lang="en-US" sz="1900" dirty="0"/>
              <a:t> </a:t>
            </a:r>
            <a:r>
              <a:rPr lang="en-US" sz="1900" dirty="0" err="1"/>
              <a:t>strutturati</a:t>
            </a:r>
            <a:r>
              <a:rPr lang="en-US" sz="1900" dirty="0"/>
              <a:t> </a:t>
            </a:r>
            <a:r>
              <a:rPr lang="en-US" sz="1900" dirty="0" err="1"/>
              <a:t>diversi</a:t>
            </a:r>
            <a:r>
              <a:rPr lang="en-US" sz="1900" dirty="0"/>
              <a:t> </a:t>
            </a:r>
            <a:r>
              <a:rPr lang="en-US" sz="1900" dirty="0" err="1"/>
              <a:t>diagrammi</a:t>
            </a:r>
            <a:r>
              <a:rPr lang="en-US" sz="1900" dirty="0"/>
              <a:t> UML:</a:t>
            </a:r>
          </a:p>
          <a:p>
            <a:r>
              <a:rPr lang="en-US" sz="1900" dirty="0" err="1"/>
              <a:t>Diagramma</a:t>
            </a:r>
            <a:r>
              <a:rPr lang="en-US" sz="1900" dirty="0"/>
              <a:t> dei Casi </a:t>
            </a:r>
            <a:r>
              <a:rPr lang="en-US" sz="1900" dirty="0" err="1"/>
              <a:t>d’Uso</a:t>
            </a:r>
            <a:r>
              <a:rPr lang="en-US" sz="1900" dirty="0"/>
              <a:t> (USE CASE DIAGRAM)</a:t>
            </a:r>
          </a:p>
          <a:p>
            <a:pPr marL="0" indent="0">
              <a:buNone/>
            </a:pPr>
            <a:endParaRPr lang="en-US" sz="1900" dirty="0"/>
          </a:p>
          <a:p>
            <a:r>
              <a:rPr lang="en-US" sz="1900" dirty="0"/>
              <a:t>Diagramma delle Classi (CLASS DIAGRAM)</a:t>
            </a:r>
          </a:p>
          <a:p>
            <a:pPr marL="0" indent="0">
              <a:buNone/>
            </a:pPr>
            <a:endParaRPr lang="en-US" sz="1900" dirty="0"/>
          </a:p>
          <a:p>
            <a:r>
              <a:rPr lang="en-US" sz="1900" dirty="0"/>
              <a:t>Diagramma di Stato (STATE-CHART DIAGRAM)</a:t>
            </a:r>
          </a:p>
          <a:p>
            <a:pPr marL="0" indent="0">
              <a:buNone/>
            </a:pPr>
            <a:endParaRPr lang="en-US" sz="1900" dirty="0"/>
          </a:p>
          <a:p>
            <a:r>
              <a:rPr lang="en-US" sz="1900" dirty="0" err="1"/>
              <a:t>Diagramma</a:t>
            </a:r>
            <a:r>
              <a:rPr lang="en-US" sz="1900" dirty="0"/>
              <a:t> di Sequenza (SEQUENCE DIAGRAM)</a:t>
            </a:r>
          </a:p>
          <a:p>
            <a:pPr marL="0" indent="0">
              <a:buNone/>
            </a:pPr>
            <a:endParaRPr lang="en-US" sz="1900" dirty="0"/>
          </a:p>
          <a:p>
            <a:r>
              <a:rPr lang="en-US" sz="1900" dirty="0" err="1"/>
              <a:t>Diagramma</a:t>
            </a:r>
            <a:r>
              <a:rPr lang="en-US" sz="1900" dirty="0"/>
              <a:t> </a:t>
            </a:r>
            <a:r>
              <a:rPr lang="en-US" sz="1900" dirty="0" err="1"/>
              <a:t>delle</a:t>
            </a:r>
            <a:r>
              <a:rPr lang="en-US" sz="1900" dirty="0"/>
              <a:t> Attività (ACTIVITY DIAGRAM) </a:t>
            </a:r>
          </a:p>
          <a:p>
            <a:pPr marL="0" indent="0">
              <a:buNone/>
            </a:pPr>
            <a:r>
              <a:rPr lang="en-US" sz="1900" dirty="0"/>
              <a:t>Nelle </a:t>
            </a:r>
            <a:r>
              <a:rPr lang="en-US" sz="1900" dirty="0" err="1"/>
              <a:t>prossime</a:t>
            </a:r>
            <a:r>
              <a:rPr lang="en-US" sz="1900" dirty="0"/>
              <a:t> slide </a:t>
            </a:r>
            <a:r>
              <a:rPr lang="en-US" sz="1900" dirty="0" err="1"/>
              <a:t>sono</a:t>
            </a:r>
            <a:r>
              <a:rPr lang="en-US" sz="1900" dirty="0"/>
              <a:t> </a:t>
            </a:r>
            <a:r>
              <a:rPr lang="en-US" sz="1900" dirty="0" err="1"/>
              <a:t>mostrati</a:t>
            </a:r>
            <a:r>
              <a:rPr lang="en-US" sz="1900" dirty="0"/>
              <a:t> </a:t>
            </a:r>
            <a:r>
              <a:rPr lang="en-US" sz="1900" dirty="0" err="1"/>
              <a:t>i</a:t>
            </a:r>
            <a:r>
              <a:rPr lang="en-US" sz="1900" dirty="0"/>
              <a:t> </a:t>
            </a:r>
            <a:r>
              <a:rPr lang="en-US" sz="1900" dirty="0" err="1"/>
              <a:t>diagrammi</a:t>
            </a:r>
            <a:r>
              <a:rPr lang="en-US" sz="1900" dirty="0"/>
              <a:t> rispetto alle </a:t>
            </a:r>
            <a:r>
              <a:rPr lang="en-US" sz="1900" dirty="0" err="1"/>
              <a:t>attività</a:t>
            </a:r>
            <a:r>
              <a:rPr lang="en-US" sz="1900" dirty="0"/>
              <a:t> del medico, ma </a:t>
            </a:r>
            <a:r>
              <a:rPr lang="en-US" sz="1900" dirty="0" err="1"/>
              <a:t>all’interno</a:t>
            </a:r>
            <a:r>
              <a:rPr lang="en-US" sz="1900" dirty="0"/>
              <a:t> del repository </a:t>
            </a:r>
            <a:r>
              <a:rPr lang="en-US" sz="1900" dirty="0" err="1"/>
              <a:t>sono</a:t>
            </a:r>
            <a:r>
              <a:rPr lang="en-US" sz="1900" dirty="0"/>
              <a:t> </a:t>
            </a:r>
            <a:r>
              <a:rPr lang="en-US" sz="1900" dirty="0" err="1"/>
              <a:t>presenti</a:t>
            </a:r>
            <a:r>
              <a:rPr lang="en-US" sz="1900" dirty="0"/>
              <a:t> </a:t>
            </a:r>
            <a:r>
              <a:rPr lang="en-US" sz="1900" dirty="0" err="1"/>
              <a:t>altri</a:t>
            </a:r>
            <a:r>
              <a:rPr lang="en-US" sz="1900" dirty="0"/>
              <a:t> </a:t>
            </a:r>
            <a:r>
              <a:rPr lang="en-US" sz="1900" dirty="0" err="1"/>
              <a:t>diagrammi</a:t>
            </a:r>
            <a:r>
              <a:rPr lang="en-US" sz="1900" dirty="0"/>
              <a:t> che </a:t>
            </a:r>
            <a:r>
              <a:rPr lang="en-US" sz="1900" dirty="0" err="1"/>
              <a:t>descrivono</a:t>
            </a:r>
            <a:r>
              <a:rPr lang="en-US" sz="1900" dirty="0"/>
              <a:t> </a:t>
            </a:r>
            <a:r>
              <a:rPr lang="en-US" sz="1900" dirty="0" err="1"/>
              <a:t>l’inero</a:t>
            </a:r>
            <a:r>
              <a:rPr lang="en-US" sz="1900"/>
              <a:t> sistema </a:t>
            </a:r>
            <a:r>
              <a:rPr lang="en-US" sz="1900" dirty="0" err="1"/>
              <a:t>dell’ospedale</a:t>
            </a:r>
            <a:r>
              <a:rPr lang="en-US" sz="1900" dirty="0"/>
              <a:t>.</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8" name="Segnaposto contenuto 7">
            <a:extLst>
              <a:ext uri="{FF2B5EF4-FFF2-40B4-BE49-F238E27FC236}">
                <a16:creationId xmlns:a16="http://schemas.microsoft.com/office/drawing/2014/main" id="{DA974598-9005-7A60-6B66-EEBC98623935}"/>
              </a:ext>
            </a:extLst>
          </p:cNvPr>
          <p:cNvPicPr>
            <a:picLocks noGrp="1" noChangeAspect="1"/>
          </p:cNvPicPr>
          <p:nvPr>
            <p:ph idx="1"/>
          </p:nvPr>
        </p:nvPicPr>
        <p:blipFill>
          <a:blip r:embed="rId2"/>
          <a:stretch>
            <a:fillRect/>
          </a:stretch>
        </p:blipFill>
        <p:spPr>
          <a:xfrm>
            <a:off x="232926" y="1839912"/>
            <a:ext cx="4896139" cy="4351338"/>
          </a:xfrm>
        </p:spPr>
      </p:pic>
      <p:pic>
        <p:nvPicPr>
          <p:cNvPr id="4" name="Immagine 3">
            <a:extLst>
              <a:ext uri="{FF2B5EF4-FFF2-40B4-BE49-F238E27FC236}">
                <a16:creationId xmlns:a16="http://schemas.microsoft.com/office/drawing/2014/main" id="{FBBF433F-AF38-288E-6DBA-F555A48DC93B}"/>
              </a:ext>
            </a:extLst>
          </p:cNvPr>
          <p:cNvPicPr>
            <a:picLocks noChangeAspect="1"/>
          </p:cNvPicPr>
          <p:nvPr/>
        </p:nvPicPr>
        <p:blipFill>
          <a:blip r:embed="rId3"/>
          <a:stretch>
            <a:fillRect/>
          </a:stretch>
        </p:blipFill>
        <p:spPr>
          <a:xfrm>
            <a:off x="5200354" y="2349372"/>
            <a:ext cx="6820491" cy="3558848"/>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324530"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a:t>
            </a:r>
            <a:r>
              <a:rPr lang="en-US" sz="2000" dirty="0" err="1"/>
              <a:t>devono</a:t>
            </a:r>
            <a:r>
              <a:rPr lang="en-US" sz="2000" dirty="0"/>
              <a:t> </a:t>
            </a:r>
            <a:r>
              <a:rPr lang="en-US" sz="2000" dirty="0" err="1"/>
              <a:t>affrontare</a:t>
            </a:r>
            <a:r>
              <a:rPr lang="en-US" sz="2000" dirty="0"/>
              <a:t>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a:t>
            </a:r>
            <a:r>
              <a:rPr lang="en-US" sz="2000" dirty="0" err="1"/>
              <a:t>relativo</a:t>
            </a:r>
            <a:r>
              <a:rPr lang="en-US" sz="2000" dirty="0"/>
              <a:t>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sull’intervento (le capacità di compilazione cambiano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a:extLst>
              <a:ext uri="{FF2B5EF4-FFF2-40B4-BE49-F238E27FC236}">
                <a16:creationId xmlns:a16="http://schemas.microsoft.com/office/drawing/2014/main" id="{2579056C-1632-EA34-7609-B5BA82181028}"/>
              </a:ext>
            </a:extLst>
          </p:cNvPr>
          <p:cNvPicPr>
            <a:picLocks noGrp="1" noChangeAspect="1"/>
          </p:cNvPicPr>
          <p:nvPr>
            <p:ph idx="1"/>
          </p:nvPr>
        </p:nvPicPr>
        <p:blipFill rotWithShape="1">
          <a:blip r:embed="rId2"/>
          <a:srcRect r="14305"/>
          <a:stretch/>
        </p:blipFill>
        <p:spPr>
          <a:xfrm>
            <a:off x="460660" y="2167032"/>
            <a:ext cx="5408295" cy="3708000"/>
          </a:xfrm>
        </p:spPr>
      </p:pic>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11019452" y="6675756"/>
            <a:ext cx="895739" cy="45719"/>
          </a:xfrm>
        </p:spPr>
        <p:txBody>
          <a:bodyPr>
            <a:noAutofit/>
          </a:bodyPr>
          <a:lstStyle/>
          <a:p>
            <a:pPr rtl="0">
              <a:spcAft>
                <a:spcPts val="600"/>
              </a:spcAft>
            </a:pPr>
            <a:r>
              <a:rPr lang="it-IT" sz="1800" b="1" dirty="0"/>
              <a:t>20</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pic>
        <p:nvPicPr>
          <p:cNvPr id="12" name="Immagine 11">
            <a:extLst>
              <a:ext uri="{FF2B5EF4-FFF2-40B4-BE49-F238E27FC236}">
                <a16:creationId xmlns:a16="http://schemas.microsoft.com/office/drawing/2014/main" id="{E45DDE6C-A26D-719F-E8B6-2D723FFBF1EF}"/>
              </a:ext>
            </a:extLst>
          </p:cNvPr>
          <p:cNvPicPr>
            <a:picLocks noChangeAspect="1"/>
          </p:cNvPicPr>
          <p:nvPr/>
        </p:nvPicPr>
        <p:blipFill rotWithShape="1">
          <a:blip r:embed="rId3"/>
          <a:srcRect t="-1" r="10206" b="4837"/>
          <a:stretch/>
        </p:blipFill>
        <p:spPr>
          <a:xfrm>
            <a:off x="6176150" y="2055813"/>
            <a:ext cx="5177650" cy="3636000"/>
          </a:xfrm>
          <a:prstGeom prst="rect">
            <a:avLst/>
          </a:prstGeom>
        </p:spPr>
      </p:pic>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spTree>
    <p:extLst>
      <p:ext uri="{BB962C8B-B14F-4D97-AF65-F5344CB8AC3E}">
        <p14:creationId xmlns:p14="http://schemas.microsoft.com/office/powerpoint/2010/main" val="24268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21</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4979467" y="6332815"/>
            <a:ext cx="2230017" cy="369332"/>
          </a:xfrm>
          <a:prstGeom prst="rect">
            <a:avLst/>
          </a:prstGeom>
          <a:noFill/>
        </p:spPr>
        <p:txBody>
          <a:bodyPr wrap="square" rtlCol="0">
            <a:spAutoFit/>
          </a:bodyPr>
          <a:lstStyle/>
          <a:p>
            <a:r>
              <a:rPr lang="it-IT" dirty="0"/>
              <a:t>ACTIVITY DIAGRAM</a:t>
            </a:r>
          </a:p>
        </p:txBody>
      </p:sp>
      <p:pic>
        <p:nvPicPr>
          <p:cNvPr id="15" name="Segnaposto contenuto 14">
            <a:extLst>
              <a:ext uri="{FF2B5EF4-FFF2-40B4-BE49-F238E27FC236}">
                <a16:creationId xmlns:a16="http://schemas.microsoft.com/office/drawing/2014/main" id="{07B11D30-AEBE-76A2-6929-70D4FF1B76BF}"/>
              </a:ext>
            </a:extLst>
          </p:cNvPr>
          <p:cNvPicPr>
            <a:picLocks noGrp="1" noChangeAspect="1"/>
          </p:cNvPicPr>
          <p:nvPr>
            <p:ph idx="1"/>
          </p:nvPr>
        </p:nvPicPr>
        <p:blipFill>
          <a:blip r:embed="rId2"/>
          <a:stretch>
            <a:fillRect/>
          </a:stretch>
        </p:blipFill>
        <p:spPr>
          <a:xfrm>
            <a:off x="2316152" y="2122801"/>
            <a:ext cx="7559695" cy="3756986"/>
          </a:xfrm>
        </p:spPr>
      </p:pic>
    </p:spTree>
    <p:extLst>
      <p:ext uri="{BB962C8B-B14F-4D97-AF65-F5344CB8AC3E}">
        <p14:creationId xmlns:p14="http://schemas.microsoft.com/office/powerpoint/2010/main" val="1841377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a:bodyPr>
          <a:lstStyle/>
          <a:p>
            <a:pPr marL="0" indent="0">
              <a:buNone/>
            </a:pPr>
            <a:r>
              <a:rPr lang="en-US" sz="2000" dirty="0"/>
              <a:t>Per accedere alla pagina personale di Sistema, bisogna inanzitutto inserire le credenziali (matricola e password) corrette.</a:t>
            </a:r>
          </a:p>
          <a:p>
            <a:pPr marL="0" indent="0">
              <a:buNone/>
            </a:pPr>
            <a:r>
              <a:rPr lang="en-US" sz="2000" dirty="0"/>
              <a:t>Una volta eseguito l’accesso, l’utente può registrare nuovi pazienti, </a:t>
            </a:r>
            <a:r>
              <a:rPr lang="en-US" sz="2000" dirty="0" err="1"/>
              <a:t>generare</a:t>
            </a:r>
            <a:r>
              <a:rPr lang="en-US" sz="2000" dirty="0"/>
              <a:t> </a:t>
            </a:r>
            <a:r>
              <a:rPr lang="en-US" sz="2000" dirty="0" err="1"/>
              <a:t>nuove</a:t>
            </a:r>
            <a:r>
              <a:rPr lang="en-US" sz="2000" dirty="0"/>
              <a:t> </a:t>
            </a:r>
            <a:r>
              <a:rPr lang="en-US" sz="2000" dirty="0" err="1"/>
              <a:t>operazioni</a:t>
            </a:r>
            <a:r>
              <a:rPr lang="en-US" sz="2000" dirty="0"/>
              <a:t> (</a:t>
            </a:r>
            <a:r>
              <a:rPr lang="en-US" sz="2000" dirty="0" err="1"/>
              <a:t>partendo</a:t>
            </a:r>
            <a:r>
              <a:rPr lang="en-US" sz="2000" dirty="0"/>
              <a:t> </a:t>
            </a:r>
            <a:r>
              <a:rPr lang="en-US" sz="2000" dirty="0" err="1"/>
              <a:t>dalle</a:t>
            </a:r>
            <a:r>
              <a:rPr lang="en-US" sz="2000" dirty="0"/>
              <a:t> anagrafiche create) e compilare i relativi verbali medici, </a:t>
            </a:r>
            <a:r>
              <a:rPr lang="en-US" sz="2000" dirty="0" err="1"/>
              <a:t>sulla</a:t>
            </a:r>
            <a:r>
              <a:rPr lang="en-US" sz="2000" dirty="0"/>
              <a:t> base </a:t>
            </a:r>
            <a:r>
              <a:rPr lang="en-US" sz="2000" dirty="0" err="1"/>
              <a:t>delle</a:t>
            </a:r>
            <a:r>
              <a:rPr lang="en-US" sz="2000" dirty="0"/>
              <a:t> </a:t>
            </a:r>
            <a:r>
              <a:rPr lang="en-US" sz="2000" dirty="0" err="1"/>
              <a:t>singole</a:t>
            </a:r>
            <a:r>
              <a:rPr lang="en-US" sz="2000" dirty="0"/>
              <a:t> </a:t>
            </a:r>
            <a:r>
              <a:rPr lang="en-US" sz="2000" dirty="0" err="1"/>
              <a:t>operazioni</a:t>
            </a:r>
            <a:r>
              <a:rPr lang="en-US" sz="2000" dirty="0"/>
              <a:t>.</a:t>
            </a:r>
          </a:p>
          <a:p>
            <a:pPr marL="0" indent="0">
              <a:buNone/>
            </a:pPr>
            <a:r>
              <a:rPr lang="en-US" sz="2000" dirty="0"/>
              <a:t>Eliminando la pagina anagrafica di un certo paziente, si cancellano, di conseguenza, le liste operatorie che lo coinvolgono; allo stesso modo, cancellando una lista operatoria si eliminano i verbali medici associati a quella lista.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22</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a:t>
            </a:r>
            <a:r>
              <a:rPr lang="en-US" sz="2000" dirty="0" err="1"/>
              <a:t>progetto</a:t>
            </a:r>
            <a:r>
              <a:rPr lang="en-US" sz="2000" dirty="0"/>
              <a:t>,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funzioni possibili al medico,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che verifica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23</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fontScale="92500" lnSpcReduction="10000"/>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esiste </a:t>
            </a:r>
            <a:r>
              <a:rPr kumimoji="0" lang="en-US" sz="1900" b="0" u="none" strike="noStrike" kern="1200" cap="none" spc="0" normalizeH="0" baseline="0" noProof="0" dirty="0" err="1">
                <a:ln>
                  <a:noFill/>
                </a:ln>
                <a:solidFill>
                  <a:prstClr val="black"/>
                </a:solidFill>
                <a:uLnTx/>
                <a:uFillTx/>
                <a:latin typeface="Calibri" panose="020F0502020204030204"/>
                <a:ea typeface="+mn-ea"/>
                <a:cs typeface="+mn-cs"/>
              </a:rPr>
              <a:t>alcun</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SalvataggioOperazioneFallito,</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componente corrisponde;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2000" dirty="0">
              <a:solidFill>
                <a:prstClr val="black"/>
              </a:solidFill>
              <a:latin typeface="Calibri" panose="020F0502020204030204"/>
            </a:endParaRPr>
          </a:p>
          <a:p>
            <a:pPr marL="457200" marR="0" lvl="1" indent="0" algn="l" defTabSz="914400" rtl="0" eaLnBrk="1" fontAlgn="auto" latinLnBrk="0" hangingPunct="1">
              <a:lnSpc>
                <a:spcPct val="90000"/>
              </a:lnSpc>
              <a:spcBef>
                <a:spcPts val="500"/>
              </a:spcBef>
              <a:spcAft>
                <a:spcPts val="0"/>
              </a:spcAft>
              <a:buClrTx/>
              <a:buSzTx/>
              <a:buNone/>
              <a:tabLst/>
              <a:defRPr/>
            </a:pPr>
            <a:r>
              <a:rPr lang="en-US" sz="1900" dirty="0">
                <a:solidFill>
                  <a:prstClr val="black"/>
                </a:solidFill>
                <a:latin typeface="Calibri" panose="020F0502020204030204"/>
              </a:rPr>
              <a:t>N.B. Queste tipologie di test possono essere applicate, adattandole al contesto, anche nel caso di salvataggio di pagine anagrafiche e verbali medici.</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difficolà, incontrate durante la stesura del Progetto, </a:t>
            </a:r>
            <a:r>
              <a:rPr lang="en-US" sz="2200" dirty="0" err="1"/>
              <a:t>riguardano</a:t>
            </a:r>
            <a:r>
              <a:rPr lang="en-US" sz="2200" dirty="0"/>
              <a:t>:</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sistema e </a:t>
            </a:r>
            <a:r>
              <a:rPr lang="en-US" sz="2200" dirty="0" err="1"/>
              <a:t>dell’utente</a:t>
            </a:r>
            <a:r>
              <a:rPr lang="en-US" sz="2200" dirty="0"/>
              <a:t>).</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95534" y="4811295"/>
            <a:ext cx="1073021" cy="369332"/>
          </a:xfrm>
          <a:prstGeom prst="rect">
            <a:avLst/>
          </a:prstGeom>
          <a:noFill/>
        </p:spPr>
        <p:txBody>
          <a:bodyPr wrap="square" rtlCol="0">
            <a:spAutoFit/>
          </a:bodyPr>
          <a:lstStyle/>
          <a:p>
            <a:r>
              <a:rPr lang="it-IT" dirty="0"/>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4" y="6276899"/>
            <a:ext cx="566057"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0" y="1884037"/>
            <a:ext cx="12188952" cy="5093702"/>
          </a:xfrm>
          <a:prstGeom prst="rect">
            <a:avLst/>
          </a:prstGeom>
          <a:noFill/>
        </p:spPr>
        <p:txBody>
          <a:bodyPr wrap="square" rtlCol="0">
            <a:spAutoFit/>
          </a:bodyPr>
          <a:lstStyle/>
          <a:p>
            <a:pPr marL="285750" indent="-285750">
              <a:buFont typeface="Arial" panose="020B0604020202020204" pitchFamily="34" charset="0"/>
              <a:buChar char="•"/>
            </a:pPr>
            <a:r>
              <a:rPr lang="it-IT" dirty="0"/>
              <a:t>Utilizzo di </a:t>
            </a:r>
            <a:r>
              <a:rPr lang="it-IT" b="1" dirty="0"/>
              <a:t>GitHub</a:t>
            </a:r>
            <a:r>
              <a:rPr lang="it-IT" dirty="0"/>
              <a:t> come strumento prescelto al coordinamento tra i membri del team: le sue caratteristiche di utilizzo consentono di tenere traccia di tutti le modifiche apportate (si sfruttano </a:t>
            </a:r>
            <a:r>
              <a:rPr lang="it-IT" i="1" dirty="0"/>
              <a:t>issue </a:t>
            </a:r>
            <a:r>
              <a:rPr lang="it-IT" dirty="0"/>
              <a:t>e </a:t>
            </a:r>
            <a:r>
              <a:rPr lang="it-IT" i="1" dirty="0"/>
              <a:t>branch </a:t>
            </a:r>
            <a:r>
              <a:rPr lang="it-IT" dirty="0"/>
              <a:t>per organizzare al meglio il lavoro di squadra).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Utilizzo di Linguaggio </a:t>
            </a:r>
            <a:r>
              <a:rPr lang="it-IT" b="1" dirty="0"/>
              <a:t>Java</a:t>
            </a:r>
            <a:r>
              <a:rPr lang="it-IT" dirty="0"/>
              <a:t> (alto livello) per la stesura del codice sorgente attraverso l’uso dell’ambiente di lavoro </a:t>
            </a:r>
            <a:r>
              <a:rPr lang="it-IT" b="1" dirty="0"/>
              <a:t>Eclipse</a:t>
            </a:r>
            <a:r>
              <a:rPr lang="it-IT" dirty="0"/>
              <a:t>:</a:t>
            </a:r>
          </a:p>
          <a:p>
            <a:pPr marL="285750" indent="-285750">
              <a:buFont typeface="Wingdings" panose="05000000000000000000" pitchFamily="2" charset="2"/>
              <a:buChar char="q"/>
            </a:pPr>
            <a:r>
              <a:rPr lang="it-IT" i="1" dirty="0"/>
              <a:t>Windowbuilder</a:t>
            </a:r>
            <a:r>
              <a:rPr lang="it-IT" dirty="0"/>
              <a:t>, per la costruzione di un’interfaccia grafica che risponda ai requisiti del problema, ma che sia, al tempo stesso, di facile utilizzo e comprensibile agli utenti (principalmente medici).</a:t>
            </a:r>
          </a:p>
          <a:p>
            <a:pPr marL="285750" indent="-285750">
              <a:buFont typeface="Wingdings" panose="05000000000000000000" pitchFamily="2" charset="2"/>
              <a:buChar char="q"/>
            </a:pPr>
            <a:r>
              <a:rPr lang="it-IT" i="1" dirty="0"/>
              <a:t>JUNIT, </a:t>
            </a:r>
            <a:r>
              <a:rPr lang="it-IT" dirty="0"/>
              <a:t>framework per lo studio e l’esecuzione dei casi di test.</a:t>
            </a:r>
            <a:endParaRPr lang="it-IT" i="1" dirty="0"/>
          </a:p>
          <a:p>
            <a:pPr marL="285750" indent="-285750">
              <a:buFont typeface="Wingdings" panose="05000000000000000000" pitchFamily="2" charset="2"/>
              <a:buChar char="q"/>
            </a:pPr>
            <a:endParaRPr lang="it-IT" b="1" i="1" dirty="0"/>
          </a:p>
          <a:p>
            <a:pPr marL="285750" indent="-285750">
              <a:buFont typeface="Arial" panose="020B0604020202020204" pitchFamily="34" charset="0"/>
              <a:buChar char="•"/>
            </a:pPr>
            <a:r>
              <a:rPr lang="it-IT" dirty="0"/>
              <a:t>Utilizzo di </a:t>
            </a:r>
            <a:r>
              <a:rPr lang="it-IT" b="1" dirty="0"/>
              <a:t>StarUML</a:t>
            </a:r>
            <a:r>
              <a:rPr lang="it-IT" dirty="0"/>
              <a:t> per la creazione dei vari diagrammi (definiti rispetto al sistema generale o semplicemente rispetto ai medici);</a:t>
            </a:r>
          </a:p>
          <a:p>
            <a:pPr marL="285750" indent="-285750">
              <a:buFont typeface="Arial" panose="020B0604020202020204" pitchFamily="34" charset="0"/>
              <a:buChar char="•"/>
            </a:pPr>
            <a:endParaRPr lang="it-IT" i="1" dirty="0"/>
          </a:p>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il quale si può visualizzare le relazioni tra moduli e classi </a:t>
            </a:r>
            <a:r>
              <a:rPr lang="it-IT" i="1" dirty="0"/>
              <a:t>(accoppiamento </a:t>
            </a:r>
            <a:r>
              <a:rPr lang="it-IT" dirty="0"/>
              <a:t>e </a:t>
            </a:r>
            <a:r>
              <a:rPr lang="it-IT" i="1" dirty="0"/>
              <a:t>coesione</a:t>
            </a:r>
            <a:r>
              <a:rPr lang="it-IT" dirty="0"/>
              <a:t>)</a:t>
            </a:r>
            <a:r>
              <a:rPr lang="it-IT" i="1" dirty="0"/>
              <a:t>,</a:t>
            </a:r>
            <a:r>
              <a:rPr lang="it-IT" dirty="0"/>
              <a:t> nonché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endParaRPr lang="it-IT" b="1" dirty="0"/>
          </a:p>
          <a:p>
            <a:pPr marL="285750" indent="-285750">
              <a:buFont typeface="Arial" panose="020B0604020202020204" pitchFamily="34" charset="0"/>
              <a:buChar char="•"/>
            </a:pPr>
            <a:endParaRPr lang="it-IT" sz="1900"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810140"/>
            <a:ext cx="10515600" cy="4682736"/>
          </a:xfrm>
        </p:spPr>
        <p:txBody>
          <a:bodyPr>
            <a:normAutofit fontScale="92500" lnSpcReduction="20000"/>
          </a:bodyPr>
          <a:lstStyle/>
          <a:p>
            <a:pPr marL="0" indent="0">
              <a:buNone/>
            </a:pPr>
            <a:r>
              <a:rPr lang="it-IT" sz="2000" dirty="0"/>
              <a:t>Per il software configuration management è stato utilizzato GitHub come programma principale:</a:t>
            </a:r>
          </a:p>
          <a:p>
            <a:pPr marL="0" indent="0">
              <a:buNone/>
            </a:pPr>
            <a:endParaRPr lang="it-IT" sz="2000" dirty="0"/>
          </a:p>
          <a:p>
            <a:pPr marL="0" indent="0">
              <a:buNone/>
            </a:pPr>
            <a:r>
              <a:rPr lang="it-IT" sz="2000" b="1" dirty="0"/>
              <a:t>BRANCH </a:t>
            </a:r>
            <a:r>
              <a:rPr lang="it-IT" sz="2000" dirty="0"/>
              <a:t>La creazione di branch diversi ottimizza il lavoro di squadra e permette di evitare eventuali  incomprensioni: ogni membro crea uno o più branch per lavorare sulle sue componenti, in modo tale da non confondere gli altri collaboratori, qualora si lavorasse in più persone su uno stesso aspetto (i branch sono, tuttavia, aperti a tutti i membri, per favorire il confronto). Il «ramo principale» Main è il branch di default, dove verrano trasferiti i file e il codice finale per la consegna del progetto.</a:t>
            </a:r>
          </a:p>
          <a:p>
            <a:pPr marL="0" indent="0">
              <a:buNone/>
            </a:pPr>
            <a:endParaRPr lang="it-IT" sz="2000" b="1" dirty="0"/>
          </a:p>
          <a:p>
            <a:pPr marL="0" indent="0">
              <a:buNone/>
            </a:pPr>
            <a:r>
              <a:rPr lang="it-IT" sz="2000" b="1" dirty="0"/>
              <a:t>ISSUE </a:t>
            </a:r>
            <a:r>
              <a:rPr lang="it-IT" sz="2000" dirty="0"/>
              <a:t>Per valutazione del progetto/project plan, risolvere bug o rispondere a determinati requisiti, sono state attivate issue corrispondenti. Le singole issue vengono affidate ad uno o più i membri del team e devono essere portate a compimento (risolvendo il problema indicato), prima di essere chiuse (indicate come «completate»). Le issue favoriscono la comunicazione tra i membri del team.</a:t>
            </a:r>
          </a:p>
          <a:p>
            <a:pPr marL="0" indent="0">
              <a:buNone/>
            </a:pPr>
            <a:endParaRPr lang="it-IT" sz="2000" dirty="0"/>
          </a:p>
          <a:p>
            <a:pPr marL="0" indent="0">
              <a:buNone/>
            </a:pPr>
            <a:r>
              <a:rPr lang="it-IT" sz="2000" b="1" dirty="0"/>
              <a:t>PULL REQUEST </a:t>
            </a:r>
            <a:r>
              <a:rPr lang="it-IT" sz="2000" dirty="0"/>
              <a:t>Per</a:t>
            </a:r>
            <a:r>
              <a:rPr lang="it-IT" sz="2000" b="1" dirty="0"/>
              <a:t> </a:t>
            </a:r>
            <a:r>
              <a:rPr lang="it-IT" sz="2000" dirty="0"/>
              <a:t>modifiche importanti o azioni di merge («unione di materiale da un branch ad un altro»), sono state attivate apposite pull request, le quali devono essere discusse tra tutti i membri del team e lo SCRUM Master, indicato per l’area di lavoro a cui la request fa riferimento, ha il compito di </a:t>
            </a:r>
            <a:r>
              <a:rPr lang="it-IT" sz="2000"/>
              <a:t>approvarla e portarla </a:t>
            </a:r>
            <a:r>
              <a:rPr lang="it-IT" sz="2000" dirty="0"/>
              <a:t>a compimento. Possono essere richieste delle </a:t>
            </a:r>
            <a:r>
              <a:rPr lang="it-IT" sz="2000" i="1" dirty="0"/>
              <a:t>Review</a:t>
            </a:r>
            <a:r>
              <a:rPr lang="it-IT" sz="2000" dirty="0"/>
              <a:t>, per consentire ai membri di esaminare e discutere le modifiche proposte, che verranno poi unite nel ramo principale del repository. </a:t>
            </a:r>
            <a:endParaRPr lang="it-IT" sz="22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6</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7</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8</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l’ultima parola). Sebbene il ruolo di scrum master venga designato anticipatamente, i tre collaboratori devono sempre confrontarsi per le nuove modifiche e dare tutti il proprio consenso: sarà compito dello scrum master verificare se tali cambiamenti mantengono la qualità del software alta. Inoltre, lo scrum master deve mantenere alta la motivazione/concentrazione del gruppo, per portare a compimento le singole parti ed eliminare ostacoli che rallentano il lavoro.</a:t>
            </a:r>
          </a:p>
          <a:p>
            <a:pPr marL="0" indent="0">
              <a:buNone/>
            </a:pPr>
            <a:endParaRPr lang="it-IT" sz="1800" dirty="0"/>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9</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569167" y="4021121"/>
            <a:ext cx="11066106" cy="2431435"/>
          </a:xfrm>
          <a:prstGeom prst="rect">
            <a:avLst/>
          </a:prstGeom>
          <a:noFill/>
        </p:spPr>
        <p:txBody>
          <a:bodyPr wrap="square" rtlCol="0">
            <a:spAutoFit/>
          </a:bodyPr>
          <a:lstStyle/>
          <a:p>
            <a:r>
              <a:rPr lang="it-IT" sz="1900" dirty="0"/>
              <a:t>Il team si è impegnato a rispondere ai requisiti di qualità tassonomici di McCall: nella tabella sopra sono riportati i principali requisiti che il team si è impegnato a soddisfare, per rendere forte il progetto e aumentarne il livello di qualità finale.</a:t>
            </a:r>
          </a:p>
          <a:p>
            <a:endParaRPr lang="it-IT" sz="1900" dirty="0"/>
          </a:p>
          <a:p>
            <a:r>
              <a:rPr lang="it-IT" sz="1900" dirty="0"/>
              <a:t>L’attenzione è rivolta in particolare al funzionamento e revisione del prodotto: l’obiettivo è permettere al programma di funzionare in modo corretto, rispondendo ai requisiti designati dal team e a quelli dell’utente (medico o sistema dell’ospedale). Anche se il progetto non sarà commercializzabile completamente a fine lavoro, il team ha implementato il codice perché parte di esso o tutto 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1346</TotalTime>
  <Words>3048</Words>
  <Application>Microsoft Office PowerPoint</Application>
  <PresentationFormat>Widescreen</PresentationFormat>
  <Paragraphs>228</Paragraphs>
  <Slides>24</Slides>
  <Notes>18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2024-03-23T10:42:08Z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