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6" dt="2024-02-21T11:03:52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2-21T11:03:31.003" v="286" actId="20577"/>
      <pc:docMkLst>
        <pc:docMk/>
      </pc:docMkLst>
      <pc:sldChg chg="modSp mod">
        <pc:chgData name="Matteo MANGILI" userId="89c7df381375e6aa" providerId="LiveId" clId="{E6DC4EAA-0AC7-4D8A-9ABA-9B4C09DD8308}" dt="2024-02-16T14:30:48.082" v="15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2-16T14:30:48.082" v="15" actId="20577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2-19T17:32:26.789" v="17" actId="14100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2-19T17:32:26.789" v="17" actId="14100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19T21:08:45.634" v="2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modSp mod">
        <pc:chgData name="Matteo MANGILI" userId="89c7df381375e6aa" providerId="LiveId" clId="{E6DC4EAA-0AC7-4D8A-9ABA-9B4C09DD8308}" dt="2024-02-19T17:32:10.239" v="16" actId="113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2-19T17:32:10.239" v="16" actId="113"/>
          <ac:spMkLst>
            <pc:docMk/>
            <pc:sldMk cId="762597572" sldId="319"/>
            <ac:spMk id="5" creationId="{4C2922B9-05A6-2851-4268-32FCA9934BC2}"/>
          </ac:spMkLst>
        </pc:sp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21/02/2024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21/02/2024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2000" i="1" dirty="0"/>
              <a:t>soggettivamente</a:t>
            </a:r>
            <a:r>
              <a:rPr lang="it-IT" sz="2000" dirty="0"/>
              <a:t> o </a:t>
            </a:r>
            <a:r>
              <a:rPr lang="it-IT" sz="2000" i="1" dirty="0"/>
              <a:t>oggettivamente</a:t>
            </a:r>
            <a:r>
              <a:rPr lang="it-IT" sz="2000" dirty="0"/>
              <a:t>, al fine di ottenere una misura complessiva dell’intero grado di qualità del software, e possono essere </a:t>
            </a:r>
            <a:r>
              <a:rPr lang="it-IT" sz="2000" i="1" dirty="0"/>
              <a:t>interni</a:t>
            </a:r>
            <a:r>
              <a:rPr lang="it-IT" sz="2000" dirty="0"/>
              <a:t> o </a:t>
            </a:r>
            <a:r>
              <a:rPr lang="it-IT" sz="2000" i="1" dirty="0"/>
              <a:t>esterni </a:t>
            </a:r>
            <a:r>
              <a:rPr lang="it-IT" sz="2000" dirty="0"/>
              <a:t>(rispettivamente, se rispondono alle esigenze degli sviluppatori o dell’utente finale).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947033"/>
              </p:ext>
            </p:extLst>
          </p:nvPr>
        </p:nvGraphicFramePr>
        <p:xfrm>
          <a:off x="838200" y="1825625"/>
          <a:ext cx="10515600" cy="44537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vedere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</a:t>
            </a:r>
            <a:r>
              <a:rPr lang="it-IT" sz="1900" b="1" i="1" dirty="0" err="1"/>
              <a:t>View</a:t>
            </a:r>
            <a:r>
              <a:rPr lang="it-IT" sz="1900" b="1" i="1" dirty="0"/>
              <a:t>-Controller (MVC)</a:t>
            </a:r>
          </a:p>
          <a:p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1900" dirty="0" err="1"/>
              <a:t>View</a:t>
            </a:r>
            <a:r>
              <a:rPr lang="it-IT" sz="1900" dirty="0"/>
              <a:t> è definita come una qualsiasi rappresentazione di output delle informazioni. Il Controller accetta l’input richiesto dall’utente e lo converte in comandi per la vista e/o per il modello. I singoli componenti del modello sono raccolte di procedure e  i connettori che li uniscono sono delle chiamate di procedura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e gli infermieri operanti 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contesti</a:t>
            </a:r>
            <a:r>
              <a:rPr lang="en-US" sz="2000" dirty="0"/>
              <a:t>, si sfruttano classi astratte)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 </a:t>
            </a:r>
            <a:r>
              <a:rPr lang="en-US" sz="2000" i="1" dirty="0"/>
              <a:t>Strutturale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 </a:t>
            </a:r>
            <a:r>
              <a:rPr lang="en-US" sz="2000" i="1" dirty="0"/>
              <a:t>Creazionale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06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azioni, atte ad alterare la struttura interna del codice senza modificarne il comportamento esterno. Si cerca di evitare codice duplicato, metodi lunghi, classi «pigre» o invidia tra le classi (i cosiddetti bad smells, «cattivi odori»)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</a:t>
            </a:r>
            <a:r>
              <a:rPr lang="en-US" sz="2200" dirty="0" err="1"/>
              <a:t>dei</a:t>
            </a:r>
            <a:r>
              <a:rPr lang="en-US" sz="2200" dirty="0"/>
              <a:t> </a:t>
            </a:r>
            <a:r>
              <a:rPr lang="en-US" sz="2200" dirty="0" err="1"/>
              <a:t>Casi</a:t>
            </a:r>
            <a:r>
              <a:rPr lang="en-US" sz="2200" dirty="0"/>
              <a:t> </a:t>
            </a:r>
            <a:r>
              <a:rPr lang="en-US" sz="2200" dirty="0" err="1"/>
              <a:t>d’Uso</a:t>
            </a:r>
            <a:r>
              <a:rPr lang="en-US" sz="2200" dirty="0"/>
              <a:t>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</a:t>
            </a:r>
            <a:r>
              <a:rPr lang="en-US" sz="2200" dirty="0" err="1"/>
              <a:t>Stato</a:t>
            </a:r>
            <a:r>
              <a:rPr lang="en-US" sz="2200" dirty="0"/>
              <a:t>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</a:t>
            </a:r>
            <a:r>
              <a:rPr lang="en-US" sz="2200" dirty="0" err="1"/>
              <a:t>Sequenza</a:t>
            </a:r>
            <a:r>
              <a:rPr lang="en-US" sz="2200" dirty="0"/>
              <a:t> (SEQUENCE DIAGRAM)</a:t>
            </a:r>
          </a:p>
          <a:p>
            <a:endParaRPr lang="en-US" sz="2200" dirty="0"/>
          </a:p>
          <a:p>
            <a:r>
              <a:rPr lang="en-US" sz="2200" dirty="0"/>
              <a:t>Diagramma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Attività</a:t>
            </a:r>
            <a:r>
              <a:rPr lang="en-US" sz="2200" dirty="0"/>
              <a:t>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8829EC7-B73C-44B8-D4CD-DEEE234C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7" y="1943800"/>
            <a:ext cx="6234706" cy="3924000"/>
          </a:xfrm>
          <a:prstGeom prst="rect">
            <a:avLst/>
          </a:pr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L’obiettivo</a:t>
            </a:r>
            <a:r>
              <a:rPr lang="en-US" sz="2000" dirty="0"/>
              <a:t>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</a:t>
            </a:r>
            <a:r>
              <a:rPr lang="en-US" sz="2000" dirty="0" err="1"/>
              <a:t>esami</a:t>
            </a:r>
            <a:r>
              <a:rPr lang="en-US" sz="2000" dirty="0"/>
              <a:t>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E682A3-C286-B7AC-4CF1-DE3330AA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997" y="2115180"/>
            <a:ext cx="7674005" cy="3772227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GitHub.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«completate»).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dirty="0" err="1"/>
              <a:t>scrum</a:t>
            </a:r>
            <a:r>
              <a:rPr lang="it-IT" sz="2000" dirty="0"/>
              <a:t> master </a:t>
            </a:r>
            <a:r>
              <a:rPr lang="it-IT" sz="2000" b="1" dirty="0"/>
              <a:t>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1982</Words>
  <Application>Microsoft Office PowerPoint</Application>
  <PresentationFormat>Widescreen</PresentationFormat>
  <Paragraphs>213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2024-02-21T11:04:02Z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