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5" r:id="rId6"/>
    <p:sldId id="287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6" r:id="rId15"/>
    <p:sldId id="295" r:id="rId16"/>
    <p:sldId id="294" r:id="rId17"/>
    <p:sldId id="299" r:id="rId18"/>
    <p:sldId id="303" r:id="rId19"/>
    <p:sldId id="302" r:id="rId20"/>
    <p:sldId id="301" r:id="rId21"/>
    <p:sldId id="300" r:id="rId22"/>
    <p:sldId id="298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5"/>
            <p14:sldId id="287"/>
            <p14:sldId id="286"/>
            <p14:sldId id="288"/>
            <p14:sldId id="289"/>
            <p14:sldId id="290"/>
            <p14:sldId id="291"/>
            <p14:sldId id="292"/>
            <p14:sldId id="293"/>
            <p14:sldId id="296"/>
            <p14:sldId id="295"/>
            <p14:sldId id="294"/>
            <p14:sldId id="299"/>
            <p14:sldId id="303"/>
            <p14:sldId id="302"/>
            <p14:sldId id="301"/>
            <p14:sldId id="300"/>
            <p14:sldId id="298"/>
            <p14:sldId id="297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AB6"/>
    <a:srgbClr val="D24726"/>
    <a:srgbClr val="404040"/>
    <a:srgbClr val="FF9B45"/>
    <a:srgbClr val="DD462F"/>
    <a:srgbClr val="F8CF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93644" autoAdjust="0"/>
  </p:normalViewPr>
  <p:slideViewPr>
    <p:cSldViewPr snapToGrid="0">
      <p:cViewPr>
        <p:scale>
          <a:sx n="75" d="100"/>
          <a:sy n="75" d="100"/>
        </p:scale>
        <p:origin x="172" y="1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2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34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2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3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69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27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82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3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52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1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8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3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4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6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9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7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4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2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80" y="77733"/>
            <a:ext cx="11706857" cy="6556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952FB-2FF4-C04C-FC94-B9941D02D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80" y="223735"/>
            <a:ext cx="1065276" cy="12136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DAF881-3B21-E801-B914-2E090B81540F}"/>
              </a:ext>
            </a:extLst>
          </p:cNvPr>
          <p:cNvSpPr txBox="1"/>
          <p:nvPr/>
        </p:nvSpPr>
        <p:spPr>
          <a:xfrm>
            <a:off x="3555999" y="2220741"/>
            <a:ext cx="405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CORONA VIRUS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8AA2-5F0D-4502-932A-CF3772BBFAB0}"/>
              </a:ext>
            </a:extLst>
          </p:cNvPr>
          <p:cNvSpPr txBox="1"/>
          <p:nvPr/>
        </p:nvSpPr>
        <p:spPr>
          <a:xfrm>
            <a:off x="6107508" y="2944491"/>
            <a:ext cx="222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92AEDB-9C25-84D8-17DA-413C328CB8C5}"/>
              </a:ext>
            </a:extLst>
          </p:cNvPr>
          <p:cNvSpPr txBox="1"/>
          <p:nvPr/>
        </p:nvSpPr>
        <p:spPr>
          <a:xfrm>
            <a:off x="3653366" y="3904130"/>
            <a:ext cx="386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SQL and Data analysis skills in Real-world 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305598-10FC-FF3F-D4B0-A37AB265FBEB}"/>
              </a:ext>
            </a:extLst>
          </p:cNvPr>
          <p:cNvSpPr txBox="1"/>
          <p:nvPr/>
        </p:nvSpPr>
        <p:spPr>
          <a:xfrm>
            <a:off x="7704667" y="4851400"/>
            <a:ext cx="303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INTERSHIP PROJECT BY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9B9C6-48E6-91C4-8482-B7DD480E962B}"/>
              </a:ext>
            </a:extLst>
          </p:cNvPr>
          <p:cNvSpPr txBox="1"/>
          <p:nvPr/>
        </p:nvSpPr>
        <p:spPr>
          <a:xfrm>
            <a:off x="9330268" y="5370374"/>
            <a:ext cx="183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Mentorness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C4559C-F96D-B0BA-F6C0-1DAE43350DD1}"/>
              </a:ext>
            </a:extLst>
          </p:cNvPr>
          <p:cNvSpPr txBox="1"/>
          <p:nvPr/>
        </p:nvSpPr>
        <p:spPr>
          <a:xfrm>
            <a:off x="372533" y="178241"/>
            <a:ext cx="863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8CAB6"/>
                </a:solidFill>
                <a:highlight>
                  <a:srgbClr val="FF0000"/>
                </a:highlight>
              </a:rPr>
              <a:t>Minimum values for confirmed, deaths, recovered per year</a:t>
            </a:r>
            <a:endParaRPr lang="en-IN" sz="2400" dirty="0">
              <a:solidFill>
                <a:srgbClr val="F8CAB6"/>
              </a:solidFill>
              <a:highlight>
                <a:srgbClr val="FF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D1470-1EFC-C269-5D15-C9A355AA0F40}"/>
              </a:ext>
            </a:extLst>
          </p:cNvPr>
          <p:cNvSpPr txBox="1"/>
          <p:nvPr/>
        </p:nvSpPr>
        <p:spPr>
          <a:xfrm>
            <a:off x="372533" y="3340149"/>
            <a:ext cx="868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8CAB6"/>
                </a:solidFill>
              </a:rPr>
              <a:t>Maximum values of confirmed, deaths, recovered per year </a:t>
            </a:r>
            <a:endParaRPr lang="en-IN" sz="2400" dirty="0">
              <a:solidFill>
                <a:srgbClr val="F8CAB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7C0B64-588B-9552-2DF1-250D9FDEF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176" y="685400"/>
            <a:ext cx="3915321" cy="2503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999794-DDD3-46A6-908B-66C40C4E5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824" y="3955227"/>
            <a:ext cx="422016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7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2F715-71B8-F71E-5295-471DCBEA4AF4}"/>
              </a:ext>
            </a:extLst>
          </p:cNvPr>
          <p:cNvSpPr txBox="1"/>
          <p:nvPr/>
        </p:nvSpPr>
        <p:spPr>
          <a:xfrm>
            <a:off x="338667" y="223736"/>
            <a:ext cx="1125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8CAB6"/>
                </a:solidFill>
                <a:highlight>
                  <a:srgbClr val="FF0000"/>
                </a:highlight>
              </a:rPr>
              <a:t>The total number of case of confirmed, deaths, recovered each month </a:t>
            </a:r>
            <a:endParaRPr lang="en-IN" sz="2800" dirty="0">
              <a:solidFill>
                <a:srgbClr val="F8CAB6"/>
              </a:solidFill>
              <a:highlight>
                <a:srgbClr val="FF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D2F72-595E-C078-066C-1F7E4E19A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569" y="708950"/>
            <a:ext cx="4906060" cy="2785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463E41-1231-B493-4FF8-2AE6FA126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569" y="3574204"/>
            <a:ext cx="5250648" cy="29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1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4693F-EA81-07B6-B899-512BCB1F8563}"/>
              </a:ext>
            </a:extLst>
          </p:cNvPr>
          <p:cNvSpPr txBox="1"/>
          <p:nvPr/>
        </p:nvSpPr>
        <p:spPr>
          <a:xfrm>
            <a:off x="437305" y="278594"/>
            <a:ext cx="106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8CAB6"/>
                </a:solidFill>
                <a:highlight>
                  <a:srgbClr val="FF0000"/>
                </a:highlight>
              </a:rPr>
              <a:t>How corona virus spread out with respect to confirmed case </a:t>
            </a:r>
            <a:endParaRPr lang="en-IN" sz="2800" b="1" dirty="0">
              <a:solidFill>
                <a:srgbClr val="F8CAB6"/>
              </a:solidFill>
              <a:highlight>
                <a:srgbClr val="FF00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809B7-7FD0-B000-8159-05A4C25D6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560" y="1314705"/>
            <a:ext cx="8992855" cy="1746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80C36-A21D-4828-7E02-10CDA49F3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372" y="3791387"/>
            <a:ext cx="700185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160E6-77F4-AEF9-B6BF-A504B706FEE8}"/>
              </a:ext>
            </a:extLst>
          </p:cNvPr>
          <p:cNvSpPr txBox="1"/>
          <p:nvPr/>
        </p:nvSpPr>
        <p:spPr>
          <a:xfrm>
            <a:off x="397933" y="400079"/>
            <a:ext cx="1095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8CAB6"/>
                </a:solidFill>
                <a:highlight>
                  <a:srgbClr val="FF0000"/>
                </a:highlight>
              </a:rPr>
              <a:t>How corona virus spread out with respect to death case per month </a:t>
            </a:r>
            <a:endParaRPr lang="en-IN" sz="2800" dirty="0">
              <a:solidFill>
                <a:srgbClr val="F8CAB6"/>
              </a:solidFill>
              <a:highlight>
                <a:srgbClr val="FF00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E5B44-D115-4D4B-088D-8A19193D6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20" y="1514511"/>
            <a:ext cx="6468534" cy="3196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6DBC-65D2-8DB1-7E8C-02C7044EB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678" y="1764911"/>
            <a:ext cx="4296375" cy="31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CB82D5-6470-F6B2-6374-F0DC162AF373}"/>
              </a:ext>
            </a:extLst>
          </p:cNvPr>
          <p:cNvSpPr txBox="1"/>
          <p:nvPr/>
        </p:nvSpPr>
        <p:spPr>
          <a:xfrm>
            <a:off x="441616" y="357964"/>
            <a:ext cx="762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8CAB6"/>
                </a:solidFill>
                <a:highlight>
                  <a:srgbClr val="FF0000"/>
                </a:highlight>
              </a:rPr>
              <a:t>Country having highest number of the Confirmed case</a:t>
            </a:r>
            <a:endParaRPr lang="en-IN" sz="2400" dirty="0">
              <a:solidFill>
                <a:srgbClr val="F8CAB6"/>
              </a:solidFill>
              <a:highlight>
                <a:srgbClr val="FF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D656C-B515-CA10-9D65-094296BD5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028" y="1129227"/>
            <a:ext cx="4972744" cy="2457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A43AF1-372D-AA17-0825-3E9169F82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614" y="1831320"/>
            <a:ext cx="2772162" cy="1238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7EA31C-7FA8-9EAC-E512-470552496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644" y="4116649"/>
            <a:ext cx="4505954" cy="2695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736ADA-44BD-4421-63F0-A53BD0630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6968" y="4492513"/>
            <a:ext cx="306747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9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150734"/>
            <a:ext cx="11706857" cy="6556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B1DB4-86C5-44FF-042D-311634307B89}"/>
              </a:ext>
            </a:extLst>
          </p:cNvPr>
          <p:cNvSpPr txBox="1"/>
          <p:nvPr/>
        </p:nvSpPr>
        <p:spPr>
          <a:xfrm>
            <a:off x="505247" y="435164"/>
            <a:ext cx="71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8CAB6"/>
                </a:solidFill>
                <a:highlight>
                  <a:srgbClr val="FF0000"/>
                </a:highlight>
              </a:rPr>
              <a:t>Countries having lowest number of the death case  </a:t>
            </a:r>
            <a:endParaRPr lang="en-IN" sz="2400" dirty="0">
              <a:solidFill>
                <a:srgbClr val="F8CAB6"/>
              </a:solidFill>
              <a:highlight>
                <a:srgbClr val="FF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CD29C-B0DA-4BA6-66AD-5E5F2643D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176" y="1010148"/>
            <a:ext cx="4505954" cy="2695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796703-6FBB-477F-339F-1821B9DB0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595" y="4359716"/>
            <a:ext cx="306747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4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5CEFAE-F200-0672-CD74-BBBF922B15AB}"/>
              </a:ext>
            </a:extLst>
          </p:cNvPr>
          <p:cNvSpPr txBox="1"/>
          <p:nvPr/>
        </p:nvSpPr>
        <p:spPr>
          <a:xfrm>
            <a:off x="670216" y="736600"/>
            <a:ext cx="8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8CAB6"/>
                </a:solidFill>
                <a:highlight>
                  <a:srgbClr val="FF0000"/>
                </a:highlight>
              </a:rPr>
              <a:t>Find the country having the highest number of confirmed cases</a:t>
            </a:r>
            <a:endParaRPr lang="en-IN" sz="2400" dirty="0">
              <a:solidFill>
                <a:srgbClr val="F8CAB6"/>
              </a:solidFill>
              <a:highlight>
                <a:srgbClr val="FF00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A12FD-44B1-49D3-63D9-3B52D8F40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865" y="1915867"/>
            <a:ext cx="462027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0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6B02E-451C-4D60-B77C-8377E8FDE44A}"/>
              </a:ext>
            </a:extLst>
          </p:cNvPr>
          <p:cNvSpPr txBox="1"/>
          <p:nvPr/>
        </p:nvSpPr>
        <p:spPr>
          <a:xfrm>
            <a:off x="838200" y="645350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8CAB6"/>
                </a:solidFill>
                <a:highlight>
                  <a:srgbClr val="FF0000"/>
                </a:highlight>
              </a:rPr>
              <a:t>Find the country having the lowest number of death cases</a:t>
            </a:r>
            <a:endParaRPr lang="en-IN" sz="2400" dirty="0">
              <a:solidFill>
                <a:srgbClr val="F8CAB6"/>
              </a:solidFill>
              <a:highlight>
                <a:srgbClr val="FF00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DF8F8-C83B-91F8-64B2-88F92B0C7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667" y="1487527"/>
            <a:ext cx="4075921" cy="2467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9A7B2-85B9-2B83-7D7C-615F21E34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878" y="4401414"/>
            <a:ext cx="293410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150734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2BD79-A4F7-A656-2CC8-B41E86A86F6C}"/>
              </a:ext>
            </a:extLst>
          </p:cNvPr>
          <p:cNvSpPr txBox="1"/>
          <p:nvPr/>
        </p:nvSpPr>
        <p:spPr>
          <a:xfrm>
            <a:off x="855620" y="753533"/>
            <a:ext cx="738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8CAB6"/>
                </a:solidFill>
                <a:highlight>
                  <a:srgbClr val="FF0000"/>
                </a:highlight>
              </a:rPr>
              <a:t>Find top 5 countries having highest recovered cases </a:t>
            </a:r>
            <a:endParaRPr lang="en-IN" sz="2400" dirty="0">
              <a:solidFill>
                <a:srgbClr val="F8CAB6"/>
              </a:solidFill>
              <a:highlight>
                <a:srgbClr val="FF00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19585-6ADA-AAD4-E263-98F530DBB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055" y="1586491"/>
            <a:ext cx="3686689" cy="1543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04431-CB4F-E131-D153-D360C6EE1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424" y="3418965"/>
            <a:ext cx="301032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E1C65-6789-8C27-53EB-74767CD13CAE}"/>
              </a:ext>
            </a:extLst>
          </p:cNvPr>
          <p:cNvSpPr txBox="1"/>
          <p:nvPr/>
        </p:nvSpPr>
        <p:spPr>
          <a:xfrm>
            <a:off x="4360332" y="810381"/>
            <a:ext cx="195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highlight>
                  <a:srgbClr val="FF0000"/>
                </a:highlight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2DE82-DC32-4ACB-548A-4C645385B473}"/>
              </a:ext>
            </a:extLst>
          </p:cNvPr>
          <p:cNvSpPr txBox="1"/>
          <p:nvPr/>
        </p:nvSpPr>
        <p:spPr>
          <a:xfrm>
            <a:off x="1566333" y="2175934"/>
            <a:ext cx="88894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COVID-19 Pandemic duration: January 22, 2020, to June 13, 2021.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 2.India </a:t>
            </a:r>
            <a:r>
              <a:rPr lang="en-US" sz="2000" dirty="0" err="1">
                <a:solidFill>
                  <a:srgbClr val="FFFF00"/>
                </a:solidFill>
              </a:rPr>
              <a:t>hasthe</a:t>
            </a:r>
            <a:r>
              <a:rPr lang="en-US" sz="2000" dirty="0">
                <a:solidFill>
                  <a:srgbClr val="FFFF00"/>
                </a:solidFill>
              </a:rPr>
              <a:t> highest number of recovered cases.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3.Samoa, Kiribati, Dominica, and the Marshall Islands have the lowest death counts.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4.The US </a:t>
            </a:r>
            <a:r>
              <a:rPr lang="en-US" sz="2000" dirty="0" err="1">
                <a:solidFill>
                  <a:srgbClr val="FFFF00"/>
                </a:solidFill>
              </a:rPr>
              <a:t>leadsin</a:t>
            </a:r>
            <a:r>
              <a:rPr lang="en-US" sz="2000" dirty="0">
                <a:solidFill>
                  <a:srgbClr val="FFFF00"/>
                </a:solidFill>
              </a:rPr>
              <a:t> confirmed COVID-19 cases.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5.Peak confirmed cases occurred in April 2021.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 6.Peak death rate in January 2021</a:t>
            </a:r>
            <a:endParaRPr lang="en-I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7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0FF22-2666-7196-A2BB-7ABDAEAA5E03}"/>
              </a:ext>
            </a:extLst>
          </p:cNvPr>
          <p:cNvSpPr txBox="1"/>
          <p:nvPr/>
        </p:nvSpPr>
        <p:spPr>
          <a:xfrm>
            <a:off x="0" y="1164324"/>
            <a:ext cx="3801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chemeClr val="bg1"/>
                </a:solidFill>
                <a:highlight>
                  <a:srgbClr val="FF0000"/>
                </a:highlight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30D36-7215-087F-B7C6-F58F89DDF486}"/>
              </a:ext>
            </a:extLst>
          </p:cNvPr>
          <p:cNvSpPr txBox="1"/>
          <p:nvPr/>
        </p:nvSpPr>
        <p:spPr>
          <a:xfrm>
            <a:off x="670216" y="2549051"/>
            <a:ext cx="51074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F8CAB6"/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F8CAB6"/>
                </a:solidFill>
              </a:rPr>
              <a:t>Dataset 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F8CAB6"/>
                </a:solidFill>
              </a:rPr>
              <a:t>Data Exploration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58375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445B9-D54A-F0D4-165F-4EAADD0EC456}"/>
              </a:ext>
            </a:extLst>
          </p:cNvPr>
          <p:cNvSpPr txBox="1"/>
          <p:nvPr/>
        </p:nvSpPr>
        <p:spPr>
          <a:xfrm>
            <a:off x="4055534" y="2358124"/>
            <a:ext cx="520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6063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73658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33CDBC-3798-0F80-64F7-584BACD8B6B7}"/>
              </a:ext>
            </a:extLst>
          </p:cNvPr>
          <p:cNvSpPr txBox="1"/>
          <p:nvPr/>
        </p:nvSpPr>
        <p:spPr>
          <a:xfrm>
            <a:off x="-3014134" y="1038164"/>
            <a:ext cx="7973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F8CAB6"/>
                </a:solidFill>
              </a:rPr>
              <a:t>Project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B4E3F-F2CC-8761-1F6E-1FA9B9961E49}"/>
              </a:ext>
            </a:extLst>
          </p:cNvPr>
          <p:cNvSpPr txBox="1"/>
          <p:nvPr/>
        </p:nvSpPr>
        <p:spPr>
          <a:xfrm>
            <a:off x="972470" y="2269067"/>
            <a:ext cx="10643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ighlight>
                  <a:srgbClr val="FF0000"/>
                </a:highlight>
              </a:rPr>
              <a:t>The CORONA VIRUS pandemic has had a significant </a:t>
            </a:r>
            <a:r>
              <a:rPr lang="en-IN" sz="2800" dirty="0" err="1">
                <a:highlight>
                  <a:srgbClr val="FF0000"/>
                </a:highlight>
              </a:rPr>
              <a:t>ipact</a:t>
            </a:r>
            <a:r>
              <a:rPr lang="en-IN" sz="2800" dirty="0">
                <a:highlight>
                  <a:srgbClr val="FF0000"/>
                </a:highlight>
              </a:rPr>
              <a:t> on public health and has created an urgent need for data-driven insights to understand the spread of the virus.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FA678-1582-B05B-3F36-000E68DCA803}"/>
              </a:ext>
            </a:extLst>
          </p:cNvPr>
          <p:cNvSpPr txBox="1"/>
          <p:nvPr/>
        </p:nvSpPr>
        <p:spPr>
          <a:xfrm>
            <a:off x="972470" y="4154926"/>
            <a:ext cx="9582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0000"/>
                </a:highlight>
              </a:rPr>
              <a:t>As a data analyst, I </a:t>
            </a:r>
            <a:r>
              <a:rPr lang="en-US" sz="2800" dirty="0" err="1">
                <a:highlight>
                  <a:srgbClr val="FF0000"/>
                </a:highlight>
              </a:rPr>
              <a:t>analysed</a:t>
            </a:r>
            <a:r>
              <a:rPr lang="en-US" sz="2800" dirty="0">
                <a:highlight>
                  <a:srgbClr val="FF0000"/>
                </a:highlight>
              </a:rPr>
              <a:t> the CORONA VIRUS dataset to derive meaningful insights and present my findings</a:t>
            </a:r>
            <a:r>
              <a:rPr lang="en-US" sz="1100" dirty="0"/>
              <a:t>.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3281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649CD9-6491-BC31-A693-A54D04554EE7}"/>
              </a:ext>
            </a:extLst>
          </p:cNvPr>
          <p:cNvSpPr txBox="1"/>
          <p:nvPr/>
        </p:nvSpPr>
        <p:spPr>
          <a:xfrm>
            <a:off x="670216" y="645350"/>
            <a:ext cx="4968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Dataset Description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4ED894-DAA1-46A8-EABE-1A2CD4642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55" y="1755670"/>
            <a:ext cx="804022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0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62195-5A73-241E-F4E9-7B627CC9059A}"/>
              </a:ext>
            </a:extLst>
          </p:cNvPr>
          <p:cNvSpPr txBox="1"/>
          <p:nvPr/>
        </p:nvSpPr>
        <p:spPr>
          <a:xfrm>
            <a:off x="670216" y="841978"/>
            <a:ext cx="958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Description of each column in the dataset: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04CA1-C5EB-D973-F9EB-CEFC9D96BB0E}"/>
              </a:ext>
            </a:extLst>
          </p:cNvPr>
          <p:cNvSpPr txBox="1"/>
          <p:nvPr/>
        </p:nvSpPr>
        <p:spPr>
          <a:xfrm>
            <a:off x="1210734" y="1948318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0000"/>
                </a:highlight>
              </a:rPr>
              <a:t>Province: Geographic subdivision within a country/region.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0000"/>
                </a:highlight>
              </a:rPr>
              <a:t>Country/Region: Geographic entity where data is recorded.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0000"/>
                </a:highlight>
              </a:rPr>
              <a:t> Latitude: North-south position on Earth's surface.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0000"/>
                </a:highlight>
              </a:rPr>
              <a:t>Longitude: East-west position on Earth's surface.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0000"/>
                </a:highlight>
              </a:rPr>
              <a:t>Date: Recorded date of CORONA VIRUS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0000"/>
                </a:highlight>
              </a:rPr>
              <a:t>Confirmed: Number of diagnosed CORONA VIRUS cases.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0000"/>
                </a:highlight>
              </a:rPr>
              <a:t> Deaths: Number of CORONA VIRUS related deaths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0000"/>
                </a:highlight>
              </a:rPr>
              <a:t>Recovered: Number of recovered CORONA VIRUS cases. </a:t>
            </a:r>
            <a:endParaRPr lang="en-IN" sz="24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707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66278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1D929E-701C-38C7-6080-462EC3013225}"/>
              </a:ext>
            </a:extLst>
          </p:cNvPr>
          <p:cNvSpPr txBox="1"/>
          <p:nvPr/>
        </p:nvSpPr>
        <p:spPr>
          <a:xfrm>
            <a:off x="670216" y="707192"/>
            <a:ext cx="577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highlight>
                  <a:srgbClr val="FF0000"/>
                </a:highlight>
              </a:rPr>
              <a:t>Data Exploration and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28840-6A09-8692-938A-440E593A8FFD}"/>
              </a:ext>
            </a:extLst>
          </p:cNvPr>
          <p:cNvSpPr txBox="1"/>
          <p:nvPr/>
        </p:nvSpPr>
        <p:spPr>
          <a:xfrm>
            <a:off x="5063067" y="1355334"/>
            <a:ext cx="234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BD30D-E9CD-3ED3-5F83-984DCA6F8A72}"/>
              </a:ext>
            </a:extLst>
          </p:cNvPr>
          <p:cNvSpPr txBox="1"/>
          <p:nvPr/>
        </p:nvSpPr>
        <p:spPr>
          <a:xfrm>
            <a:off x="952500" y="1848660"/>
            <a:ext cx="375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8CAB6"/>
                </a:solidFill>
              </a:rPr>
              <a:t>Checking for NULL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C91AE-CC2E-C95B-59AA-BC351493A567}"/>
              </a:ext>
            </a:extLst>
          </p:cNvPr>
          <p:cNvSpPr txBox="1"/>
          <p:nvPr/>
        </p:nvSpPr>
        <p:spPr>
          <a:xfrm>
            <a:off x="1176867" y="4851400"/>
            <a:ext cx="330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8CAB6"/>
                </a:solidFill>
              </a:rPr>
              <a:t>Updating NULL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9841FA-0368-3C23-974E-AED32B25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669" y="2358124"/>
            <a:ext cx="5801535" cy="16385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42CD05-3915-2560-C86C-4700AAC67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037" y="4323807"/>
            <a:ext cx="490606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2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150734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71E68-EBD0-2889-F46F-7FCE9CB5D5CF}"/>
              </a:ext>
            </a:extLst>
          </p:cNvPr>
          <p:cNvSpPr txBox="1"/>
          <p:nvPr/>
        </p:nvSpPr>
        <p:spPr>
          <a:xfrm>
            <a:off x="1081696" y="841978"/>
            <a:ext cx="9356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8CAB6"/>
                </a:solidFill>
                <a:highlight>
                  <a:srgbClr val="FF0000"/>
                </a:highlight>
              </a:rPr>
              <a:t>CHECK THE TOTAL NUMBER OF 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B7E54-F181-500A-53D4-52C81574A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757" y="2069378"/>
            <a:ext cx="6331309" cy="33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CAEB3-6A17-2567-CF69-9B1D6A81D906}"/>
              </a:ext>
            </a:extLst>
          </p:cNvPr>
          <p:cNvSpPr txBox="1"/>
          <p:nvPr/>
        </p:nvSpPr>
        <p:spPr>
          <a:xfrm>
            <a:off x="745066" y="580368"/>
            <a:ext cx="401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8CAB6"/>
                </a:solidFill>
                <a:highlight>
                  <a:srgbClr val="FF0000"/>
                </a:highlight>
              </a:rPr>
              <a:t>Start_date and End_date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EF42B-C4AA-4E6B-DD3F-2274BD9EF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644" y="1164324"/>
            <a:ext cx="5268060" cy="190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DEAC6-46C0-F78A-E068-9C4E2DEFF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887" y="4191754"/>
            <a:ext cx="8849960" cy="866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598178-4F57-BF19-A0C4-0AF61A2B1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180" y="5482547"/>
            <a:ext cx="3029373" cy="1066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E91537-561E-0348-BEB9-2C8A8DC63077}"/>
              </a:ext>
            </a:extLst>
          </p:cNvPr>
          <p:cNvSpPr txBox="1"/>
          <p:nvPr/>
        </p:nvSpPr>
        <p:spPr>
          <a:xfrm>
            <a:off x="838200" y="3427509"/>
            <a:ext cx="719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8CAB6"/>
                </a:solidFill>
                <a:highlight>
                  <a:srgbClr val="FF0000"/>
                </a:highlight>
              </a:rPr>
              <a:t>Number of months present in our dataset </a:t>
            </a:r>
            <a:endParaRPr lang="en-IN" sz="2800" dirty="0">
              <a:solidFill>
                <a:srgbClr val="F8CAB6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046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8EF31-03F4-96EF-2307-85D680C3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" y="223735"/>
            <a:ext cx="11706857" cy="655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46C0A-1270-5C11-9D4F-E08A70FCE8F5}"/>
              </a:ext>
            </a:extLst>
          </p:cNvPr>
          <p:cNvSpPr txBox="1"/>
          <p:nvPr/>
        </p:nvSpPr>
        <p:spPr>
          <a:xfrm>
            <a:off x="330686" y="156054"/>
            <a:ext cx="101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8CAB6"/>
                </a:solidFill>
                <a:highlight>
                  <a:srgbClr val="FF0000"/>
                </a:highlight>
              </a:rPr>
              <a:t>Monthly average for confirmed , deaths, recovered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22721-07F6-3AB9-23FF-6D3594914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21" y="942061"/>
            <a:ext cx="4639735" cy="56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883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{35821D27-E3F7-44D4-8D6B-2FF379E1E3B4}tf10001108_win32</Template>
  <TotalTime>1598</TotalTime>
  <Words>615</Words>
  <Application>Microsoft Office PowerPoint</Application>
  <PresentationFormat>Widescreen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Wingdings</vt:lpstr>
      <vt:lpstr>Custom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  <vt:lpstr>Welcome to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Manglam Raj</dc:creator>
  <cp:keywords/>
  <cp:lastModifiedBy>Manglam Raj</cp:lastModifiedBy>
  <cp:revision>1</cp:revision>
  <dcterms:created xsi:type="dcterms:W3CDTF">2024-05-04T08:54:08Z</dcterms:created>
  <dcterms:modified xsi:type="dcterms:W3CDTF">2024-05-05T11:32:34Z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