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DFFEA2C-5924-4BF6-823D-5A3ACB2B3D5F}">
  <a:tblStyle styleId="{3DFFEA2C-5924-4BF6-823D-5A3ACB2B3D5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2e0d3426f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2e0d3426f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2e0d3426f_1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2e0d3426f_1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06a2eb24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06a2eb24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2e0d3426f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2e0d3426f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06a2eb24e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06a2eb24e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06a2eb24e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06a2eb24e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2e0d3426f_1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2e0d3426f_1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02e0d3426f_1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02e0d3426f_1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2e0d3426f_1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2e0d3426f_1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2e0d3426f_1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2e0d3426f_1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2e0d3426f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2e0d3426f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2e0d3426f_1_1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2e0d3426f_1_1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02e0d3426f_1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02e0d3426f_1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2e0d3426f_1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02e0d3426f_1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302e0d3426f_1_2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302e0d3426f_1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2e0d3426f_1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02e0d3426f_1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02e0d3426f_1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02e0d3426f_1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3c94392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3c94392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2e0d3426f_1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2e0d3426f_1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3bf7eac5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3bf7eac5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3bf7eac59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3bf7eac59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3bf7eac5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3bf7eac5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03bf7eac5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03bf7eac5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03bf7eac5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03bf7eac5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809565" y="458343"/>
            <a:ext cx="3525000" cy="522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09335" y="1437513"/>
            <a:ext cx="6591900" cy="14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2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indent="-228600" lvl="5" marL="2743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indent="-228600" lvl="6" marL="3200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indent="-228600" lvl="7" marL="3657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indent="-228600" lvl="8" marL="4114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08960" y="4783455"/>
            <a:ext cx="29262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783455"/>
            <a:ext cx="2103000" cy="2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>
                <a:solidFill>
                  <a:srgbClr val="888888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83680" y="4783455"/>
            <a:ext cx="2103000" cy="2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/*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CSCI-111 Web Programming and Problem Solving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*/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unction week_7_lecture(session)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console.log("JavaScript Functions")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instructors = ["Dr. Talgat Manglayev", "Dr. Irina Dolzhikova", "MSc. Marat Isteleyev"]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instructors[session - 1])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week_7_lecture(1)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&lt;/script&gt;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5" name="Google Shape;125;p23"/>
          <p:cNvGraphicFramePr/>
          <p:nvPr/>
        </p:nvGraphicFramePr>
        <p:xfrm>
          <a:off x="0" y="1748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{3DFFEA2C-5924-4BF6-823D-5A3ACB2B3D5F}</a:tableStyleId>
              </a:tblPr>
              <a:tblGrid>
                <a:gridCol w="4572000"/>
                <a:gridCol w="45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and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 &gt; 0) &amp;&amp; (a &lt;10)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or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 &gt; 0) </a:t>
                      </a: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|| </a:t>
                      </a: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(a &lt;10)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!</a:t>
                      </a: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 (a == 10)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26" name="Google Shape;126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Logical Operators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.html, 7.html, 8.html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we consume service: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are not interested in the way it is done;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-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can call it multiple times;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99" y="2547625"/>
            <a:ext cx="3105700" cy="2021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23952" y="2547625"/>
            <a:ext cx="4336898" cy="202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1" name="Google Shape;14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2650" y="572700"/>
            <a:ext cx="7358696" cy="4194901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5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1: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Parts of a Computer that perform some specific task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 2: ATM machine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9048" y="701913"/>
            <a:ext cx="3985896" cy="3739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</a:t>
            </a:r>
            <a:r>
              <a:rPr b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block of a program code designed to perform a specific task.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functions are used to provide: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i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Reusability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use the same code multiple times in the program 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i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hide the internals of the code for end user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i="1"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to organize and divide the program into sub tasks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What is JavaScript function?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usage of a function is a two phase process: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 – Function declaration (or definition)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2 – Function invocation (or execution, or call)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1" name="Google Shape;161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Function usage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Function declaration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multiplyByTwo(a)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a * 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8" name="Google Shape;168;p29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Function call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p3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function multiplyByTwo(a)</a:t>
            </a:r>
            <a:endParaRPr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	return a * 2;</a:t>
            </a:r>
            <a:endParaRPr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888888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88888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b = multiplyByTwo(a);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Function declaration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3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multiplyByThree = function(a)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 *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31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Function call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7" name="Google Shape;187;p32"/>
          <p:cNvSpPr txBox="1"/>
          <p:nvPr>
            <p:ph idx="1" type="body"/>
          </p:nvPr>
        </p:nvSpPr>
        <p:spPr>
          <a:xfrm>
            <a:off x="0" y="572700"/>
            <a:ext cx="9144000" cy="455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 multiplyByThree = function(a)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 *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b = multiplyByThree(a);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1.html, 2.html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/>
          <p:nvPr/>
        </p:nvSpPr>
        <p:spPr>
          <a:xfrm>
            <a:off x="0" y="572700"/>
            <a:ext cx="9144000" cy="41949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419100" lvl="0" marL="457200" rtl="0" algn="l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Logical operators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4191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imes New Roman"/>
              <a:buChar char="●"/>
            </a:pPr>
            <a:r>
              <a:rPr lang="en" sz="3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Functions</a:t>
            </a:r>
            <a:endParaRPr sz="3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declaration and call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Arguments and parameters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○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r">
              <a:spcBef>
                <a:spcPts val="185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Function declaration and call comparison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4133100" y="572700"/>
            <a:ext cx="50109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multiplyByThree = function(a)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return a *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b = multiplyByThree(a);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0" y="572700"/>
            <a:ext cx="41331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multiplyByTwo(a)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a * 2;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b = multiplyByTwo(a);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console.log(b);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5" name="Google Shape;195;p33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9.html, 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 functionName(</a:t>
            </a:r>
            <a:r>
              <a:rPr lang="en" sz="16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parameter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//do something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return something;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a = 3;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b = </a:t>
            </a: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functionName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argument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3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parameters and arguments</a:t>
            </a:r>
            <a:endParaRPr/>
          </a:p>
        </p:txBody>
      </p:sp>
      <p:sp>
        <p:nvSpPr>
          <p:cNvPr id="202" name="Google Shape;202;p34"/>
          <p:cNvSpPr txBox="1"/>
          <p:nvPr/>
        </p:nvSpPr>
        <p:spPr>
          <a:xfrm>
            <a:off x="0" y="47433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https://www.w3schools.com/js/js_function_parameters.asp</a:t>
            </a:r>
            <a:endParaRPr/>
          </a:p>
        </p:txBody>
      </p:sp>
      <p:sp>
        <p:nvSpPr>
          <p:cNvPr id="203" name="Google Shape;203;p34"/>
          <p:cNvSpPr/>
          <p:nvPr/>
        </p:nvSpPr>
        <p:spPr>
          <a:xfrm>
            <a:off x="4572000" y="942150"/>
            <a:ext cx="2172300" cy="1270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declaration</a:t>
            </a:r>
            <a:endParaRPr/>
          </a:p>
        </p:txBody>
      </p:sp>
      <p:sp>
        <p:nvSpPr>
          <p:cNvPr id="204" name="Google Shape;204;p34"/>
          <p:cNvSpPr/>
          <p:nvPr/>
        </p:nvSpPr>
        <p:spPr>
          <a:xfrm>
            <a:off x="4572000" y="2458125"/>
            <a:ext cx="2172300" cy="12702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function call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Times New Roman"/>
                <a:ea typeface="Times New Roman"/>
                <a:cs typeface="Times New Roman"/>
                <a:sym typeface="Times New Roman"/>
              </a:rPr>
              <a:t>Function arguments</a:t>
            </a:r>
            <a:endParaRPr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arguments are passed by values and not visible to the outside of the function</a:t>
            </a:r>
            <a:endParaRPr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a function changes an object property, it changes the original value</a:t>
            </a:r>
            <a:endParaRPr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Times New Roman"/>
              <a:buChar char="●"/>
            </a:pPr>
            <a:r>
              <a:rPr i="1" lang="en" sz="24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functions can be passed as the arguments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35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11.html, 12.html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3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Scope determines the accessibility (visibility) of variables.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JavaScript has 3 types of scope: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scope – visible everywhere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Block scope – visible within a block “{}”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Function scope – visible within a function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36"/>
          <p:cNvSpPr txBox="1"/>
          <p:nvPr/>
        </p:nvSpPr>
        <p:spPr>
          <a:xfrm>
            <a:off x="0" y="45279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https://www.w3schools.com/js/js_scope.asp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Scope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p3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Global Scope.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A variable declared outside a function, have Global Scope. Global variables can be accessed from anywhere in a JavaScript program.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Block Scope.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Let and Const</a:t>
            </a: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variables declared inside a { } block cannot be accessed from outside the block. 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Function Scope.</a:t>
            </a: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Variables declared within a JavaScript function, can only be accessed from within the function.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*variables assigned without var, let and const automatically have a global scope;</a:t>
            </a:r>
            <a:endParaRPr sz="20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37"/>
          <p:cNvSpPr txBox="1"/>
          <p:nvPr/>
        </p:nvSpPr>
        <p:spPr>
          <a:xfrm>
            <a:off x="0" y="4527900"/>
            <a:ext cx="9144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https://www.w3schools.com/js/js_scope.asp</a:t>
            </a:r>
            <a:endParaRPr/>
          </a:p>
        </p:txBody>
      </p:sp>
      <p:sp>
        <p:nvSpPr>
          <p:cNvPr id="226" name="Google Shape;226;p37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13.html, 15.html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Key takeaways: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A function is block of code to perform specific task and used for: </a:t>
            </a:r>
            <a:r>
              <a:rPr lang="en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reusability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>
                <a:solidFill>
                  <a:srgbClr val="6AA84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abstraction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lang="en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modularity</a:t>
            </a:r>
            <a:endParaRPr>
              <a:solidFill>
                <a:srgbClr val="1155CC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Remember 2-step function usage: declare and call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The arguments are passed by value, though object and array arguments can be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changed inside a function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JavaScript has 3 types of scope: block, function, global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Visibility of variables differs depending on scope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2" name="Google Shape;72;p16"/>
          <p:cNvGraphicFramePr/>
          <p:nvPr/>
        </p:nvGraphicFramePr>
        <p:xfrm>
          <a:off x="0" y="1535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{3DFFEA2C-5924-4BF6-823D-5A3ACB2B3D5F}</a:tableStyleId>
              </a:tblPr>
              <a:tblGrid>
                <a:gridCol w="4572000"/>
                <a:gridCol w="45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Greater than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&gt; b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Lower than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&lt; b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Greater than or equal to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&gt;= b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22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Lower than or equal to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22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&lt;= b</a:t>
                      </a:r>
                      <a:endParaRPr sz="22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73" name="Google Shape;73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1.html, 2.html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80" name="Google Shape;80;p17"/>
          <p:cNvGraphicFramePr/>
          <p:nvPr/>
        </p:nvGraphicFramePr>
        <p:xfrm>
          <a:off x="0" y="1657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{3DFFEA2C-5924-4BF6-823D-5A3ACB2B3D5F}</a:tableStyleId>
              </a:tblPr>
              <a:tblGrid>
                <a:gridCol w="4572000"/>
                <a:gridCol w="4572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Equal value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== b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Value and data type are equal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=== b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equal value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!= b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" sz="1800">
                          <a:solidFill>
                            <a:schemeClr val="dk1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Not equal value or data type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 !== b</a:t>
                      </a:r>
                      <a:endParaRPr sz="1800"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81" name="Google Shape;81;p17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.html, 4.html, 5.html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-125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(condition)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if(hiddenNumber &gt; enteredNumber)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console.log("The hidden number is larger")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9" name="Google Shape;89;p18"/>
          <p:cNvSpPr/>
          <p:nvPr/>
        </p:nvSpPr>
        <p:spPr>
          <a:xfrm>
            <a:off x="3570200" y="700450"/>
            <a:ext cx="3852600" cy="7989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condition in brackets is true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the statement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5" name="Google Shape;95;p19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19"/>
          <p:cNvSpPr/>
          <p:nvPr/>
        </p:nvSpPr>
        <p:spPr>
          <a:xfrm>
            <a:off x="-125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(condition)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tatement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 2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if(hiddenNumber &gt; enteredNumber)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console.log("The hidden number is larger")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console.log("Try again")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4874575" y="572700"/>
            <a:ext cx="4269300" cy="22446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condition in brackets is true execute the statements 1 and 2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mandatory for more than one statement</a:t>
            </a:r>
            <a:endParaRPr i="1"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1.html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0"/>
          <p:cNvSpPr/>
          <p:nvPr/>
        </p:nvSpPr>
        <p:spPr>
          <a:xfrm>
            <a:off x="-125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 (condition)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 2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if(hiddenNumber &gt; enteredNumber)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console.log("The hidden number is larger")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console.log("Try again")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5" name="Google Shape;105;p20"/>
          <p:cNvSpPr/>
          <p:nvPr/>
        </p:nvSpPr>
        <p:spPr>
          <a:xfrm>
            <a:off x="4874575" y="572700"/>
            <a:ext cx="4269300" cy="23454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logic error</a:t>
            </a:r>
            <a:endParaRPr b="1" i="1" sz="2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condition in brackets is true execute the statement 1 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hen (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even if condition is false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 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the statement 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21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21"/>
          <p:cNvSpPr/>
          <p:nvPr/>
        </p:nvSpPr>
        <p:spPr>
          <a:xfrm>
            <a:off x="-125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if(condition)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 1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lse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statement 2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3" name="Google Shape;113;p21"/>
          <p:cNvSpPr/>
          <p:nvPr/>
        </p:nvSpPr>
        <p:spPr>
          <a:xfrm>
            <a:off x="4874575" y="572700"/>
            <a:ext cx="4269300" cy="3468300"/>
          </a:xfrm>
          <a:prstGeom prst="rect">
            <a:avLst/>
          </a:prstGeom>
          <a:noFill/>
          <a:ln cap="flat" cmpd="sng" w="28575">
            <a:solidFill>
              <a:srgbClr val="FF99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condition in brackets is true execute the statement 1 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execute the statement 2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{}</a:t>
            </a:r>
            <a:r>
              <a:rPr i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are optional for one statement</a:t>
            </a:r>
            <a:endParaRPr i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Times New Roman"/>
                <a:ea typeface="Times New Roman"/>
                <a:cs typeface="Times New Roman"/>
                <a:sym typeface="Times New Roman"/>
              </a:rPr>
              <a:t>Comparison</a:t>
            </a:r>
            <a:endParaRPr b="1" sz="302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-12" y="4767600"/>
            <a:ext cx="9144000" cy="37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ctr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2"/>
          <p:cNvSpPr/>
          <p:nvPr/>
        </p:nvSpPr>
        <p:spPr>
          <a:xfrm>
            <a:off x="-125" y="572700"/>
            <a:ext cx="9144000" cy="41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if(hiddenNumber == enteredNumber)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"Congratulations!"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You have found the hidden number!"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console.log("It is not the hidden number!")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console.log("Try Again!")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