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38b61017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38b61017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77d08aed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77d08aed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77d08aedc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77d08aedc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77d08aed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77d08aed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77d08aed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77d08aedc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77d08aedc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77d08aed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77d08aedc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77d08aedc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77d08aedc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77d08aedc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77d08aedc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77d08aedc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77d08aedc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77d08aedc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a812607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aa812607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38b61017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38b61017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77d08aedc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77d08aedc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38b61017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38b61017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b0001be5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b0001be5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757827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757827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38b61017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38b61017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d966abc4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1ed966abc4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d966abc4e_0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1ed966abc4e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0001be5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0001be5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d966abc4e_0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1ed966abc4e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ed966abc4e_0_2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ed966abc4e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68" name="Shape 68"/>
        <p:cNvGrpSpPr/>
        <p:nvPr/>
      </p:nvGrpSpPr>
      <p:grpSpPr>
        <a:xfrm>
          <a:off x="0" y="0"/>
          <a:ext cx="0" cy="0"/>
          <a:chOff x="0" y="0"/>
          <a:chExt cx="0" cy="0"/>
        </a:xfrm>
      </p:grpSpPr>
      <p:sp>
        <p:nvSpPr>
          <p:cNvPr id="69" name="Google Shape;69;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7" name="Google Shape;107;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3"/>
          <p:cNvSpPr/>
          <p:nvPr>
            <p:ph idx="2" type="pic"/>
          </p:nvPr>
        </p:nvSpPr>
        <p:spPr>
          <a:xfrm>
            <a:off x="3887391" y="740569"/>
            <a:ext cx="4629300" cy="3655200"/>
          </a:xfrm>
          <a:prstGeom prst="rect">
            <a:avLst/>
          </a:prstGeom>
          <a:noFill/>
          <a:ln>
            <a:noFill/>
          </a:ln>
        </p:spPr>
      </p:sp>
      <p:sp>
        <p:nvSpPr>
          <p:cNvPr id="115" name="Google Shape;115;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a:spcBef>
                <a:spcPts val="0"/>
              </a:spcBef>
              <a:spcAft>
                <a:spcPts val="0"/>
              </a:spcAft>
              <a:buSzPts val="33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6"/>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a:spcBef>
                <a:spcPts val="800"/>
              </a:spcBef>
              <a:spcAft>
                <a:spcPts val="0"/>
              </a:spcAft>
              <a:buSzPts val="2100"/>
              <a:buChar char="•"/>
              <a:defRPr/>
            </a:lvl1pPr>
            <a:lvl2pPr indent="-342900" lvl="1" marL="914400">
              <a:spcBef>
                <a:spcPts val="400"/>
              </a:spcBef>
              <a:spcAft>
                <a:spcPts val="0"/>
              </a:spcAft>
              <a:buSzPts val="1800"/>
              <a:buChar char="•"/>
              <a:defRPr/>
            </a:lvl2pPr>
            <a:lvl3pPr indent="-323850" lvl="2" marL="1371600">
              <a:spcBef>
                <a:spcPts val="400"/>
              </a:spcBef>
              <a:spcAft>
                <a:spcPts val="0"/>
              </a:spcAft>
              <a:buSzPts val="1500"/>
              <a:buChar char="•"/>
              <a:defRPr/>
            </a:lvl3pPr>
            <a:lvl4pPr indent="-317500" lvl="3" marL="1828800">
              <a:spcBef>
                <a:spcPts val="400"/>
              </a:spcBef>
              <a:spcAft>
                <a:spcPts val="0"/>
              </a:spcAft>
              <a:buSzPts val="1400"/>
              <a:buChar char="•"/>
              <a:defRPr/>
            </a:lvl4pPr>
            <a:lvl5pPr indent="-317500" lvl="4" marL="2286000">
              <a:spcBef>
                <a:spcPts val="400"/>
              </a:spcBef>
              <a:spcAft>
                <a:spcPts val="0"/>
              </a:spcAft>
              <a:buSzPts val="1400"/>
              <a:buChar char="•"/>
              <a:defRPr/>
            </a:lvl5pPr>
            <a:lvl6pPr indent="-317500" lvl="5" marL="2743200">
              <a:spcBef>
                <a:spcPts val="400"/>
              </a:spcBef>
              <a:spcAft>
                <a:spcPts val="0"/>
              </a:spcAft>
              <a:buSzPts val="1400"/>
              <a:buChar char="•"/>
              <a:defRPr/>
            </a:lvl6pPr>
            <a:lvl7pPr indent="-317500" lvl="6" marL="3200400">
              <a:spcBef>
                <a:spcPts val="400"/>
              </a:spcBef>
              <a:spcAft>
                <a:spcPts val="0"/>
              </a:spcAft>
              <a:buSzPts val="1400"/>
              <a:buChar char="•"/>
              <a:defRPr/>
            </a:lvl7pPr>
            <a:lvl8pPr indent="-317500" lvl="7" marL="3657600">
              <a:spcBef>
                <a:spcPts val="400"/>
              </a:spcBef>
              <a:spcAft>
                <a:spcPts val="0"/>
              </a:spcAft>
              <a:buSzPts val="1400"/>
              <a:buChar char="•"/>
              <a:defRPr/>
            </a:lvl8pPr>
            <a:lvl9pPr indent="-317500" lvl="8" marL="4114800">
              <a:spcBef>
                <a:spcPts val="400"/>
              </a:spcBef>
              <a:spcAft>
                <a:spcPts val="0"/>
              </a:spcAft>
              <a:buSzPts val="1400"/>
              <a:buChar char="•"/>
              <a:defRPr/>
            </a:lvl9pPr>
          </a:lstStyle>
          <a:p/>
        </p:txBody>
      </p:sp>
      <p:sp>
        <p:nvSpPr>
          <p:cNvPr id="134" name="Google Shape;134;p26"/>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hyperlink" Target="https://github.com/manglayev/nu-courses-material/tree/main/CSCI-423/week-2/Lecture_2/C%2B%2B_Examples/Example_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hyperlink" Target="https://github.com/manglayev/nu-courses-material/tree/main/CSCI-423/week-2/Lecture_2/C%2B%2B_Examples/Example_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hyperlink" Target="https://github.com/manglayev/nu-courses-material/tree/main/CSCI-423/week-2/Lecture_2/C%2B%2B_Examples/Example_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scholarshipdb.net/scholarships?q=cuda&amp;listed=Last-24-hours" TargetMode="External"/><Relationship Id="rId4" Type="http://schemas.openxmlformats.org/officeDocument/2006/relationships/hyperlink" Target="https://scholarshipdb.net/scholarships?q=cuda&amp;listed=Last-24-hou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manglayev/nu-courses-material/tree/main/CSCI-423/week-2/Lecture_2/C%2B%2B_Examples/Example_1" TargetMode="External"/><Relationship Id="rId4" Type="http://schemas.openxmlformats.org/officeDocument/2006/relationships/hyperlink" Target="https://github.com/manglayev/nu-courses-material/tree/main/CSCI-423/week-2/Lecture_2/C%2B%2B_Examples/Example_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highlight>
                  <a:srgbClr val="FFFFFF"/>
                </a:highlight>
                <a:latin typeface="Times New Roman"/>
                <a:ea typeface="Times New Roman"/>
                <a:cs typeface="Times New Roman"/>
                <a:sym typeface="Times New Roman"/>
              </a:rPr>
              <a:t>CSCI 325</a:t>
            </a:r>
            <a:endParaRPr sz="2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400">
                <a:highlight>
                  <a:srgbClr val="FFFFFF"/>
                </a:highlight>
                <a:latin typeface="Times New Roman"/>
                <a:ea typeface="Times New Roman"/>
                <a:cs typeface="Times New Roman"/>
                <a:sym typeface="Times New Roman"/>
              </a:rPr>
              <a:t>Parallel Systems and GPU Programming</a:t>
            </a:r>
            <a:endParaRPr sz="2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400">
                <a:highlight>
                  <a:srgbClr val="FFFFFF"/>
                </a:highlight>
                <a:latin typeface="Times New Roman"/>
                <a:ea typeface="Times New Roman"/>
                <a:cs typeface="Times New Roman"/>
                <a:sym typeface="Times New Roman"/>
              </a:rPr>
              <a:t>Lecture 2</a:t>
            </a:r>
            <a:endParaRPr sz="2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400">
                <a:highlight>
                  <a:srgbClr val="FFFFFF"/>
                </a:highlight>
                <a:latin typeface="Times New Roman"/>
                <a:ea typeface="Times New Roman"/>
                <a:cs typeface="Times New Roman"/>
                <a:sym typeface="Times New Roman"/>
              </a:rPr>
              <a:t>C++ Multithreading</a:t>
            </a:r>
            <a:endParaRPr sz="2400">
              <a:highlight>
                <a:srgbClr val="FFFFFF"/>
              </a:highlight>
              <a:latin typeface="Times New Roman"/>
              <a:ea typeface="Times New Roman"/>
              <a:cs typeface="Times New Roman"/>
              <a:sym typeface="Times New Roman"/>
            </a:endParaRPr>
          </a:p>
        </p:txBody>
      </p:sp>
      <p:sp>
        <p:nvSpPr>
          <p:cNvPr id="140" name="Google Shape;140;p2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Dr. Talgat Turanbekuly</a:t>
            </a:r>
            <a:endParaRPr>
              <a:solidFill>
                <a:schemeClr val="dk1"/>
              </a:solidFill>
              <a:latin typeface="Times New Roman"/>
              <a:ea typeface="Times New Roman"/>
              <a:cs typeface="Times New Roman"/>
              <a:sym typeface="Times New Roman"/>
            </a:endParaRPr>
          </a:p>
        </p:txBody>
      </p:sp>
      <p:sp>
        <p:nvSpPr>
          <p:cNvPr id="141" name="Google Shape;14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1100"/>
              <a:buFont typeface="Arial"/>
              <a:buNone/>
            </a:pPr>
            <a:r>
              <a:rPr lang="en"/>
              <a:t>Concurrency Problems </a:t>
            </a:r>
            <a:r>
              <a:rPr b="1" lang="en"/>
              <a:t>Deadlock</a:t>
            </a:r>
            <a:endParaRPr/>
          </a:p>
        </p:txBody>
      </p:sp>
      <p:sp>
        <p:nvSpPr>
          <p:cNvPr id="206" name="Google Shape;206;p36"/>
          <p:cNvSpPr txBox="1"/>
          <p:nvPr>
            <p:ph idx="1" type="body"/>
          </p:nvPr>
        </p:nvSpPr>
        <p:spPr>
          <a:xfrm>
            <a:off x="311700" y="1152475"/>
            <a:ext cx="4260300" cy="3416400"/>
          </a:xfrm>
          <a:prstGeom prst="rect">
            <a:avLst/>
          </a:prstGeom>
          <a:noFill/>
        </p:spPr>
        <p:txBody>
          <a:bodyPr anchorCtr="0" anchor="t" bIns="34275" lIns="68575" spcFirstLastPara="1" rIns="68575" wrap="square" tIns="34275">
            <a:normAutofit lnSpcReduction="20000"/>
          </a:bodyPr>
          <a:lstStyle/>
          <a:p>
            <a:pPr indent="0" lvl="0" marL="0" rtl="0" algn="l">
              <a:spcBef>
                <a:spcPts val="800"/>
              </a:spcBef>
              <a:spcAft>
                <a:spcPts val="0"/>
              </a:spcAft>
              <a:buNone/>
            </a:pPr>
            <a:r>
              <a:t/>
            </a:r>
            <a:endParaRPr u="sng">
              <a:latin typeface="Courier New"/>
              <a:ea typeface="Courier New"/>
              <a:cs typeface="Courier New"/>
              <a:sym typeface="Courier New"/>
            </a:endParaRPr>
          </a:p>
          <a:p>
            <a:pPr indent="0" lvl="0" marL="0" rtl="0" algn="l">
              <a:spcBef>
                <a:spcPts val="800"/>
              </a:spcBef>
              <a:spcAft>
                <a:spcPts val="0"/>
              </a:spcAft>
              <a:buNone/>
            </a:pPr>
            <a:r>
              <a:t/>
            </a:r>
            <a:endParaRPr u="sng">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u="sng">
                <a:solidFill>
                  <a:schemeClr val="dk1"/>
                </a:solidFill>
                <a:latin typeface="Courier New"/>
                <a:ea typeface="Courier New"/>
                <a:cs typeface="Courier New"/>
                <a:sym typeface="Courier New"/>
              </a:rPr>
              <a:t>T1</a:t>
            </a:r>
            <a:endParaRPr u="sng">
              <a:solidFill>
                <a:schemeClr val="dk1"/>
              </a:solidFill>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synchronize(A)</a:t>
            </a:r>
            <a:endParaRPr>
              <a:solidFill>
                <a:schemeClr val="dk1"/>
              </a:solidFill>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457200" lvl="0" marL="0" rtl="0" algn="l">
              <a:spcBef>
                <a:spcPts val="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synchronize(B)</a:t>
            </a:r>
            <a:endParaRPr>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457200" lvl="0" marL="0" rtl="0" algn="l">
              <a:spcBef>
                <a:spcPts val="800"/>
              </a:spcBef>
              <a:spcAft>
                <a:spcPts val="0"/>
              </a:spcAft>
              <a:buClr>
                <a:schemeClr val="dk1"/>
              </a:buClr>
              <a:buSzPts val="1100"/>
              <a:buFont typeface="Arial"/>
              <a:buNone/>
            </a:pPr>
            <a:r>
              <a:t/>
            </a:r>
            <a:endParaRPr>
              <a:solidFill>
                <a:schemeClr val="dk1"/>
              </a:solidFill>
              <a:latin typeface="Courier New"/>
              <a:ea typeface="Courier New"/>
              <a:cs typeface="Courier New"/>
              <a:sym typeface="Courier New"/>
            </a:endParaRPr>
          </a:p>
          <a:p>
            <a:pPr indent="457200" lvl="0" marL="0" rtl="0" algn="l">
              <a:spcBef>
                <a:spcPts val="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p:txBody>
      </p:sp>
      <p:sp>
        <p:nvSpPr>
          <p:cNvPr id="207" name="Google Shape;207;p36"/>
          <p:cNvSpPr/>
          <p:nvPr/>
        </p:nvSpPr>
        <p:spPr>
          <a:xfrm>
            <a:off x="4572000" y="11524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u="sng">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u="sng">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800" u="sng">
                <a:solidFill>
                  <a:schemeClr val="dk1"/>
                </a:solidFill>
                <a:latin typeface="Courier New"/>
                <a:ea typeface="Courier New"/>
                <a:cs typeface="Courier New"/>
                <a:sym typeface="Courier New"/>
              </a:rPr>
              <a:t>T2</a:t>
            </a:r>
            <a:endParaRPr sz="1800" u="sng">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synchronize(B)</a:t>
            </a:r>
            <a:endParaRPr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synchronize(A)</a:t>
            </a:r>
            <a:endParaRPr sz="18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457200" lvl="0" marL="0" rtl="0" algn="l">
              <a:lnSpc>
                <a:spcPct val="11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p:txBody>
      </p:sp>
      <p:sp>
        <p:nvSpPr>
          <p:cNvPr id="208" name="Google Shape;208;p36"/>
          <p:cNvSpPr txBox="1"/>
          <p:nvPr/>
        </p:nvSpPr>
        <p:spPr>
          <a:xfrm>
            <a:off x="0" y="1017725"/>
            <a:ext cx="9144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Two or more threads get some resources (lock) and then wait each other indefinitely to release the lock. It happens when threads acquire the lock in different order.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Concurrency Problems </a:t>
            </a:r>
            <a:r>
              <a:rPr b="1" lang="en"/>
              <a:t>Deadlock Example</a:t>
            </a:r>
            <a:r>
              <a:rPr lang="en"/>
              <a:t> </a:t>
            </a:r>
            <a:endParaRPr/>
          </a:p>
        </p:txBody>
      </p:sp>
      <p:sp>
        <p:nvSpPr>
          <p:cNvPr id="214" name="Google Shape;214;p37"/>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u="sng">
                <a:solidFill>
                  <a:schemeClr val="hlink"/>
                </a:solidFill>
                <a:hlinkClick r:id="rId3"/>
              </a:rPr>
              <a:t>C++ Deadlock example</a:t>
            </a:r>
            <a:endParaRPr/>
          </a:p>
          <a:p>
            <a:pPr indent="0" lvl="0" marL="0" rtl="0" algn="ctr">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offer your solutions</a:t>
            </a:r>
            <a:endParaRPr>
              <a:solidFill>
                <a:schemeClr val="dk1"/>
              </a:solidFill>
            </a:endParaRPr>
          </a:p>
          <a:p>
            <a:pPr indent="0" lvl="0" marL="0" rtl="0" algn="ctr">
              <a:spcBef>
                <a:spcPts val="800"/>
              </a:spcBef>
              <a:spcAft>
                <a:spcPts val="0"/>
              </a:spcAft>
              <a:buClr>
                <a:schemeClr val="dk1"/>
              </a:buClr>
              <a:buSzPts val="1100"/>
              <a:buFont typeface="Arial"/>
              <a:buNone/>
            </a:pPr>
            <a:r>
              <a:t/>
            </a:r>
            <a:endParaRPr>
              <a:solidFill>
                <a:schemeClr val="dk1"/>
              </a:solidFill>
            </a:endParaRPr>
          </a:p>
          <a:p>
            <a:pPr indent="0" lvl="0" marL="0" rtl="0" algn="ctr">
              <a:spcBef>
                <a:spcPts val="80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Concurrency Problems </a:t>
            </a:r>
            <a:r>
              <a:rPr b="1" lang="en"/>
              <a:t>Deadlock Solutions</a:t>
            </a:r>
            <a:r>
              <a:rPr lang="en"/>
              <a:t> </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457200" lvl="0" marL="457200" rtl="0" algn="l">
              <a:spcBef>
                <a:spcPts val="800"/>
              </a:spcBef>
              <a:spcAft>
                <a:spcPts val="0"/>
              </a:spcAft>
              <a:buClr>
                <a:schemeClr val="dk1"/>
              </a:buClr>
              <a:buSzPts val="3600"/>
              <a:buChar char="•"/>
            </a:pPr>
            <a:r>
              <a:rPr lang="en" sz="3600">
                <a:solidFill>
                  <a:schemeClr val="dk1"/>
                </a:solidFill>
              </a:rPr>
              <a:t>Try not to use block threads within each other (cycles, nests)</a:t>
            </a:r>
            <a:endParaRPr sz="3600">
              <a:solidFill>
                <a:schemeClr val="dk1"/>
              </a:solidFill>
            </a:endParaRPr>
          </a:p>
          <a:p>
            <a:pPr indent="-457200" lvl="0" marL="457200" rtl="0" algn="l">
              <a:spcBef>
                <a:spcPts val="800"/>
              </a:spcBef>
              <a:spcAft>
                <a:spcPts val="0"/>
              </a:spcAft>
              <a:buClr>
                <a:schemeClr val="dk1"/>
              </a:buClr>
              <a:buSzPts val="3600"/>
              <a:buChar char="•"/>
            </a:pPr>
            <a:r>
              <a:rPr lang="en" sz="3600">
                <a:solidFill>
                  <a:schemeClr val="dk1"/>
                </a:solidFill>
              </a:rPr>
              <a:t>Use timed waiting to avoid indefinite block</a:t>
            </a:r>
            <a:endParaRPr sz="3600">
              <a:solidFill>
                <a:schemeClr val="dk1"/>
              </a:solidFill>
            </a:endParaRPr>
          </a:p>
          <a:p>
            <a:pPr indent="-457200" lvl="0" marL="457200" rtl="0" algn="l">
              <a:spcBef>
                <a:spcPts val="800"/>
              </a:spcBef>
              <a:spcAft>
                <a:spcPts val="0"/>
              </a:spcAft>
              <a:buClr>
                <a:schemeClr val="dk1"/>
              </a:buClr>
              <a:buSzPts val="3600"/>
              <a:buChar char="•"/>
            </a:pPr>
            <a:r>
              <a:rPr lang="en" sz="3600">
                <a:solidFill>
                  <a:schemeClr val="dk1"/>
                </a:solidFill>
              </a:rPr>
              <a:t>Any other?</a:t>
            </a:r>
            <a:endParaRPr sz="3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Concurrency Problems </a:t>
            </a:r>
            <a:r>
              <a:rPr b="1" lang="en"/>
              <a:t>Livelock</a:t>
            </a:r>
            <a:endParaRPr/>
          </a:p>
        </p:txBody>
      </p:sp>
      <p:sp>
        <p:nvSpPr>
          <p:cNvPr id="226" name="Google Shape;226;p39"/>
          <p:cNvSpPr txBox="1"/>
          <p:nvPr>
            <p:ph idx="1" type="body"/>
          </p:nvPr>
        </p:nvSpPr>
        <p:spPr>
          <a:xfrm>
            <a:off x="311700" y="1152475"/>
            <a:ext cx="2644800" cy="34164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rPr b="1" lang="en">
                <a:solidFill>
                  <a:schemeClr val="dk1"/>
                </a:solidFill>
              </a:rPr>
              <a:t>THREAD 1</a:t>
            </a:r>
            <a:endParaRPr b="1">
              <a:solidFill>
                <a:schemeClr val="dk1"/>
              </a:solidFill>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while(y &lt; 2)</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a:solidFill>
                  <a:schemeClr val="dk1"/>
                </a:solidFill>
                <a:latin typeface="Courier New"/>
                <a:ea typeface="Courier New"/>
                <a:cs typeface="Courier New"/>
                <a:sym typeface="Courier New"/>
              </a:rPr>
              <a:t>synchronized</a:t>
            </a:r>
            <a:endParaRPr>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457200" lvl="0" marL="457200" rtl="0" algn="l">
              <a:spcBef>
                <a:spcPts val="800"/>
              </a:spcBef>
              <a:spcAft>
                <a:spcPts val="0"/>
              </a:spcAft>
              <a:buNone/>
            </a:pPr>
            <a:r>
              <a:rPr lang="en">
                <a:solidFill>
                  <a:schemeClr val="dk1"/>
                </a:solidFill>
                <a:latin typeface="Courier New"/>
                <a:ea typeface="Courier New"/>
                <a:cs typeface="Courier New"/>
                <a:sym typeface="Courier New"/>
              </a:rPr>
              <a:t>x++;</a:t>
            </a:r>
            <a:endParaRPr>
              <a:solidFill>
                <a:schemeClr val="dk1"/>
              </a:solidFill>
              <a:latin typeface="Courier New"/>
              <a:ea typeface="Courier New"/>
              <a:cs typeface="Courier New"/>
              <a:sym typeface="Courier New"/>
            </a:endParaRPr>
          </a:p>
          <a:p>
            <a:pPr indent="457200" lvl="0" marL="457200" rtl="0" algn="l">
              <a:spcBef>
                <a:spcPts val="800"/>
              </a:spcBef>
              <a:spcAft>
                <a:spcPts val="0"/>
              </a:spcAft>
              <a:buNone/>
            </a:pPr>
            <a:r>
              <a:rPr lang="en">
                <a:solidFill>
                  <a:schemeClr val="dk1"/>
                </a:solidFill>
                <a:latin typeface="Courier New"/>
                <a:ea typeface="Courier New"/>
                <a:cs typeface="Courier New"/>
                <a:sym typeface="Courier New"/>
              </a:rPr>
              <a:t>y = x;</a:t>
            </a:r>
            <a:endParaRPr>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p:txBody>
      </p:sp>
      <p:sp>
        <p:nvSpPr>
          <p:cNvPr id="227" name="Google Shape;227;p39"/>
          <p:cNvSpPr txBox="1"/>
          <p:nvPr>
            <p:ph idx="1" type="body"/>
          </p:nvPr>
        </p:nvSpPr>
        <p:spPr>
          <a:xfrm>
            <a:off x="2956500" y="1152475"/>
            <a:ext cx="2785500" cy="3416400"/>
          </a:xfrm>
          <a:prstGeom prst="rect">
            <a:avLst/>
          </a:prstGeom>
        </p:spPr>
        <p:txBody>
          <a:bodyPr anchorCtr="0" anchor="t" bIns="34275" lIns="68575" spcFirstLastPara="1" rIns="68575" wrap="square" tIns="34275">
            <a:normAutofit lnSpcReduction="10000"/>
          </a:bodyPr>
          <a:lstStyle/>
          <a:p>
            <a:pPr indent="0" lvl="0" marL="0" rtl="0" algn="ctr">
              <a:spcBef>
                <a:spcPts val="800"/>
              </a:spcBef>
              <a:spcAft>
                <a:spcPts val="0"/>
              </a:spcAft>
              <a:buNone/>
            </a:pPr>
            <a:r>
              <a:rPr b="1" lang="en">
                <a:solidFill>
                  <a:schemeClr val="dk1"/>
                </a:solidFill>
              </a:rPr>
              <a:t>THREAD 2</a:t>
            </a:r>
            <a:endParaRPr b="1">
              <a:solidFill>
                <a:schemeClr val="dk1"/>
              </a:solidFill>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while(y &gt; -2)</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a:solidFill>
                  <a:schemeClr val="dk1"/>
                </a:solidFill>
                <a:latin typeface="Courier New"/>
                <a:ea typeface="Courier New"/>
                <a:cs typeface="Courier New"/>
                <a:sym typeface="Courier New"/>
              </a:rPr>
              <a:t>synchronized</a:t>
            </a:r>
            <a:endParaRPr>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457200" lvl="0" marL="457200" rtl="0" algn="l">
              <a:spcBef>
                <a:spcPts val="800"/>
              </a:spcBef>
              <a:spcAft>
                <a:spcPts val="0"/>
              </a:spcAft>
              <a:buNone/>
            </a:pPr>
            <a:r>
              <a:rPr lang="en">
                <a:solidFill>
                  <a:schemeClr val="dk1"/>
                </a:solidFill>
                <a:latin typeface="Courier New"/>
                <a:ea typeface="Courier New"/>
                <a:cs typeface="Courier New"/>
                <a:sym typeface="Courier New"/>
              </a:rPr>
              <a:t>x--;</a:t>
            </a:r>
            <a:endParaRPr>
              <a:solidFill>
                <a:schemeClr val="dk1"/>
              </a:solidFill>
              <a:latin typeface="Courier New"/>
              <a:ea typeface="Courier New"/>
              <a:cs typeface="Courier New"/>
              <a:sym typeface="Courier New"/>
            </a:endParaRPr>
          </a:p>
          <a:p>
            <a:pPr indent="457200" lvl="0" marL="457200" rtl="0" algn="l">
              <a:spcBef>
                <a:spcPts val="800"/>
              </a:spcBef>
              <a:spcAft>
                <a:spcPts val="0"/>
              </a:spcAft>
              <a:buNone/>
            </a:pPr>
            <a:r>
              <a:rPr lang="en">
                <a:solidFill>
                  <a:schemeClr val="dk1"/>
                </a:solidFill>
                <a:latin typeface="Courier New"/>
                <a:ea typeface="Courier New"/>
                <a:cs typeface="Courier New"/>
                <a:sym typeface="Courier New"/>
              </a:rPr>
              <a:t>y = x;</a:t>
            </a:r>
            <a:endParaRPr>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p:txBody>
      </p:sp>
      <p:sp>
        <p:nvSpPr>
          <p:cNvPr id="228" name="Google Shape;228;p39"/>
          <p:cNvSpPr txBox="1"/>
          <p:nvPr>
            <p:ph idx="1" type="body"/>
          </p:nvPr>
        </p:nvSpPr>
        <p:spPr>
          <a:xfrm>
            <a:off x="6245675" y="1152475"/>
            <a:ext cx="2586600" cy="3416400"/>
          </a:xfrm>
          <a:prstGeom prst="rect">
            <a:avLst/>
          </a:prstGeom>
        </p:spPr>
        <p:txBody>
          <a:bodyPr anchorCtr="0" anchor="t" bIns="34275" lIns="68575" spcFirstLastPara="1" rIns="68575" wrap="square" tIns="34275">
            <a:normAutofit fontScale="55000" lnSpcReduction="20000"/>
          </a:bodyPr>
          <a:lstStyle/>
          <a:p>
            <a:pPr indent="0" lvl="0" marL="0" rtl="0" algn="l">
              <a:spcBef>
                <a:spcPts val="800"/>
              </a:spcBef>
              <a:spcAft>
                <a:spcPts val="0"/>
              </a:spcAft>
              <a:buNone/>
            </a:pPr>
            <a:r>
              <a:rPr b="1" lang="en">
                <a:solidFill>
                  <a:schemeClr val="dk1"/>
                </a:solidFill>
              </a:rPr>
              <a:t>possible output</a:t>
            </a:r>
            <a:endParaRPr b="1">
              <a:solidFill>
                <a:schemeClr val="dk1"/>
              </a:solidFill>
            </a:endParaRPr>
          </a:p>
          <a:p>
            <a:pPr indent="0" lvl="0" marL="0" rtl="0" algn="l">
              <a:spcBef>
                <a:spcPts val="800"/>
              </a:spcBef>
              <a:spcAft>
                <a:spcPts val="0"/>
              </a:spcAft>
              <a:buNone/>
            </a:pPr>
            <a:r>
              <a:rPr b="1" lang="en">
                <a:solidFill>
                  <a:schemeClr val="dk1"/>
                </a:solidFill>
                <a:latin typeface="Courier New"/>
                <a:ea typeface="Courier New"/>
                <a:cs typeface="Courier New"/>
                <a:sym typeface="Courier New"/>
              </a:rPr>
              <a:t>THREAD 1</a:t>
            </a:r>
            <a:endParaRPr b="1">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x = 0;</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x = 1;</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b="1" lang="en">
                <a:solidFill>
                  <a:schemeClr val="dk1"/>
                </a:solidFill>
                <a:latin typeface="Courier New"/>
                <a:ea typeface="Courier New"/>
                <a:cs typeface="Courier New"/>
                <a:sym typeface="Courier New"/>
              </a:rPr>
              <a:t>THREAD 2</a:t>
            </a:r>
            <a:endParaRPr b="1">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x = 0;</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x = -1;</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b="1" lang="en">
                <a:solidFill>
                  <a:schemeClr val="dk1"/>
                </a:solidFill>
                <a:latin typeface="Courier New"/>
                <a:ea typeface="Courier New"/>
                <a:cs typeface="Courier New"/>
                <a:sym typeface="Courier New"/>
              </a:rPr>
              <a:t>THREAD 1</a:t>
            </a:r>
            <a:endParaRPr b="1">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x = 0;</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b="1" lang="en">
                <a:solidFill>
                  <a:schemeClr val="dk1"/>
                </a:solidFill>
                <a:latin typeface="Courier New"/>
                <a:ea typeface="Courier New"/>
                <a:cs typeface="Courier New"/>
                <a:sym typeface="Courier New"/>
              </a:rPr>
              <a:t>THREAD 2</a:t>
            </a:r>
            <a:endParaRPr b="1">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x = -1;</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b="1" lang="en">
                <a:solidFill>
                  <a:schemeClr val="dk1"/>
                </a:solidFill>
                <a:latin typeface="Courier New"/>
                <a:ea typeface="Courier New"/>
                <a:cs typeface="Courier New"/>
                <a:sym typeface="Courier New"/>
              </a:rPr>
              <a:t>THREAD 1</a:t>
            </a:r>
            <a:endParaRPr b="1">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x = 0;</a:t>
            </a:r>
            <a:endParaRPr>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a:solidFill>
                  <a:schemeClr val="dk1"/>
                </a:solidFill>
                <a:latin typeface="Courier New"/>
                <a:ea typeface="Courier New"/>
                <a:cs typeface="Courier New"/>
                <a:sym typeface="Courier New"/>
              </a:rPr>
              <a:t>x = 1;</a:t>
            </a:r>
            <a:endParaRPr>
              <a:solidFill>
                <a:schemeClr val="dk1"/>
              </a:solidFill>
              <a:latin typeface="Courier New"/>
              <a:ea typeface="Courier New"/>
              <a:cs typeface="Courier New"/>
              <a:sym typeface="Courier New"/>
            </a:endParaRPr>
          </a:p>
          <a:p>
            <a:pPr indent="0" lvl="0" marL="0" rtl="0" algn="l">
              <a:spcBef>
                <a:spcPts val="800"/>
              </a:spcBef>
              <a:spcAft>
                <a:spcPts val="0"/>
              </a:spcAft>
              <a:buClr>
                <a:schemeClr val="dk1"/>
              </a:buClr>
              <a:buSzPct val="52380"/>
              <a:buFont typeface="Arial"/>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Concurrency Problems </a:t>
            </a:r>
            <a:r>
              <a:rPr b="1" lang="en"/>
              <a:t>Livelock Example</a:t>
            </a:r>
            <a:endParaRPr/>
          </a:p>
        </p:txBody>
      </p:sp>
      <p:sp>
        <p:nvSpPr>
          <p:cNvPr id="234" name="Google Shape;234;p40"/>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u="sng">
                <a:solidFill>
                  <a:schemeClr val="hlink"/>
                </a:solidFill>
                <a:hlinkClick r:id="rId3"/>
              </a:rPr>
              <a:t>C++ Livelock Example</a:t>
            </a:r>
            <a:endParaRPr/>
          </a:p>
          <a:p>
            <a:pPr indent="0" lvl="0" marL="0" rtl="0" algn="ctr">
              <a:spcBef>
                <a:spcPts val="800"/>
              </a:spcBef>
              <a:spcAft>
                <a:spcPts val="0"/>
              </a:spcAft>
              <a:buNone/>
            </a:pPr>
            <a:r>
              <a:t/>
            </a:r>
            <a:endParaRPr>
              <a:solidFill>
                <a:schemeClr val="dk1"/>
              </a:solidFill>
            </a:endParaRPr>
          </a:p>
          <a:p>
            <a:pPr indent="0" lvl="0" marL="0" rtl="0" algn="ctr">
              <a:spcBef>
                <a:spcPts val="800"/>
              </a:spcBef>
              <a:spcAft>
                <a:spcPts val="0"/>
              </a:spcAft>
              <a:buNone/>
            </a:pPr>
            <a:r>
              <a:rPr lang="en">
                <a:solidFill>
                  <a:schemeClr val="dk1"/>
                </a:solidFill>
              </a:rPr>
              <a:t>How to figure out the error?</a:t>
            </a:r>
            <a:endParaRPr>
              <a:solidFill>
                <a:schemeClr val="dk1"/>
              </a:solidFill>
            </a:endParaRPr>
          </a:p>
          <a:p>
            <a:pPr indent="0" lvl="0" marL="0" rtl="0" algn="ctr">
              <a:spcBef>
                <a:spcPts val="800"/>
              </a:spcBef>
              <a:spcAft>
                <a:spcPts val="0"/>
              </a:spcAft>
              <a:buNone/>
            </a:pPr>
            <a:r>
              <a:rPr lang="en">
                <a:solidFill>
                  <a:schemeClr val="dk1"/>
                </a:solidFill>
              </a:rPr>
              <a:t>Offer solutions to the problem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Concurrency Problems </a:t>
            </a:r>
            <a:r>
              <a:rPr b="1" lang="en"/>
              <a:t>Livelock Solutions</a:t>
            </a:r>
            <a:endParaRPr/>
          </a:p>
        </p:txBody>
      </p:sp>
      <p:sp>
        <p:nvSpPr>
          <p:cNvPr id="240" name="Google Shape;240;p41"/>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rPr lang="en">
                <a:solidFill>
                  <a:schemeClr val="dk1"/>
                </a:solidFill>
              </a:rPr>
              <a:t>Identify livelock:</a:t>
            </a:r>
            <a:endParaRPr>
              <a:solidFill>
                <a:schemeClr val="dk1"/>
              </a:solidFill>
            </a:endParaRPr>
          </a:p>
          <a:p>
            <a:pPr indent="-361950" lvl="0" marL="457200" rtl="0" algn="l">
              <a:spcBef>
                <a:spcPts val="800"/>
              </a:spcBef>
              <a:spcAft>
                <a:spcPts val="0"/>
              </a:spcAft>
              <a:buClr>
                <a:schemeClr val="dk1"/>
              </a:buClr>
              <a:buSzPts val="2100"/>
              <a:buChar char="-"/>
            </a:pPr>
            <a:r>
              <a:rPr lang="en">
                <a:solidFill>
                  <a:schemeClr val="dk1"/>
                </a:solidFill>
              </a:rPr>
              <a:t>What if use counters for repeated situations?</a:t>
            </a:r>
            <a:endParaRPr>
              <a:solidFill>
                <a:schemeClr val="dk1"/>
              </a:solidFill>
            </a:endParaRPr>
          </a:p>
          <a:p>
            <a:pPr indent="0" lvl="0" marL="457200" rtl="0" algn="l">
              <a:spcBef>
                <a:spcPts val="800"/>
              </a:spcBef>
              <a:spcAft>
                <a:spcPts val="0"/>
              </a:spcAft>
              <a:buNone/>
            </a:pPr>
            <a:r>
              <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rPr lang="en">
                <a:solidFill>
                  <a:schemeClr val="dk1"/>
                </a:solidFill>
              </a:rPr>
              <a:t>Solution depends to the problem:</a:t>
            </a:r>
            <a:endParaRPr>
              <a:solidFill>
                <a:schemeClr val="dk1"/>
              </a:solidFill>
            </a:endParaRPr>
          </a:p>
          <a:p>
            <a:pPr indent="-361950" lvl="0" marL="457200" rtl="0" algn="l">
              <a:spcBef>
                <a:spcPts val="800"/>
              </a:spcBef>
              <a:spcAft>
                <a:spcPts val="0"/>
              </a:spcAft>
              <a:buClr>
                <a:schemeClr val="dk1"/>
              </a:buClr>
              <a:buSzPts val="2100"/>
              <a:buChar char="-"/>
            </a:pPr>
            <a:r>
              <a:rPr lang="en">
                <a:solidFill>
                  <a:schemeClr val="dk1"/>
                </a:solidFill>
              </a:rPr>
              <a:t>Use different timed waiting for concurrent threads;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Concurrency Problems </a:t>
            </a:r>
            <a:r>
              <a:rPr b="1" lang="en"/>
              <a:t>Starvation</a:t>
            </a:r>
            <a:endParaRPr/>
          </a:p>
        </p:txBody>
      </p:sp>
      <p:sp>
        <p:nvSpPr>
          <p:cNvPr id="246" name="Google Shape;246;p42"/>
          <p:cNvSpPr txBox="1"/>
          <p:nvPr>
            <p:ph idx="1" type="body"/>
          </p:nvPr>
        </p:nvSpPr>
        <p:spPr>
          <a:xfrm>
            <a:off x="311700" y="1152475"/>
            <a:ext cx="2117400" cy="34164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b="1" lang="en">
                <a:solidFill>
                  <a:schemeClr val="dk1"/>
                </a:solidFill>
              </a:rPr>
              <a:t>THREAD 1</a:t>
            </a:r>
            <a:endParaRPr b="1">
              <a:solidFill>
                <a:schemeClr val="dk1"/>
              </a:solidFill>
            </a:endParaRPr>
          </a:p>
          <a:p>
            <a:pPr indent="0" lvl="0" marL="0" rtl="0" algn="l">
              <a:spcBef>
                <a:spcPts val="800"/>
              </a:spcBef>
              <a:spcAft>
                <a:spcPts val="0"/>
              </a:spcAft>
              <a:buNone/>
            </a:pPr>
            <a:r>
              <a:rPr lang="en" sz="1600">
                <a:solidFill>
                  <a:schemeClr val="dk1"/>
                </a:solidFill>
                <a:latin typeface="Courier New"/>
                <a:ea typeface="Courier New"/>
                <a:cs typeface="Courier New"/>
                <a:sym typeface="Courier New"/>
              </a:rPr>
              <a:t>while(x &lt; 4)</a:t>
            </a:r>
            <a:endParaRPr sz="16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600">
                <a:solidFill>
                  <a:schemeClr val="dk1"/>
                </a:solidFill>
                <a:latin typeface="Courier New"/>
                <a:ea typeface="Courier New"/>
                <a:cs typeface="Courier New"/>
                <a:sym typeface="Courier New"/>
              </a:rPr>
              <a:t>synchronized(sharedObject)</a:t>
            </a:r>
            <a:endParaRPr sz="16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457200" lvl="0" marL="457200" rtl="0" algn="l">
              <a:spcBef>
                <a:spcPts val="800"/>
              </a:spcBef>
              <a:spcAft>
                <a:spcPts val="0"/>
              </a:spcAft>
              <a:buNone/>
            </a:pPr>
            <a:r>
              <a:rPr lang="en" sz="1600">
                <a:solidFill>
                  <a:schemeClr val="dk1"/>
                </a:solidFill>
                <a:latin typeface="Courier New"/>
                <a:ea typeface="Courier New"/>
                <a:cs typeface="Courier New"/>
                <a:sym typeface="Courier New"/>
              </a:rPr>
              <a:t>x++;</a:t>
            </a:r>
            <a:endParaRPr sz="16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
        <p:nvSpPr>
          <p:cNvPr id="247" name="Google Shape;247;p42"/>
          <p:cNvSpPr txBox="1"/>
          <p:nvPr>
            <p:ph idx="1" type="body"/>
          </p:nvPr>
        </p:nvSpPr>
        <p:spPr>
          <a:xfrm>
            <a:off x="2429100" y="1152475"/>
            <a:ext cx="2117400" cy="34164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b="1" lang="en">
                <a:solidFill>
                  <a:schemeClr val="dk1"/>
                </a:solidFill>
              </a:rPr>
              <a:t>THREAD 2</a:t>
            </a:r>
            <a:endParaRPr b="1">
              <a:solidFill>
                <a:schemeClr val="dk1"/>
              </a:solidFill>
            </a:endParaRPr>
          </a:p>
          <a:p>
            <a:pPr indent="0" lvl="0" marL="0" rtl="0" algn="l">
              <a:spcBef>
                <a:spcPts val="800"/>
              </a:spcBef>
              <a:spcAft>
                <a:spcPts val="0"/>
              </a:spcAft>
              <a:buNone/>
            </a:pPr>
            <a:r>
              <a:rPr lang="en" sz="1600">
                <a:solidFill>
                  <a:schemeClr val="dk1"/>
                </a:solidFill>
                <a:latin typeface="Courier New"/>
                <a:ea typeface="Courier New"/>
                <a:cs typeface="Courier New"/>
                <a:sym typeface="Courier New"/>
              </a:rPr>
              <a:t>while(x &lt; 4)</a:t>
            </a:r>
            <a:endParaRPr sz="16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600">
                <a:solidFill>
                  <a:schemeClr val="dk1"/>
                </a:solidFill>
                <a:latin typeface="Courier New"/>
                <a:ea typeface="Courier New"/>
                <a:cs typeface="Courier New"/>
                <a:sym typeface="Courier New"/>
              </a:rPr>
              <a:t>synchronized(sharedObject)</a:t>
            </a:r>
            <a:endParaRPr sz="16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457200" lvl="0" marL="457200" rtl="0" algn="l">
              <a:spcBef>
                <a:spcPts val="800"/>
              </a:spcBef>
              <a:spcAft>
                <a:spcPts val="0"/>
              </a:spcAft>
              <a:buNone/>
            </a:pPr>
            <a:r>
              <a:rPr lang="en" sz="1600">
                <a:solidFill>
                  <a:schemeClr val="dk1"/>
                </a:solidFill>
                <a:latin typeface="Courier New"/>
                <a:ea typeface="Courier New"/>
                <a:cs typeface="Courier New"/>
                <a:sym typeface="Courier New"/>
              </a:rPr>
              <a:t>x++;</a:t>
            </a:r>
            <a:endParaRPr sz="16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
        <p:nvSpPr>
          <p:cNvPr id="248" name="Google Shape;248;p42"/>
          <p:cNvSpPr txBox="1"/>
          <p:nvPr>
            <p:ph idx="1" type="body"/>
          </p:nvPr>
        </p:nvSpPr>
        <p:spPr>
          <a:xfrm>
            <a:off x="6663900" y="1152475"/>
            <a:ext cx="2168400" cy="3416400"/>
          </a:xfrm>
          <a:prstGeom prst="rect">
            <a:avLst/>
          </a:prstGeom>
        </p:spPr>
        <p:txBody>
          <a:bodyPr anchorCtr="0" anchor="t" bIns="34275" lIns="68575" spcFirstLastPara="1" rIns="68575" wrap="square" tIns="34275">
            <a:normAutofit fontScale="47500" lnSpcReduction="20000"/>
          </a:bodyPr>
          <a:lstStyle/>
          <a:p>
            <a:pPr indent="0" lvl="0" marL="0" rtl="0" algn="ctr">
              <a:spcBef>
                <a:spcPts val="800"/>
              </a:spcBef>
              <a:spcAft>
                <a:spcPts val="0"/>
              </a:spcAft>
              <a:buNone/>
            </a:pPr>
            <a:r>
              <a:rPr b="1" lang="en">
                <a:solidFill>
                  <a:schemeClr val="dk1"/>
                </a:solidFill>
              </a:rPr>
              <a:t>possible output</a:t>
            </a:r>
            <a:endParaRPr b="1">
              <a:solidFill>
                <a:schemeClr val="dk1"/>
              </a:solidFill>
            </a:endParaRPr>
          </a:p>
          <a:p>
            <a:pPr indent="0" lvl="0" marL="0" rtl="0" algn="ctr">
              <a:spcBef>
                <a:spcPts val="800"/>
              </a:spcBef>
              <a:spcAft>
                <a:spcPts val="0"/>
              </a:spcAft>
              <a:buNone/>
            </a:pPr>
            <a:r>
              <a:rPr b="1" lang="en">
                <a:solidFill>
                  <a:schemeClr val="dk1"/>
                </a:solidFill>
                <a:latin typeface="Courier New"/>
                <a:ea typeface="Courier New"/>
                <a:cs typeface="Courier New"/>
                <a:sym typeface="Courier New"/>
              </a:rPr>
              <a:t>THREAD 1</a:t>
            </a:r>
            <a:endParaRPr b="1">
              <a:solidFill>
                <a:schemeClr val="dk1"/>
              </a:solidFill>
              <a:latin typeface="Courier New"/>
              <a:ea typeface="Courier New"/>
              <a:cs typeface="Courier New"/>
              <a:sym typeface="Courier New"/>
            </a:endParaRPr>
          </a:p>
          <a:p>
            <a:pPr indent="0" lvl="0" marL="0" rtl="0" algn="ctr">
              <a:spcBef>
                <a:spcPts val="800"/>
              </a:spcBef>
              <a:spcAft>
                <a:spcPts val="0"/>
              </a:spcAft>
              <a:buNone/>
            </a:pPr>
            <a:r>
              <a:rPr lang="en">
                <a:solidFill>
                  <a:schemeClr val="dk1"/>
                </a:solidFill>
                <a:latin typeface="Courier New"/>
                <a:ea typeface="Courier New"/>
                <a:cs typeface="Courier New"/>
                <a:sym typeface="Courier New"/>
              </a:rPr>
              <a:t>x = 1;</a:t>
            </a:r>
            <a:endParaRPr>
              <a:solidFill>
                <a:schemeClr val="dk1"/>
              </a:solidFill>
              <a:latin typeface="Courier New"/>
              <a:ea typeface="Courier New"/>
              <a:cs typeface="Courier New"/>
              <a:sym typeface="Courier New"/>
            </a:endParaRPr>
          </a:p>
          <a:p>
            <a:pPr indent="0" lvl="0" marL="0" rtl="0" algn="ctr">
              <a:spcBef>
                <a:spcPts val="800"/>
              </a:spcBef>
              <a:spcAft>
                <a:spcPts val="0"/>
              </a:spcAft>
              <a:buNone/>
            </a:pPr>
            <a:r>
              <a:rPr lang="en">
                <a:solidFill>
                  <a:schemeClr val="dk1"/>
                </a:solidFill>
                <a:latin typeface="Courier New"/>
                <a:ea typeface="Courier New"/>
                <a:cs typeface="Courier New"/>
                <a:sym typeface="Courier New"/>
              </a:rPr>
              <a:t>x = 2;</a:t>
            </a:r>
            <a:endParaRPr>
              <a:solidFill>
                <a:schemeClr val="dk1"/>
              </a:solidFill>
              <a:latin typeface="Courier New"/>
              <a:ea typeface="Courier New"/>
              <a:cs typeface="Courier New"/>
              <a:sym typeface="Courier New"/>
            </a:endParaRPr>
          </a:p>
          <a:p>
            <a:pPr indent="0" lvl="0" marL="0" rtl="0" algn="ctr">
              <a:spcBef>
                <a:spcPts val="800"/>
              </a:spcBef>
              <a:spcAft>
                <a:spcPts val="0"/>
              </a:spcAft>
              <a:buClr>
                <a:schemeClr val="dk1"/>
              </a:buClr>
              <a:buSzPct val="52380"/>
              <a:buFont typeface="Arial"/>
              <a:buNone/>
            </a:pPr>
            <a:r>
              <a:rPr lang="en">
                <a:solidFill>
                  <a:schemeClr val="dk1"/>
                </a:solidFill>
                <a:latin typeface="Courier New"/>
                <a:ea typeface="Courier New"/>
                <a:cs typeface="Courier New"/>
                <a:sym typeface="Courier New"/>
              </a:rPr>
              <a:t>x = 3;</a:t>
            </a:r>
            <a:endParaRPr>
              <a:solidFill>
                <a:schemeClr val="dk1"/>
              </a:solidFill>
              <a:latin typeface="Courier New"/>
              <a:ea typeface="Courier New"/>
              <a:cs typeface="Courier New"/>
              <a:sym typeface="Courier New"/>
            </a:endParaRPr>
          </a:p>
          <a:p>
            <a:pPr indent="0" lvl="0" marL="0" rtl="0" algn="ctr">
              <a:spcBef>
                <a:spcPts val="800"/>
              </a:spcBef>
              <a:spcAft>
                <a:spcPts val="0"/>
              </a:spcAft>
              <a:buClr>
                <a:schemeClr val="dk1"/>
              </a:buClr>
              <a:buSzPct val="52380"/>
              <a:buFont typeface="Arial"/>
              <a:buNone/>
            </a:pPr>
            <a:r>
              <a:rPr lang="en">
                <a:solidFill>
                  <a:schemeClr val="dk1"/>
                </a:solidFill>
                <a:latin typeface="Courier New"/>
                <a:ea typeface="Courier New"/>
                <a:cs typeface="Courier New"/>
                <a:sym typeface="Courier New"/>
              </a:rPr>
              <a:t>x = 4;</a:t>
            </a:r>
            <a:endParaRPr>
              <a:solidFill>
                <a:schemeClr val="dk1"/>
              </a:solidFill>
              <a:latin typeface="Courier New"/>
              <a:ea typeface="Courier New"/>
              <a:cs typeface="Courier New"/>
              <a:sym typeface="Courier New"/>
            </a:endParaRPr>
          </a:p>
          <a:p>
            <a:pPr indent="0" lvl="0" marL="0" rtl="0" algn="ctr">
              <a:spcBef>
                <a:spcPts val="800"/>
              </a:spcBef>
              <a:spcAft>
                <a:spcPts val="0"/>
              </a:spcAft>
              <a:buNone/>
            </a:pPr>
            <a:r>
              <a:rPr b="1" lang="en">
                <a:solidFill>
                  <a:schemeClr val="dk1"/>
                </a:solidFill>
                <a:latin typeface="Courier New"/>
                <a:ea typeface="Courier New"/>
                <a:cs typeface="Courier New"/>
                <a:sym typeface="Courier New"/>
              </a:rPr>
              <a:t>THREAD 2</a:t>
            </a:r>
            <a:endParaRPr b="1">
              <a:solidFill>
                <a:schemeClr val="dk1"/>
              </a:solidFill>
              <a:latin typeface="Courier New"/>
              <a:ea typeface="Courier New"/>
              <a:cs typeface="Courier New"/>
              <a:sym typeface="Courier New"/>
            </a:endParaRPr>
          </a:p>
          <a:p>
            <a:pPr indent="0" lvl="0" marL="0" rtl="0" algn="ctr">
              <a:spcBef>
                <a:spcPts val="800"/>
              </a:spcBef>
              <a:spcAft>
                <a:spcPts val="0"/>
              </a:spcAft>
              <a:buClr>
                <a:schemeClr val="dk1"/>
              </a:buClr>
              <a:buSzPct val="52380"/>
              <a:buFont typeface="Arial"/>
              <a:buNone/>
            </a:pPr>
            <a:r>
              <a:rPr lang="en">
                <a:solidFill>
                  <a:schemeClr val="dk1"/>
                </a:solidFill>
                <a:latin typeface="Courier New"/>
                <a:ea typeface="Courier New"/>
                <a:cs typeface="Courier New"/>
                <a:sym typeface="Courier New"/>
              </a:rPr>
              <a:t>x = 1;</a:t>
            </a:r>
            <a:endParaRPr>
              <a:solidFill>
                <a:schemeClr val="dk1"/>
              </a:solidFill>
              <a:latin typeface="Courier New"/>
              <a:ea typeface="Courier New"/>
              <a:cs typeface="Courier New"/>
              <a:sym typeface="Courier New"/>
            </a:endParaRPr>
          </a:p>
          <a:p>
            <a:pPr indent="0" lvl="0" marL="0" rtl="0" algn="ctr">
              <a:spcBef>
                <a:spcPts val="800"/>
              </a:spcBef>
              <a:spcAft>
                <a:spcPts val="0"/>
              </a:spcAft>
              <a:buClr>
                <a:schemeClr val="dk1"/>
              </a:buClr>
              <a:buSzPct val="52380"/>
              <a:buFont typeface="Arial"/>
              <a:buNone/>
            </a:pPr>
            <a:r>
              <a:rPr lang="en">
                <a:solidFill>
                  <a:schemeClr val="dk1"/>
                </a:solidFill>
                <a:latin typeface="Courier New"/>
                <a:ea typeface="Courier New"/>
                <a:cs typeface="Courier New"/>
                <a:sym typeface="Courier New"/>
              </a:rPr>
              <a:t>x = 2;</a:t>
            </a:r>
            <a:endParaRPr>
              <a:solidFill>
                <a:schemeClr val="dk1"/>
              </a:solidFill>
              <a:latin typeface="Courier New"/>
              <a:ea typeface="Courier New"/>
              <a:cs typeface="Courier New"/>
              <a:sym typeface="Courier New"/>
            </a:endParaRPr>
          </a:p>
          <a:p>
            <a:pPr indent="0" lvl="0" marL="0" rtl="0" algn="ctr">
              <a:spcBef>
                <a:spcPts val="800"/>
              </a:spcBef>
              <a:spcAft>
                <a:spcPts val="0"/>
              </a:spcAft>
              <a:buClr>
                <a:schemeClr val="dk1"/>
              </a:buClr>
              <a:buSzPct val="52380"/>
              <a:buFont typeface="Arial"/>
              <a:buNone/>
            </a:pPr>
            <a:r>
              <a:rPr lang="en">
                <a:solidFill>
                  <a:schemeClr val="dk1"/>
                </a:solidFill>
                <a:latin typeface="Courier New"/>
                <a:ea typeface="Courier New"/>
                <a:cs typeface="Courier New"/>
                <a:sym typeface="Courier New"/>
              </a:rPr>
              <a:t>x = 3;</a:t>
            </a:r>
            <a:endParaRPr>
              <a:solidFill>
                <a:schemeClr val="dk1"/>
              </a:solidFill>
              <a:latin typeface="Courier New"/>
              <a:ea typeface="Courier New"/>
              <a:cs typeface="Courier New"/>
              <a:sym typeface="Courier New"/>
            </a:endParaRPr>
          </a:p>
          <a:p>
            <a:pPr indent="0" lvl="0" marL="0" rtl="0" algn="ctr">
              <a:spcBef>
                <a:spcPts val="800"/>
              </a:spcBef>
              <a:spcAft>
                <a:spcPts val="0"/>
              </a:spcAft>
              <a:buClr>
                <a:schemeClr val="dk1"/>
              </a:buClr>
              <a:buSzPct val="52380"/>
              <a:buFont typeface="Arial"/>
              <a:buNone/>
            </a:pPr>
            <a:r>
              <a:rPr lang="en">
                <a:solidFill>
                  <a:schemeClr val="dk1"/>
                </a:solidFill>
                <a:latin typeface="Courier New"/>
                <a:ea typeface="Courier New"/>
                <a:cs typeface="Courier New"/>
                <a:sym typeface="Courier New"/>
              </a:rPr>
              <a:t>x = 4;</a:t>
            </a:r>
            <a:endParaRPr>
              <a:solidFill>
                <a:schemeClr val="dk1"/>
              </a:solidFill>
              <a:latin typeface="Courier New"/>
              <a:ea typeface="Courier New"/>
              <a:cs typeface="Courier New"/>
              <a:sym typeface="Courier New"/>
            </a:endParaRPr>
          </a:p>
          <a:p>
            <a:pPr indent="0" lvl="0" marL="0" rtl="0" algn="ctr">
              <a:spcBef>
                <a:spcPts val="800"/>
              </a:spcBef>
              <a:spcAft>
                <a:spcPts val="0"/>
              </a:spcAft>
              <a:buNone/>
            </a:pPr>
            <a:r>
              <a:rPr b="1" lang="en">
                <a:solidFill>
                  <a:schemeClr val="dk1"/>
                </a:solidFill>
                <a:latin typeface="Courier New"/>
                <a:ea typeface="Courier New"/>
                <a:cs typeface="Courier New"/>
                <a:sym typeface="Courier New"/>
              </a:rPr>
              <a:t>THREAD N</a:t>
            </a:r>
            <a:endParaRPr b="1">
              <a:solidFill>
                <a:schemeClr val="dk1"/>
              </a:solidFill>
              <a:latin typeface="Courier New"/>
              <a:ea typeface="Courier New"/>
              <a:cs typeface="Courier New"/>
              <a:sym typeface="Courier New"/>
            </a:endParaRPr>
          </a:p>
          <a:p>
            <a:pPr indent="0" lvl="0" marL="0" rtl="0" algn="ctr">
              <a:spcBef>
                <a:spcPts val="800"/>
              </a:spcBef>
              <a:spcAft>
                <a:spcPts val="0"/>
              </a:spcAft>
              <a:buClr>
                <a:schemeClr val="dk1"/>
              </a:buClr>
              <a:buSzPct val="52380"/>
              <a:buFont typeface="Arial"/>
              <a:buNone/>
            </a:pPr>
            <a:r>
              <a:rPr lang="en">
                <a:solidFill>
                  <a:schemeClr val="dk1"/>
                </a:solidFill>
                <a:latin typeface="Courier New"/>
                <a:ea typeface="Courier New"/>
                <a:cs typeface="Courier New"/>
                <a:sym typeface="Courier New"/>
              </a:rPr>
              <a:t>x = 1;</a:t>
            </a:r>
            <a:endParaRPr>
              <a:solidFill>
                <a:schemeClr val="dk1"/>
              </a:solidFill>
              <a:latin typeface="Courier New"/>
              <a:ea typeface="Courier New"/>
              <a:cs typeface="Courier New"/>
              <a:sym typeface="Courier New"/>
            </a:endParaRPr>
          </a:p>
          <a:p>
            <a:pPr indent="0" lvl="0" marL="0" rtl="0" algn="ctr">
              <a:spcBef>
                <a:spcPts val="800"/>
              </a:spcBef>
              <a:spcAft>
                <a:spcPts val="0"/>
              </a:spcAft>
              <a:buClr>
                <a:schemeClr val="dk1"/>
              </a:buClr>
              <a:buSzPct val="52380"/>
              <a:buFont typeface="Arial"/>
              <a:buNone/>
            </a:pPr>
            <a:r>
              <a:rPr lang="en">
                <a:solidFill>
                  <a:schemeClr val="dk1"/>
                </a:solidFill>
                <a:latin typeface="Courier New"/>
                <a:ea typeface="Courier New"/>
                <a:cs typeface="Courier New"/>
                <a:sym typeface="Courier New"/>
              </a:rPr>
              <a:t>x = 2;</a:t>
            </a:r>
            <a:endParaRPr>
              <a:solidFill>
                <a:schemeClr val="dk1"/>
              </a:solidFill>
              <a:latin typeface="Courier New"/>
              <a:ea typeface="Courier New"/>
              <a:cs typeface="Courier New"/>
              <a:sym typeface="Courier New"/>
            </a:endParaRPr>
          </a:p>
          <a:p>
            <a:pPr indent="0" lvl="0" marL="0" rtl="0" algn="ctr">
              <a:spcBef>
                <a:spcPts val="800"/>
              </a:spcBef>
              <a:spcAft>
                <a:spcPts val="0"/>
              </a:spcAft>
              <a:buClr>
                <a:schemeClr val="dk1"/>
              </a:buClr>
              <a:buSzPct val="52380"/>
              <a:buFont typeface="Arial"/>
              <a:buNone/>
            </a:pPr>
            <a:r>
              <a:rPr lang="en">
                <a:solidFill>
                  <a:schemeClr val="dk1"/>
                </a:solidFill>
                <a:latin typeface="Courier New"/>
                <a:ea typeface="Courier New"/>
                <a:cs typeface="Courier New"/>
                <a:sym typeface="Courier New"/>
              </a:rPr>
              <a:t>x = 3;</a:t>
            </a:r>
            <a:endParaRPr>
              <a:solidFill>
                <a:schemeClr val="dk1"/>
              </a:solidFill>
              <a:latin typeface="Courier New"/>
              <a:ea typeface="Courier New"/>
              <a:cs typeface="Courier New"/>
              <a:sym typeface="Courier New"/>
            </a:endParaRPr>
          </a:p>
          <a:p>
            <a:pPr indent="0" lvl="0" marL="0" rtl="0" algn="ctr">
              <a:spcBef>
                <a:spcPts val="800"/>
              </a:spcBef>
              <a:spcAft>
                <a:spcPts val="0"/>
              </a:spcAft>
              <a:buNone/>
            </a:pPr>
            <a:r>
              <a:rPr lang="en">
                <a:solidFill>
                  <a:schemeClr val="dk1"/>
                </a:solidFill>
                <a:latin typeface="Courier New"/>
                <a:ea typeface="Courier New"/>
                <a:cs typeface="Courier New"/>
                <a:sym typeface="Courier New"/>
              </a:rPr>
              <a:t>x = 4;</a:t>
            </a:r>
            <a:endParaRPr>
              <a:solidFill>
                <a:schemeClr val="dk1"/>
              </a:solidFill>
              <a:latin typeface="Courier New"/>
              <a:ea typeface="Courier New"/>
              <a:cs typeface="Courier New"/>
              <a:sym typeface="Courier New"/>
            </a:endParaRPr>
          </a:p>
        </p:txBody>
      </p:sp>
      <p:sp>
        <p:nvSpPr>
          <p:cNvPr id="249" name="Google Shape;249;p42"/>
          <p:cNvSpPr txBox="1"/>
          <p:nvPr>
            <p:ph idx="1" type="body"/>
          </p:nvPr>
        </p:nvSpPr>
        <p:spPr>
          <a:xfrm>
            <a:off x="4546500" y="1152475"/>
            <a:ext cx="2117400" cy="34164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b="1" lang="en">
                <a:solidFill>
                  <a:schemeClr val="dk1"/>
                </a:solidFill>
              </a:rPr>
              <a:t>THREAD N</a:t>
            </a:r>
            <a:endParaRPr b="1">
              <a:solidFill>
                <a:schemeClr val="dk1"/>
              </a:solidFill>
            </a:endParaRPr>
          </a:p>
          <a:p>
            <a:pPr indent="0" lvl="0" marL="0" rtl="0" algn="l">
              <a:spcBef>
                <a:spcPts val="800"/>
              </a:spcBef>
              <a:spcAft>
                <a:spcPts val="0"/>
              </a:spcAft>
              <a:buNone/>
            </a:pPr>
            <a:r>
              <a:rPr lang="en" sz="1600">
                <a:solidFill>
                  <a:schemeClr val="dk1"/>
                </a:solidFill>
                <a:latin typeface="Courier New"/>
                <a:ea typeface="Courier New"/>
                <a:cs typeface="Courier New"/>
                <a:sym typeface="Courier New"/>
              </a:rPr>
              <a:t>while(x &lt; 4)</a:t>
            </a:r>
            <a:endParaRPr sz="16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600">
                <a:solidFill>
                  <a:schemeClr val="dk1"/>
                </a:solidFill>
                <a:latin typeface="Courier New"/>
                <a:ea typeface="Courier New"/>
                <a:cs typeface="Courier New"/>
                <a:sym typeface="Courier New"/>
              </a:rPr>
              <a:t>synchronized(sharedObject)</a:t>
            </a:r>
            <a:endParaRPr sz="16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457200" lvl="0" marL="457200" rtl="0" algn="l">
              <a:spcBef>
                <a:spcPts val="800"/>
              </a:spcBef>
              <a:spcAft>
                <a:spcPts val="0"/>
              </a:spcAft>
              <a:buNone/>
            </a:pPr>
            <a:r>
              <a:rPr lang="en" sz="1600">
                <a:solidFill>
                  <a:schemeClr val="dk1"/>
                </a:solidFill>
                <a:latin typeface="Courier New"/>
                <a:ea typeface="Courier New"/>
                <a:cs typeface="Courier New"/>
                <a:sym typeface="Courier New"/>
              </a:rPr>
              <a:t>x++;</a:t>
            </a:r>
            <a:endParaRPr sz="1600">
              <a:solidFill>
                <a:schemeClr val="dk1"/>
              </a:solidFill>
              <a:latin typeface="Courier New"/>
              <a:ea typeface="Courier New"/>
              <a:cs typeface="Courier New"/>
              <a:sym typeface="Courier New"/>
            </a:endParaRPr>
          </a:p>
          <a:p>
            <a:pPr indent="45720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800"/>
              </a:spcBef>
              <a:spcAft>
                <a:spcPts val="0"/>
              </a:spcAft>
              <a:buNone/>
            </a:pPr>
            <a:r>
              <a:rPr lang="en"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Concurrency Problems </a:t>
            </a:r>
            <a:r>
              <a:rPr b="1" lang="en"/>
              <a:t>Starvation Example</a:t>
            </a:r>
            <a:endParaRPr/>
          </a:p>
        </p:txBody>
      </p:sp>
      <p:sp>
        <p:nvSpPr>
          <p:cNvPr id="255" name="Google Shape;255;p43"/>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u="sng">
                <a:solidFill>
                  <a:schemeClr val="hlink"/>
                </a:solidFill>
                <a:hlinkClick r:id="rId3"/>
              </a:rPr>
              <a:t>C++ Starvation Example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Concurrency Problems </a:t>
            </a:r>
            <a:r>
              <a:rPr b="1" lang="en"/>
              <a:t>Starvation Solutions</a:t>
            </a:r>
            <a:endParaRPr/>
          </a:p>
        </p:txBody>
      </p:sp>
      <p:sp>
        <p:nvSpPr>
          <p:cNvPr id="261" name="Google Shape;261;p44"/>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rPr lang="en">
                <a:solidFill>
                  <a:schemeClr val="dk1"/>
                </a:solidFill>
              </a:rPr>
              <a:t>Identify starvation:</a:t>
            </a:r>
            <a:endParaRPr>
              <a:solidFill>
                <a:schemeClr val="dk1"/>
              </a:solidFill>
            </a:endParaRPr>
          </a:p>
          <a:p>
            <a:pPr indent="-361950" lvl="0" marL="457200" rtl="0" algn="l">
              <a:spcBef>
                <a:spcPts val="800"/>
              </a:spcBef>
              <a:spcAft>
                <a:spcPts val="0"/>
              </a:spcAft>
              <a:buClr>
                <a:schemeClr val="dk1"/>
              </a:buClr>
              <a:buSzPts val="2100"/>
              <a:buChar char="-"/>
            </a:pPr>
            <a:r>
              <a:rPr lang="en">
                <a:solidFill>
                  <a:schemeClr val="dk1"/>
                </a:solidFill>
              </a:rPr>
              <a:t>Are threads running randomly or in particular order?</a:t>
            </a:r>
            <a:endParaRPr>
              <a:solidFill>
                <a:schemeClr val="dk1"/>
              </a:solidFill>
            </a:endParaRPr>
          </a:p>
          <a:p>
            <a:pPr indent="0" lvl="0" marL="457200" rtl="0" algn="l">
              <a:spcBef>
                <a:spcPts val="800"/>
              </a:spcBef>
              <a:spcAft>
                <a:spcPts val="0"/>
              </a:spcAft>
              <a:buNone/>
            </a:pPr>
            <a:r>
              <a:t/>
            </a:r>
            <a:endParaRPr>
              <a:solidFill>
                <a:schemeClr val="dk1"/>
              </a:solidFill>
            </a:endParaRPr>
          </a:p>
          <a:p>
            <a:pPr indent="0" lvl="0" marL="0" rtl="0" algn="l">
              <a:spcBef>
                <a:spcPts val="800"/>
              </a:spcBef>
              <a:spcAft>
                <a:spcPts val="0"/>
              </a:spcAft>
              <a:buNone/>
            </a:pPr>
            <a:r>
              <a:t/>
            </a:r>
            <a:endParaRPr>
              <a:solidFill>
                <a:schemeClr val="dk1"/>
              </a:solidFill>
            </a:endParaRPr>
          </a:p>
          <a:p>
            <a:pPr indent="0" lvl="0" marL="0" rtl="0" algn="l">
              <a:spcBef>
                <a:spcPts val="800"/>
              </a:spcBef>
              <a:spcAft>
                <a:spcPts val="0"/>
              </a:spcAft>
              <a:buNone/>
            </a:pPr>
            <a:r>
              <a:rPr lang="en">
                <a:solidFill>
                  <a:schemeClr val="dk1"/>
                </a:solidFill>
              </a:rPr>
              <a:t>Solution:</a:t>
            </a:r>
            <a:endParaRPr>
              <a:solidFill>
                <a:schemeClr val="dk1"/>
              </a:solidFill>
            </a:endParaRPr>
          </a:p>
          <a:p>
            <a:pPr indent="-361950" lvl="0" marL="457200" rtl="0" algn="l">
              <a:spcBef>
                <a:spcPts val="800"/>
              </a:spcBef>
              <a:spcAft>
                <a:spcPts val="0"/>
              </a:spcAft>
              <a:buClr>
                <a:schemeClr val="dk1"/>
              </a:buClr>
              <a:buSzPts val="2100"/>
              <a:buChar char="-"/>
            </a:pPr>
            <a:r>
              <a:rPr lang="en">
                <a:solidFill>
                  <a:schemeClr val="dk1"/>
                </a:solidFill>
              </a:rPr>
              <a:t>Use scheduling</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67" name="Google Shape;26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There are several ways to declare and operate threads in C++;</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chemeClr val="dk1"/>
                </a:solidFill>
                <a:latin typeface="Times New Roman"/>
                <a:ea typeface="Times New Roman"/>
                <a:cs typeface="Times New Roman"/>
                <a:sym typeface="Times New Roman"/>
              </a:rPr>
              <a:t>Thread synchronization allows only one thread to work with data;</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chemeClr val="dk1"/>
                </a:solidFill>
                <a:latin typeface="Times New Roman"/>
                <a:ea typeface="Times New Roman"/>
                <a:cs typeface="Times New Roman"/>
                <a:sym typeface="Times New Roman"/>
              </a:rPr>
              <a:t>Thread synchronization prevents unpredictable results;</a:t>
            </a:r>
            <a:endParaRPr sz="2000">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Threads organization is important to avoid liveness problems: deadlock,  livelock and starvation;</a:t>
            </a:r>
            <a:endParaRPr sz="2000">
              <a:solidFill>
                <a:schemeClr val="dk1"/>
              </a:solidFill>
              <a:latin typeface="Times New Roman"/>
              <a:ea typeface="Times New Roman"/>
              <a:cs typeface="Times New Roman"/>
              <a:sym typeface="Times New Roman"/>
            </a:endParaRPr>
          </a:p>
          <a:p>
            <a:pPr indent="0" lvl="0" marL="0" rtl="0" algn="just">
              <a:lnSpc>
                <a:spcPct val="90000"/>
              </a:lnSpc>
              <a:spcBef>
                <a:spcPts val="800"/>
              </a:spcBef>
              <a:spcAft>
                <a:spcPts val="0"/>
              </a:spcAft>
              <a:buNone/>
            </a:pPr>
            <a:r>
              <a:rPr lang="en" sz="2000">
                <a:solidFill>
                  <a:schemeClr val="dk1"/>
                </a:solidFill>
                <a:latin typeface="Times New Roman"/>
                <a:ea typeface="Times New Roman"/>
                <a:cs typeface="Times New Roman"/>
                <a:sym typeface="Times New Roman"/>
              </a:rPr>
              <a:t>Famous problems in concurrency: Producer-Consumer Relationship (bounded-buffer problem), dining philosophers, readers-writers problem etc. have several solutions each.</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2000">
                <a:solidFill>
                  <a:schemeClr val="dk1"/>
                </a:solidFill>
                <a:latin typeface="Times New Roman"/>
                <a:ea typeface="Times New Roman"/>
                <a:cs typeface="Times New Roman"/>
                <a:sym typeface="Times New Roman"/>
              </a:rPr>
              <a:t>Multithreading</a:t>
            </a:r>
            <a:endParaRPr sz="2000">
              <a:solidFill>
                <a:schemeClr val="dk1"/>
              </a:solidFill>
              <a:latin typeface="Times New Roman"/>
              <a:ea typeface="Times New Roman"/>
              <a:cs typeface="Times New Roman"/>
              <a:sym typeface="Times New Roman"/>
            </a:endParaRPr>
          </a:p>
          <a:p>
            <a:pPr indent="457200" lvl="0" marL="0" rtl="0" algn="l">
              <a:lnSpc>
                <a:spcPct val="95000"/>
              </a:lnSpc>
              <a:spcBef>
                <a:spcPts val="1200"/>
              </a:spcBef>
              <a:spcAft>
                <a:spcPts val="0"/>
              </a:spcAft>
              <a:buSzPts val="1018"/>
              <a:buNone/>
            </a:pPr>
            <a:r>
              <a:rPr lang="en" sz="2000">
                <a:solidFill>
                  <a:schemeClr val="dk1"/>
                </a:solidFill>
                <a:latin typeface="Times New Roman"/>
                <a:ea typeface="Times New Roman"/>
                <a:cs typeface="Times New Roman"/>
                <a:sym typeface="Times New Roman"/>
              </a:rPr>
              <a:t>Thread States</a:t>
            </a:r>
            <a:endParaRPr b="1" sz="20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b="1" lang="en" sz="2000">
                <a:solidFill>
                  <a:schemeClr val="dk1"/>
                </a:solidFill>
                <a:latin typeface="Times New Roman"/>
                <a:ea typeface="Times New Roman"/>
                <a:cs typeface="Times New Roman"/>
                <a:sym typeface="Times New Roman"/>
              </a:rPr>
              <a:t>Concurrency</a:t>
            </a:r>
            <a:endParaRPr b="1" sz="20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rPr lang="en" sz="2000">
                <a:solidFill>
                  <a:schemeClr val="dk1"/>
                </a:solidFill>
                <a:latin typeface="Times New Roman"/>
                <a:ea typeface="Times New Roman"/>
                <a:cs typeface="Times New Roman"/>
                <a:sym typeface="Times New Roman"/>
              </a:rPr>
              <a:t>	Sharing data among threads</a:t>
            </a:r>
            <a:endParaRPr sz="2000">
              <a:solidFill>
                <a:schemeClr val="dk1"/>
              </a:solidFill>
              <a:latin typeface="Times New Roman"/>
              <a:ea typeface="Times New Roman"/>
              <a:cs typeface="Times New Roman"/>
              <a:sym typeface="Times New Roman"/>
            </a:endParaRPr>
          </a:p>
          <a:p>
            <a:pPr indent="457200" lvl="0" marL="0" rtl="0" algn="l">
              <a:lnSpc>
                <a:spcPct val="95000"/>
              </a:lnSpc>
              <a:spcBef>
                <a:spcPts val="1200"/>
              </a:spcBef>
              <a:spcAft>
                <a:spcPts val="0"/>
              </a:spcAft>
              <a:buSzPts val="1018"/>
              <a:buNone/>
            </a:pPr>
            <a:r>
              <a:rPr lang="en" sz="2000">
                <a:solidFill>
                  <a:schemeClr val="dk1"/>
                </a:solidFill>
                <a:latin typeface="Times New Roman"/>
                <a:ea typeface="Times New Roman"/>
                <a:cs typeface="Times New Roman"/>
                <a:sym typeface="Times New Roman"/>
              </a:rPr>
              <a:t>Thread Synchronization</a:t>
            </a:r>
            <a:endParaRPr sz="20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018"/>
              <a:buFont typeface="Arial"/>
              <a:buNone/>
            </a:pPr>
            <a:r>
              <a:rPr b="1" lang="en" sz="2000">
                <a:solidFill>
                  <a:schemeClr val="dk1"/>
                </a:solidFill>
                <a:latin typeface="Times New Roman"/>
                <a:ea typeface="Times New Roman"/>
                <a:cs typeface="Times New Roman"/>
                <a:sym typeface="Times New Roman"/>
              </a:rPr>
              <a:t>Concurrency (Liveness) problems</a:t>
            </a:r>
            <a:endParaRPr b="1" sz="20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rPr lang="en" sz="2000">
                <a:solidFill>
                  <a:schemeClr val="dk1"/>
                </a:solidFill>
                <a:latin typeface="Times New Roman"/>
                <a:ea typeface="Times New Roman"/>
                <a:cs typeface="Times New Roman"/>
                <a:sym typeface="Times New Roman"/>
              </a:rPr>
              <a:t>	</a:t>
            </a:r>
            <a:r>
              <a:rPr i="1" lang="en" sz="2000">
                <a:solidFill>
                  <a:schemeClr val="dk1"/>
                </a:solidFill>
                <a:latin typeface="Times New Roman"/>
                <a:ea typeface="Times New Roman"/>
                <a:cs typeface="Times New Roman"/>
                <a:sym typeface="Times New Roman"/>
              </a:rPr>
              <a:t>Deadlock, Livelock, Starvation</a:t>
            </a:r>
            <a:endParaRPr sz="2000">
              <a:solidFill>
                <a:schemeClr val="dk1"/>
              </a:solidFill>
              <a:latin typeface="Times New Roman"/>
              <a:ea typeface="Times New Roman"/>
              <a:cs typeface="Times New Roman"/>
              <a:sym typeface="Times New Roman"/>
            </a:endParaRPr>
          </a:p>
        </p:txBody>
      </p:sp>
      <p:sp>
        <p:nvSpPr>
          <p:cNvPr id="148" name="Google Shape;14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work and Homework</a:t>
            </a:r>
            <a:endParaRPr/>
          </a:p>
        </p:txBody>
      </p:sp>
      <p:sp>
        <p:nvSpPr>
          <p:cNvPr id="273" name="Google Shape;27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Read about liveness problems: deadlock, livelock and starvation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Understand and implement reasons and solutions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Please check if cuda is installed on your PC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Sign up to learn.nvidia.com</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79" name="Google Shape;27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Paul J. Deitel. C++20 Fundamentals, 3rd Edition. 202</a:t>
            </a:r>
            <a:r>
              <a:rPr lang="en">
                <a:solidFill>
                  <a:schemeClr val="dk1"/>
                </a:solidFill>
              </a:rPr>
              <a:t>4</a:t>
            </a: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Harvey Deitel, and Paul J. Deitel. C++20 for Programmers: An Object's-Natural Approach, 3rd Edition, 2022;</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Anthony Williams. C++ Concurrency in Action, Second Edition, 2019;</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HPC, CUDA internships, jobs</a:t>
            </a:r>
            <a:endParaRPr/>
          </a:p>
        </p:txBody>
      </p:sp>
      <p:sp>
        <p:nvSpPr>
          <p:cNvPr id="285" name="Google Shape;28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https://scholarshipdb.net/scholarships?q=cuda&amp;listed=Last-24-hours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u="sng">
                <a:solidFill>
                  <a:schemeClr val="hlink"/>
                </a:solidFill>
                <a:hlinkClick r:id="rId4"/>
              </a:rPr>
              <a:t>https://scholarshipdb.net/scholarships?q=gpu&amp;listed=Last-24-hours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sign up to learn.nvidia.com</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thread states</a:t>
            </a:r>
            <a:endParaRPr/>
          </a:p>
        </p:txBody>
      </p:sp>
      <p:pic>
        <p:nvPicPr>
          <p:cNvPr id="154" name="Google Shape;154;p29"/>
          <p:cNvPicPr preferRelativeResize="0"/>
          <p:nvPr/>
        </p:nvPicPr>
        <p:blipFill>
          <a:blip r:embed="rId3">
            <a:alphaModFix/>
          </a:blip>
          <a:stretch>
            <a:fillRect/>
          </a:stretch>
        </p:blipFill>
        <p:spPr>
          <a:xfrm>
            <a:off x="311712" y="1047000"/>
            <a:ext cx="3756175" cy="3416399"/>
          </a:xfrm>
          <a:prstGeom prst="rect">
            <a:avLst/>
          </a:prstGeom>
          <a:noFill/>
          <a:ln>
            <a:noFill/>
          </a:ln>
        </p:spPr>
      </p:pic>
      <p:sp>
        <p:nvSpPr>
          <p:cNvPr id="155" name="Google Shape;155;p29"/>
          <p:cNvSpPr txBox="1"/>
          <p:nvPr/>
        </p:nvSpPr>
        <p:spPr>
          <a:xfrm>
            <a:off x="311700" y="44926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Harvey Deitel, Paul Deitel and David Choffnes, “Chapter 4, Thread Concepts.” Operating Systems, 3/e, p. 153. Upper Saddle River, NJ: Prentice Hall, 2004.</a:t>
            </a:r>
            <a:endParaRPr>
              <a:latin typeface="Times New Roman"/>
              <a:ea typeface="Times New Roman"/>
              <a:cs typeface="Times New Roman"/>
              <a:sym typeface="Times New Roman"/>
            </a:endParaRPr>
          </a:p>
        </p:txBody>
      </p:sp>
      <p:sp>
        <p:nvSpPr>
          <p:cNvPr id="156" name="Google Shape;156;p29"/>
          <p:cNvSpPr/>
          <p:nvPr/>
        </p:nvSpPr>
        <p:spPr>
          <a:xfrm>
            <a:off x="4067875" y="1017725"/>
            <a:ext cx="5076000" cy="347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t>Born</a:t>
            </a:r>
            <a:r>
              <a:rPr lang="en" sz="1200"/>
              <a:t> - thread begins its life cycle and remains until the program starts.</a:t>
            </a:r>
            <a:endParaRPr sz="1200"/>
          </a:p>
          <a:p>
            <a:pPr indent="0" lvl="0" marL="0" rtl="0" algn="l">
              <a:spcBef>
                <a:spcPts val="0"/>
              </a:spcBef>
              <a:spcAft>
                <a:spcPts val="0"/>
              </a:spcAft>
              <a:buNone/>
            </a:pPr>
            <a:r>
              <a:t/>
            </a:r>
            <a:endParaRPr sz="1200"/>
          </a:p>
          <a:p>
            <a:pPr indent="0" lvl="0" marL="0" rtl="0" algn="just">
              <a:spcBef>
                <a:spcPts val="0"/>
              </a:spcBef>
              <a:spcAft>
                <a:spcPts val="0"/>
              </a:spcAft>
              <a:buNone/>
            </a:pPr>
            <a:r>
              <a:rPr b="1" lang="en" sz="1200"/>
              <a:t>Ready</a:t>
            </a:r>
            <a:r>
              <a:rPr lang="en" sz="1200"/>
              <a:t> - OS allocates processor time (quantum/timeslice) and sends the thread to </a:t>
            </a:r>
            <a:r>
              <a:rPr b="1" lang="en" sz="1200"/>
              <a:t>Running</a:t>
            </a:r>
            <a:r>
              <a:rPr lang="en" sz="1200"/>
              <a:t> state. Then the thread returns to the </a:t>
            </a:r>
            <a:r>
              <a:rPr b="1" lang="en" sz="1200"/>
              <a:t>Ready</a:t>
            </a:r>
            <a:r>
              <a:rPr lang="en" sz="1200"/>
              <a:t> state. Another thread is assigned to the processor.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Thread scheduling</a:t>
            </a:r>
            <a:r>
              <a:rPr lang="en" sz="1200"/>
              <a:t> - </a:t>
            </a:r>
            <a:r>
              <a:rPr lang="en" sz="1200"/>
              <a:t> allocating threads per 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Waiting</a:t>
            </a:r>
            <a:r>
              <a:rPr lang="en" sz="1200"/>
              <a:t> - thread A is paused until thread B completes and notifies thread A or specific time is passed.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Timed waiting</a:t>
            </a:r>
            <a:r>
              <a:rPr lang="en" sz="1200"/>
              <a:t> - thread is in the state until time interval is passed or specific task is completed.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Blocked </a:t>
            </a:r>
            <a:r>
              <a:rPr lang="en" sz="1200"/>
              <a:t>- the thread is waiting until I/O task is completed.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Terminated</a:t>
            </a:r>
            <a:r>
              <a:rPr lang="en" sz="1200"/>
              <a:t> - when the thread completes its task.</a:t>
            </a:r>
            <a:endParaRPr sz="1200"/>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 multithreading</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Example 1</a:t>
            </a:r>
            <a:endParaRPr/>
          </a:p>
          <a:p>
            <a:pPr indent="0" lvl="0" marL="0" rtl="0" algn="l">
              <a:spcBef>
                <a:spcPts val="1200"/>
              </a:spcBef>
              <a:spcAft>
                <a:spcPts val="0"/>
              </a:spcAft>
              <a:buClr>
                <a:schemeClr val="dk1"/>
              </a:buClr>
              <a:buSzPts val="1100"/>
              <a:buFont typeface="Arial"/>
              <a:buNone/>
            </a:pPr>
            <a:r>
              <a:rPr lang="en" u="sng">
                <a:solidFill>
                  <a:schemeClr val="hlink"/>
                </a:solidFill>
                <a:hlinkClick r:id="rId4"/>
              </a:rPr>
              <a:t>Example 2</a:t>
            </a:r>
            <a:endParaRPr/>
          </a:p>
          <a:p>
            <a:pPr indent="0" lvl="0" marL="0" rtl="0" algn="l">
              <a:spcBef>
                <a:spcPts val="1200"/>
              </a:spcBef>
              <a:spcAft>
                <a:spcPts val="1200"/>
              </a:spcAft>
              <a:buNone/>
            </a:pPr>
            <a:r>
              <a:t/>
            </a:r>
            <a:endParaRPr/>
          </a:p>
        </p:txBody>
      </p:sp>
      <p:sp>
        <p:nvSpPr>
          <p:cNvPr id="163" name="Google Shape;16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Thread Synchronization</a:t>
            </a:r>
            <a:endParaRPr/>
          </a:p>
        </p:txBody>
      </p:sp>
      <p:sp>
        <p:nvSpPr>
          <p:cNvPr id="169" name="Google Shape;169;p31"/>
          <p:cNvSpPr txBox="1"/>
          <p:nvPr>
            <p:ph idx="1" type="body"/>
          </p:nvPr>
        </p:nvSpPr>
        <p:spPr>
          <a:xfrm>
            <a:off x="0" y="994172"/>
            <a:ext cx="9144000" cy="41493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700"/>
              <a:buNone/>
            </a:pPr>
            <a:r>
              <a:rPr lang="en" sz="2500">
                <a:solidFill>
                  <a:schemeClr val="dk1"/>
                </a:solidFill>
              </a:rPr>
              <a:t>It is possible to run parallel threads and execute several tasks.</a:t>
            </a:r>
            <a:endParaRPr sz="1600">
              <a:solidFill>
                <a:schemeClr val="dk1"/>
              </a:solidFill>
            </a:endParaRPr>
          </a:p>
          <a:p>
            <a:pPr indent="0" lvl="0" marL="0" rtl="0" algn="just">
              <a:lnSpc>
                <a:spcPct val="90000"/>
              </a:lnSpc>
              <a:spcBef>
                <a:spcPts val="80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700"/>
              <a:buNone/>
            </a:pPr>
            <a:r>
              <a:rPr lang="en" sz="2500">
                <a:solidFill>
                  <a:schemeClr val="dk1"/>
                </a:solidFill>
              </a:rPr>
              <a:t>What if several threads try to change value of the same object?</a:t>
            </a:r>
            <a:endParaRPr sz="1600">
              <a:solidFill>
                <a:schemeClr val="dk1"/>
              </a:solidFill>
            </a:endParaRPr>
          </a:p>
          <a:p>
            <a:pPr indent="0" lvl="0" marL="0" rtl="0" algn="just">
              <a:lnSpc>
                <a:spcPct val="90000"/>
              </a:lnSpc>
              <a:spcBef>
                <a:spcPts val="80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100"/>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Data Race</a:t>
            </a:r>
            <a:endParaRPr/>
          </a:p>
        </p:txBody>
      </p:sp>
      <p:sp>
        <p:nvSpPr>
          <p:cNvPr id="175" name="Google Shape;175;p32"/>
          <p:cNvSpPr txBox="1"/>
          <p:nvPr>
            <p:ph idx="1" type="body"/>
          </p:nvPr>
        </p:nvSpPr>
        <p:spPr>
          <a:xfrm>
            <a:off x="0" y="994172"/>
            <a:ext cx="9144000" cy="41493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Clr>
                <a:schemeClr val="dk1"/>
              </a:buClr>
              <a:buSzPts val="2700"/>
              <a:buNone/>
            </a:pPr>
            <a:r>
              <a:rPr lang="en" sz="2700"/>
              <a:t>Thread-1 gets value of an object in order to change.</a:t>
            </a:r>
            <a:endParaRPr sz="2700"/>
          </a:p>
          <a:p>
            <a:pPr indent="0" lvl="0" marL="0" rtl="0" algn="just">
              <a:lnSpc>
                <a:spcPct val="90000"/>
              </a:lnSpc>
              <a:spcBef>
                <a:spcPts val="800"/>
              </a:spcBef>
              <a:spcAft>
                <a:spcPts val="0"/>
              </a:spcAft>
              <a:buClr>
                <a:schemeClr val="dk1"/>
              </a:buClr>
              <a:buSzPts val="2700"/>
              <a:buNone/>
            </a:pPr>
            <a:r>
              <a:rPr lang="en" sz="2700"/>
              <a:t>Thread-2 changes the value before thread-1 saves the object.</a:t>
            </a:r>
            <a:endParaRPr sz="2700"/>
          </a:p>
          <a:p>
            <a:pPr indent="0" lvl="0" marL="0" rtl="0" algn="just">
              <a:lnSpc>
                <a:spcPct val="90000"/>
              </a:lnSpc>
              <a:spcBef>
                <a:spcPts val="800"/>
              </a:spcBef>
              <a:spcAft>
                <a:spcPts val="0"/>
              </a:spcAft>
              <a:buClr>
                <a:schemeClr val="dk1"/>
              </a:buClr>
              <a:buSzPts val="2700"/>
              <a:buNone/>
            </a:pPr>
            <a:r>
              <a:rPr lang="en" sz="2700"/>
              <a:t>In this case thread-1 works with old value of the object.</a:t>
            </a:r>
            <a:endParaRPr/>
          </a:p>
          <a:p>
            <a:pPr indent="0" lvl="0" marL="0" rtl="0" algn="just">
              <a:lnSpc>
                <a:spcPct val="90000"/>
              </a:lnSpc>
              <a:spcBef>
                <a:spcPts val="800"/>
              </a:spcBef>
              <a:spcAft>
                <a:spcPts val="0"/>
              </a:spcAft>
              <a:buClr>
                <a:schemeClr val="dk1"/>
              </a:buClr>
              <a:buSzPts val="2700"/>
              <a:buNone/>
            </a:pPr>
            <a:r>
              <a:t/>
            </a:r>
            <a:endParaRPr sz="2700"/>
          </a:p>
          <a:p>
            <a:pPr indent="0" lvl="0" marL="0" rtl="0" algn="just">
              <a:lnSpc>
                <a:spcPct val="90000"/>
              </a:lnSpc>
              <a:spcBef>
                <a:spcPts val="800"/>
              </a:spcBef>
              <a:spcAft>
                <a:spcPts val="0"/>
              </a:spcAft>
              <a:buClr>
                <a:schemeClr val="dk1"/>
              </a:buClr>
              <a:buSzPts val="2700"/>
              <a:buNone/>
            </a:pPr>
            <a:r>
              <a:t/>
            </a:r>
            <a:endParaRPr sz="2700"/>
          </a:p>
          <a:p>
            <a:pPr indent="0" lvl="0" marL="0" rtl="0" algn="ctr">
              <a:lnSpc>
                <a:spcPct val="90000"/>
              </a:lnSpc>
              <a:spcBef>
                <a:spcPts val="800"/>
              </a:spcBef>
              <a:spcAft>
                <a:spcPts val="0"/>
              </a:spcAft>
              <a:buClr>
                <a:schemeClr val="dk1"/>
              </a:buClr>
              <a:buSzPts val="2700"/>
              <a:buNone/>
            </a:pPr>
            <a:r>
              <a:t/>
            </a:r>
            <a:endParaRPr sz="2700"/>
          </a:p>
          <a:p>
            <a:pPr indent="0" lvl="0" marL="0" rtl="0" algn="l">
              <a:lnSpc>
                <a:spcPct val="90000"/>
              </a:lnSpc>
              <a:spcBef>
                <a:spcPts val="800"/>
              </a:spcBef>
              <a:spcAft>
                <a:spcPts val="0"/>
              </a:spcAft>
              <a:buClr>
                <a:schemeClr val="dk1"/>
              </a:buClr>
              <a:buSzPts val="2700"/>
              <a:buNone/>
            </a:pPr>
            <a:r>
              <a:t/>
            </a:r>
            <a:endParaRPr/>
          </a:p>
        </p:txBody>
      </p:sp>
      <p:sp>
        <p:nvSpPr>
          <p:cNvPr id="176" name="Google Shape;176;p32"/>
          <p:cNvSpPr/>
          <p:nvPr/>
        </p:nvSpPr>
        <p:spPr>
          <a:xfrm>
            <a:off x="4016404" y="3725061"/>
            <a:ext cx="1111200" cy="356100"/>
          </a:xfrm>
          <a:prstGeom prst="roundRect">
            <a:avLst>
              <a:gd fmla="val 16667" name="adj"/>
            </a:avLst>
          </a:prstGeom>
          <a:solidFill>
            <a:srgbClr val="6AA84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sz="1800">
                <a:solidFill>
                  <a:schemeClr val="dk1"/>
                </a:solidFill>
              </a:rPr>
              <a:t>OBJECT</a:t>
            </a:r>
            <a:endParaRPr i="0" sz="1800" u="none" cap="none" strike="noStrike">
              <a:solidFill>
                <a:schemeClr val="dk1"/>
              </a:solidFill>
            </a:endParaRPr>
          </a:p>
        </p:txBody>
      </p:sp>
      <p:cxnSp>
        <p:nvCxnSpPr>
          <p:cNvPr id="177" name="Google Shape;177;p32"/>
          <p:cNvCxnSpPr>
            <a:endCxn id="176" idx="1"/>
          </p:cNvCxnSpPr>
          <p:nvPr/>
        </p:nvCxnSpPr>
        <p:spPr>
          <a:xfrm>
            <a:off x="2249404" y="3025911"/>
            <a:ext cx="1767000" cy="877200"/>
          </a:xfrm>
          <a:prstGeom prst="straightConnector1">
            <a:avLst/>
          </a:prstGeom>
          <a:noFill/>
          <a:ln cap="flat" cmpd="sng" w="9525">
            <a:solidFill>
              <a:schemeClr val="dk1"/>
            </a:solidFill>
            <a:prstDash val="solid"/>
            <a:round/>
            <a:headEnd len="med" w="med" type="none"/>
            <a:tailEnd len="med" w="med" type="none"/>
          </a:ln>
        </p:spPr>
      </p:cxnSp>
      <p:cxnSp>
        <p:nvCxnSpPr>
          <p:cNvPr id="178" name="Google Shape;178;p32"/>
          <p:cNvCxnSpPr>
            <a:stCxn id="176" idx="3"/>
          </p:cNvCxnSpPr>
          <p:nvPr/>
        </p:nvCxnSpPr>
        <p:spPr>
          <a:xfrm flipH="1" rot="10800000">
            <a:off x="5127604" y="3121311"/>
            <a:ext cx="1979400" cy="781800"/>
          </a:xfrm>
          <a:prstGeom prst="straightConnector1">
            <a:avLst/>
          </a:prstGeom>
          <a:noFill/>
          <a:ln cap="flat" cmpd="sng" w="9525">
            <a:solidFill>
              <a:schemeClr val="dk1"/>
            </a:solidFill>
            <a:prstDash val="solid"/>
            <a:round/>
            <a:headEnd len="med" w="med" type="none"/>
            <a:tailEnd len="med" w="med" type="none"/>
          </a:ln>
        </p:spPr>
      </p:cxnSp>
      <p:sp>
        <p:nvSpPr>
          <p:cNvPr id="179" name="Google Shape;179;p32"/>
          <p:cNvSpPr/>
          <p:nvPr/>
        </p:nvSpPr>
        <p:spPr>
          <a:xfrm rot="1597440">
            <a:off x="2603186" y="3196865"/>
            <a:ext cx="1304076" cy="29301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THREAD 1</a:t>
            </a:r>
            <a:endParaRPr b="1" sz="1600">
              <a:latin typeface="Calibri"/>
              <a:ea typeface="Calibri"/>
              <a:cs typeface="Calibri"/>
              <a:sym typeface="Calibri"/>
            </a:endParaRPr>
          </a:p>
        </p:txBody>
      </p:sp>
      <p:sp>
        <p:nvSpPr>
          <p:cNvPr id="180" name="Google Shape;180;p32"/>
          <p:cNvSpPr/>
          <p:nvPr/>
        </p:nvSpPr>
        <p:spPr>
          <a:xfrm rot="-1312050">
            <a:off x="5327263" y="3258385"/>
            <a:ext cx="1304028" cy="29308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THREAD 2</a:t>
            </a:r>
            <a:endParaRPr b="1"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00000"/>
              </a:lnSpc>
              <a:spcBef>
                <a:spcPts val="0"/>
              </a:spcBef>
              <a:spcAft>
                <a:spcPts val="0"/>
              </a:spcAft>
              <a:buNone/>
            </a:pPr>
            <a:r>
              <a:rPr lang="en" sz="2800">
                <a:latin typeface="Arial"/>
                <a:ea typeface="Arial"/>
                <a:cs typeface="Arial"/>
                <a:sym typeface="Arial"/>
              </a:rPr>
              <a:t>Data Race</a:t>
            </a:r>
            <a:endParaRPr/>
          </a:p>
        </p:txBody>
      </p:sp>
      <p:sp>
        <p:nvSpPr>
          <p:cNvPr id="186" name="Google Shape;186;p3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just">
              <a:lnSpc>
                <a:spcPct val="115000"/>
              </a:lnSpc>
              <a:spcBef>
                <a:spcPts val="0"/>
              </a:spcBef>
              <a:spcAft>
                <a:spcPts val="1200"/>
              </a:spcAft>
              <a:buClr>
                <a:schemeClr val="dk1"/>
              </a:buClr>
              <a:buSzPts val="1100"/>
              <a:buFont typeface="Arial"/>
              <a:buNone/>
            </a:pPr>
            <a:r>
              <a:rPr lang="en" sz="2046">
                <a:latin typeface="Arial"/>
                <a:ea typeface="Arial"/>
                <a:cs typeface="Arial"/>
                <a:sym typeface="Arial"/>
              </a:rPr>
              <a:t>A ‘race condition’ may arise when two or more threads concurrently access the same memory location and at least one of the threads updates the location. It may lead to wrong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Thread Synchronization</a:t>
            </a:r>
            <a:endParaRPr/>
          </a:p>
        </p:txBody>
      </p:sp>
      <p:sp>
        <p:nvSpPr>
          <p:cNvPr id="192" name="Google Shape;192;p34"/>
          <p:cNvSpPr txBox="1"/>
          <p:nvPr>
            <p:ph idx="1" type="body"/>
          </p:nvPr>
        </p:nvSpPr>
        <p:spPr>
          <a:xfrm>
            <a:off x="0" y="994172"/>
            <a:ext cx="9144000" cy="41493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just">
              <a:lnSpc>
                <a:spcPct val="90000"/>
              </a:lnSpc>
              <a:spcBef>
                <a:spcPts val="0"/>
              </a:spcBef>
              <a:spcAft>
                <a:spcPts val="0"/>
              </a:spcAft>
              <a:buClr>
                <a:schemeClr val="dk1"/>
              </a:buClr>
              <a:buSzPct val="100000"/>
              <a:buNone/>
            </a:pPr>
            <a:r>
              <a:rPr b="1" lang="en" sz="2700"/>
              <a:t>problem solution:</a:t>
            </a:r>
            <a:endParaRPr b="1"/>
          </a:p>
          <a:p>
            <a:pPr indent="0" lvl="0" marL="0" rtl="0" algn="just">
              <a:lnSpc>
                <a:spcPct val="90000"/>
              </a:lnSpc>
              <a:spcBef>
                <a:spcPts val="800"/>
              </a:spcBef>
              <a:spcAft>
                <a:spcPts val="0"/>
              </a:spcAft>
              <a:buClr>
                <a:schemeClr val="dk1"/>
              </a:buClr>
              <a:buSzPct val="100000"/>
              <a:buNone/>
            </a:pPr>
            <a:r>
              <a:rPr lang="en" sz="2700"/>
              <a:t>Ensure only one thread at a time can access the object - </a:t>
            </a:r>
            <a:endParaRPr sz="2700"/>
          </a:p>
          <a:p>
            <a:pPr indent="0" lvl="0" marL="0" rtl="0" algn="just">
              <a:lnSpc>
                <a:spcPct val="90000"/>
              </a:lnSpc>
              <a:spcBef>
                <a:spcPts val="800"/>
              </a:spcBef>
              <a:spcAft>
                <a:spcPts val="0"/>
              </a:spcAft>
              <a:buClr>
                <a:schemeClr val="dk1"/>
              </a:buClr>
              <a:buSzPct val="100000"/>
              <a:buNone/>
            </a:pPr>
            <a:r>
              <a:rPr lang="en" sz="2700"/>
              <a:t>acquire the lock on the object.</a:t>
            </a:r>
            <a:endParaRPr sz="2700"/>
          </a:p>
          <a:p>
            <a:pPr indent="0" lvl="0" marL="0" rtl="0" algn="just">
              <a:lnSpc>
                <a:spcPct val="90000"/>
              </a:lnSpc>
              <a:spcBef>
                <a:spcPts val="800"/>
              </a:spcBef>
              <a:spcAft>
                <a:spcPts val="0"/>
              </a:spcAft>
              <a:buClr>
                <a:schemeClr val="dk1"/>
              </a:buClr>
              <a:buSzPct val="100000"/>
              <a:buNone/>
            </a:pPr>
            <a:r>
              <a:t/>
            </a:r>
            <a:endParaRPr sz="2700"/>
          </a:p>
          <a:p>
            <a:pPr indent="0" lvl="0" marL="0" rtl="0" algn="just">
              <a:lnSpc>
                <a:spcPct val="90000"/>
              </a:lnSpc>
              <a:spcBef>
                <a:spcPts val="800"/>
              </a:spcBef>
              <a:spcAft>
                <a:spcPts val="0"/>
              </a:spcAft>
              <a:buClr>
                <a:schemeClr val="dk1"/>
              </a:buClr>
              <a:buSzPct val="100000"/>
              <a:buNone/>
            </a:pPr>
            <a:r>
              <a:rPr lang="en" sz="2700"/>
              <a:t>One thread </a:t>
            </a:r>
            <a:endParaRPr/>
          </a:p>
          <a:p>
            <a:pPr indent="0" lvl="0" marL="0" rtl="0" algn="just">
              <a:lnSpc>
                <a:spcPct val="90000"/>
              </a:lnSpc>
              <a:spcBef>
                <a:spcPts val="800"/>
              </a:spcBef>
              <a:spcAft>
                <a:spcPts val="0"/>
              </a:spcAft>
              <a:buClr>
                <a:schemeClr val="dk1"/>
              </a:buClr>
              <a:buSzPct val="100000"/>
              <a:buNone/>
            </a:pPr>
            <a:r>
              <a:rPr lang="en" sz="2700"/>
              <a:t>	1) gets value of the object </a:t>
            </a:r>
            <a:endParaRPr/>
          </a:p>
          <a:p>
            <a:pPr indent="0" lvl="0" marL="0" rtl="0" algn="just">
              <a:lnSpc>
                <a:spcPct val="90000"/>
              </a:lnSpc>
              <a:spcBef>
                <a:spcPts val="800"/>
              </a:spcBef>
              <a:spcAft>
                <a:spcPts val="0"/>
              </a:spcAft>
              <a:buClr>
                <a:schemeClr val="dk1"/>
              </a:buClr>
              <a:buSzPct val="100000"/>
              <a:buNone/>
            </a:pPr>
            <a:r>
              <a:rPr lang="en" sz="2700"/>
              <a:t>	2) changes the value</a:t>
            </a:r>
            <a:endParaRPr/>
          </a:p>
          <a:p>
            <a:pPr indent="0" lvl="0" marL="0" rtl="0" algn="just">
              <a:lnSpc>
                <a:spcPct val="90000"/>
              </a:lnSpc>
              <a:spcBef>
                <a:spcPts val="800"/>
              </a:spcBef>
              <a:spcAft>
                <a:spcPts val="0"/>
              </a:spcAft>
              <a:buClr>
                <a:schemeClr val="dk1"/>
              </a:buClr>
              <a:buSzPct val="100000"/>
              <a:buNone/>
            </a:pPr>
            <a:r>
              <a:rPr lang="en" sz="2700"/>
              <a:t>	3) saves new updated value to the object. </a:t>
            </a:r>
            <a:endParaRPr/>
          </a:p>
          <a:p>
            <a:pPr indent="0" lvl="0" marL="0" rtl="0" algn="just">
              <a:lnSpc>
                <a:spcPct val="90000"/>
              </a:lnSpc>
              <a:spcBef>
                <a:spcPts val="800"/>
              </a:spcBef>
              <a:spcAft>
                <a:spcPts val="0"/>
              </a:spcAft>
              <a:buClr>
                <a:schemeClr val="dk1"/>
              </a:buClr>
              <a:buSzPct val="100000"/>
              <a:buNone/>
            </a:pPr>
            <a:r>
              <a:t/>
            </a:r>
            <a:endParaRPr sz="2700"/>
          </a:p>
          <a:p>
            <a:pPr indent="0" lvl="0" marL="0" rtl="0" algn="just">
              <a:lnSpc>
                <a:spcPct val="90000"/>
              </a:lnSpc>
              <a:spcBef>
                <a:spcPts val="800"/>
              </a:spcBef>
              <a:spcAft>
                <a:spcPts val="0"/>
              </a:spcAft>
              <a:buClr>
                <a:schemeClr val="dk1"/>
              </a:buClr>
              <a:buSzPct val="100000"/>
              <a:buNone/>
            </a:pPr>
            <a:r>
              <a:rPr lang="en" sz="2700"/>
              <a:t>These three steps form </a:t>
            </a:r>
            <a:r>
              <a:rPr b="1" lang="en" sz="2700"/>
              <a:t>atomic operation </a:t>
            </a:r>
            <a:r>
              <a:rPr lang="en" sz="2700"/>
              <a:t>and cannot be divided.</a:t>
            </a:r>
            <a:endParaRPr sz="2700"/>
          </a:p>
          <a:p>
            <a:pPr indent="0" lvl="0" marL="0" rtl="0" algn="just">
              <a:lnSpc>
                <a:spcPct val="90000"/>
              </a:lnSpc>
              <a:spcBef>
                <a:spcPts val="8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Thread Synchronization</a:t>
            </a:r>
            <a:endParaRPr/>
          </a:p>
        </p:txBody>
      </p:sp>
      <p:sp>
        <p:nvSpPr>
          <p:cNvPr id="198" name="Google Shape;198;p35"/>
          <p:cNvSpPr txBox="1"/>
          <p:nvPr>
            <p:ph idx="1" type="body"/>
          </p:nvPr>
        </p:nvSpPr>
        <p:spPr>
          <a:xfrm>
            <a:off x="0" y="994172"/>
            <a:ext cx="9144000" cy="41493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2700"/>
              <a:buNone/>
            </a:pPr>
            <a:r>
              <a:rPr lang="en" sz="2700"/>
              <a:t>In order to manage multiple threads trying access one object:</a:t>
            </a:r>
            <a:endParaRPr/>
          </a:p>
          <a:p>
            <a:pPr indent="0" lvl="0" marL="0" rtl="0" algn="just">
              <a:lnSpc>
                <a:spcPct val="90000"/>
              </a:lnSpc>
              <a:spcBef>
                <a:spcPts val="800"/>
              </a:spcBef>
              <a:spcAft>
                <a:spcPts val="0"/>
              </a:spcAft>
              <a:buClr>
                <a:schemeClr val="dk1"/>
              </a:buClr>
              <a:buSzPts val="2700"/>
              <a:buNone/>
            </a:pPr>
            <a:r>
              <a:t/>
            </a:r>
            <a:endParaRPr sz="2700">
              <a:solidFill>
                <a:schemeClr val="accent6"/>
              </a:solidFill>
            </a:endParaRPr>
          </a:p>
          <a:p>
            <a:pPr indent="0" lvl="0" marL="0" rtl="0" algn="just">
              <a:lnSpc>
                <a:spcPct val="90000"/>
              </a:lnSpc>
              <a:spcBef>
                <a:spcPts val="800"/>
              </a:spcBef>
              <a:spcAft>
                <a:spcPts val="0"/>
              </a:spcAft>
              <a:buClr>
                <a:schemeClr val="dk1"/>
              </a:buClr>
              <a:buSzPts val="2700"/>
              <a:buNone/>
            </a:pPr>
            <a:r>
              <a:t/>
            </a:r>
            <a:endParaRPr sz="2700">
              <a:solidFill>
                <a:schemeClr val="accent6"/>
              </a:solidFill>
            </a:endParaRPr>
          </a:p>
          <a:p>
            <a:pPr indent="0" lvl="0" marL="0" rtl="0" algn="just">
              <a:lnSpc>
                <a:spcPct val="90000"/>
              </a:lnSpc>
              <a:spcBef>
                <a:spcPts val="800"/>
              </a:spcBef>
              <a:spcAft>
                <a:spcPts val="0"/>
              </a:spcAft>
              <a:buClr>
                <a:schemeClr val="accent6"/>
              </a:buClr>
              <a:buSzPts val="2700"/>
              <a:buNone/>
            </a:pPr>
            <a:r>
              <a:rPr lang="en" sz="2700">
                <a:solidFill>
                  <a:schemeClr val="accent6"/>
                </a:solidFill>
              </a:rPr>
              <a:t>Only one thread is given access to the object </a:t>
            </a:r>
            <a:endParaRPr/>
          </a:p>
          <a:p>
            <a:pPr indent="0" lvl="0" marL="0" rtl="0" algn="just">
              <a:lnSpc>
                <a:spcPct val="90000"/>
              </a:lnSpc>
              <a:spcBef>
                <a:spcPts val="800"/>
              </a:spcBef>
              <a:spcAft>
                <a:spcPts val="0"/>
              </a:spcAft>
              <a:buClr>
                <a:schemeClr val="dk1"/>
              </a:buClr>
              <a:buSzPts val="2700"/>
              <a:buNone/>
            </a:pPr>
            <a:r>
              <a:rPr lang="en" sz="2700"/>
              <a:t>and </a:t>
            </a:r>
            <a:endParaRPr/>
          </a:p>
          <a:p>
            <a:pPr indent="0" lvl="0" marL="0" rtl="0" algn="just">
              <a:lnSpc>
                <a:spcPct val="90000"/>
              </a:lnSpc>
              <a:spcBef>
                <a:spcPts val="800"/>
              </a:spcBef>
              <a:spcAft>
                <a:spcPts val="0"/>
              </a:spcAft>
              <a:buClr>
                <a:schemeClr val="accent5"/>
              </a:buClr>
              <a:buSzPts val="2700"/>
              <a:buNone/>
            </a:pPr>
            <a:r>
              <a:rPr lang="en" sz="2700">
                <a:solidFill>
                  <a:schemeClr val="accent5"/>
                </a:solidFill>
              </a:rPr>
              <a:t>the rest threads are waiting</a:t>
            </a:r>
            <a:r>
              <a:rPr lang="en" sz="2700"/>
              <a:t>.</a:t>
            </a:r>
            <a:endParaRPr/>
          </a:p>
        </p:txBody>
      </p:sp>
      <p:sp>
        <p:nvSpPr>
          <p:cNvPr id="199" name="Google Shape;199;p35"/>
          <p:cNvSpPr/>
          <p:nvPr/>
        </p:nvSpPr>
        <p:spPr>
          <a:xfrm>
            <a:off x="3943350" y="3689427"/>
            <a:ext cx="2867700" cy="7728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2100"/>
              <a:buFont typeface="Arial"/>
              <a:buNone/>
            </a:pPr>
            <a:r>
              <a:rPr b="1" i="0" lang="en" sz="2100" u="none" cap="none" strike="noStrike">
                <a:solidFill>
                  <a:schemeClr val="accent5"/>
                </a:solidFill>
                <a:latin typeface="Calibri"/>
                <a:ea typeface="Calibri"/>
                <a:cs typeface="Calibri"/>
                <a:sym typeface="Calibri"/>
              </a:rPr>
              <a:t>mutual exclusion</a:t>
            </a:r>
            <a:endParaRPr b="0" i="0" sz="1100" u="none" cap="none" strike="noStrike">
              <a:solidFill>
                <a:srgbClr val="000000"/>
              </a:solidFill>
              <a:latin typeface="Arial"/>
              <a:ea typeface="Arial"/>
              <a:cs typeface="Arial"/>
              <a:sym typeface="Arial"/>
            </a:endParaRPr>
          </a:p>
        </p:txBody>
      </p:sp>
      <p:sp>
        <p:nvSpPr>
          <p:cNvPr id="200" name="Google Shape;200;p35"/>
          <p:cNvSpPr/>
          <p:nvPr/>
        </p:nvSpPr>
        <p:spPr>
          <a:xfrm>
            <a:off x="2971075" y="1469264"/>
            <a:ext cx="3840000" cy="7728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2100"/>
              <a:buFont typeface="Arial"/>
              <a:buNone/>
            </a:pPr>
            <a:r>
              <a:rPr b="1" i="0" lang="en" sz="2100" u="none" cap="none" strike="noStrike">
                <a:solidFill>
                  <a:schemeClr val="accent6"/>
                </a:solidFill>
                <a:latin typeface="Calibri"/>
                <a:ea typeface="Calibri"/>
                <a:cs typeface="Calibri"/>
                <a:sym typeface="Calibri"/>
              </a:rPr>
              <a:t>thread synchronization</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