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sopiwXVQg/mDJ/iVPPZ+/CDR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developer.mozilla.org/en-US/docs/Web/CSS/" TargetMode="External"/><Relationship Id="rId5" Type="http://schemas.openxmlformats.org/officeDocument/2006/relationships/hyperlink" Target="https://css-tricks.com/" TargetMode="External"/><Relationship Id="rId6" Type="http://schemas.openxmlformats.org/officeDocument/2006/relationships/hyperlink" Target="https://www.w3.org/Style/CS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Week-2-Lecture-2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Marat Isteleyev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Element Selectors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Class Selectors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Attribute Selectors</a:t>
            </a:r>
            <a:endParaRPr sz="3300"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ID Selectors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Debugging CSS</a:t>
            </a:r>
            <a:endParaRPr sz="3300"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inspect and debug CSS, the browsers have a special instrument called </a:t>
            </a:r>
            <a:r>
              <a:rPr b="1" lang="en" sz="2100">
                <a:solidFill>
                  <a:schemeClr val="dk1"/>
                </a:solidFill>
              </a:rPr>
              <a:t>Developer Tools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</a:rPr>
              <a:t>Chrome</a:t>
            </a:r>
            <a:r>
              <a:rPr lang="en" sz="1650">
                <a:solidFill>
                  <a:schemeClr val="dk1"/>
                </a:solidFill>
              </a:rPr>
              <a:t>:</a:t>
            </a:r>
            <a:r>
              <a:rPr lang="en" sz="1450">
                <a:solidFill>
                  <a:schemeClr val="dk1"/>
                </a:solidFill>
              </a:rPr>
              <a:t> View -&gt; Developer -&gt; Developer Tools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</a:rPr>
              <a:t>Safari</a:t>
            </a:r>
            <a:r>
              <a:rPr lang="en" sz="1650">
                <a:solidFill>
                  <a:schemeClr val="dk1"/>
                </a:solidFill>
              </a:rPr>
              <a:t>: </a:t>
            </a:r>
            <a:r>
              <a:rPr lang="en" sz="1450">
                <a:solidFill>
                  <a:schemeClr val="dk1"/>
                </a:solidFill>
              </a:rPr>
              <a:t>Develop -&gt; Show Web Inspector ( Option + Command + I 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</a:rPr>
              <a:t>If you don’t see the Develop menu in the menu bar, choose Safari &gt; Preferences, click Advanced,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</a:rPr>
              <a:t>then select “Show Develop menu in menu bar.”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Resources</a:t>
            </a:r>
            <a:endParaRPr sz="3300"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Best </a:t>
            </a:r>
            <a:r>
              <a:rPr b="1" lang="en" sz="2100">
                <a:solidFill>
                  <a:schemeClr val="dk1"/>
                </a:solidFill>
              </a:rPr>
              <a:t>resources </a:t>
            </a:r>
            <a:r>
              <a:rPr lang="en" sz="2100">
                <a:solidFill>
                  <a:schemeClr val="dk1"/>
                </a:solidFill>
              </a:rPr>
              <a:t>for tutorials and references:W3schools: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https://www.w3schools.com/css/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MDN Web Docs: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https://developer.mozilla.org/en-US/docs/Web/CSS/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CSS-TRICKS: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https://css-tricks.com/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W3.org: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https://www.w3.org/Style/CSS/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In Russian: https://htmlacademy.ru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Summary</a:t>
            </a:r>
            <a:endParaRPr sz="3300"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CSS uses special rules to select and change the parameters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The selection can be done by: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Element names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Class names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Attribute name and their values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IDs of the elements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For debugging CSS, we use browser’s Developer Tools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To improve our CSS skills, we use and read online resources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&lt;li&gt;What is CSS?&lt;/li&gt;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&lt;li&gt;CSS syntax&lt;/li&gt;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&lt;li&gt;Debugging CSS&lt;/li&gt;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&lt;li&gt;Resources&lt;/li&gt;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CCCCCC"/>
                </a:solidFill>
              </a:rPr>
              <a:t>HTML, </a:t>
            </a:r>
            <a:r>
              <a:rPr lang="en" sz="3000"/>
              <a:t>CSS</a:t>
            </a:r>
            <a:r>
              <a:rPr lang="en" sz="3000">
                <a:solidFill>
                  <a:srgbClr val="CCCCCC"/>
                </a:solidFill>
              </a:rPr>
              <a:t>, JavaScript</a:t>
            </a:r>
            <a:endParaRPr sz="3000">
              <a:solidFill>
                <a:srgbClr val="CCCCCC"/>
              </a:solidFill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0" y="572700"/>
            <a:ext cx="73125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CCCCCC"/>
                </a:solidFill>
              </a:rPr>
              <a:t>Hyper-Text Markup Language (HTML) </a:t>
            </a:r>
            <a:r>
              <a:rPr lang="en" sz="2000">
                <a:solidFill>
                  <a:srgbClr val="CCCCCC"/>
                </a:solidFill>
              </a:rPr>
              <a:t>is the standard markup language for documents designed to be displayed in a web browser.It describes the structure of the web page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dk1"/>
                </a:solidFill>
              </a:rPr>
              <a:t>Cascading Style Sheets (CSS) </a:t>
            </a:r>
            <a:r>
              <a:rPr lang="en" sz="2000">
                <a:solidFill>
                  <a:schemeClr val="dk1"/>
                </a:solidFill>
              </a:rPr>
              <a:t>is a stylesheet language used to describe the presentation of a document written in HTML.It describes the style of the web page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CCCCCC"/>
                </a:solidFill>
              </a:rPr>
              <a:t>JavaScript (JS) </a:t>
            </a:r>
            <a:r>
              <a:rPr lang="en" sz="2000">
                <a:solidFill>
                  <a:srgbClr val="CCCCCC"/>
                </a:solidFill>
              </a:rPr>
              <a:t>is a lightweight and interpreted programming (or scripting) language for Web pages.It adds behavior to the web page</a:t>
            </a:r>
            <a:endParaRPr sz="2000">
              <a:solidFill>
                <a:srgbClr val="CCCCCC"/>
              </a:solidFill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650" y="572700"/>
            <a:ext cx="759225" cy="10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12949" l="0" r="42405" t="14616"/>
          <a:stretch/>
        </p:blipFill>
        <p:spPr>
          <a:xfrm>
            <a:off x="7608662" y="1799550"/>
            <a:ext cx="1237200" cy="16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7650" y="3762469"/>
            <a:ext cx="817050" cy="116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is …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0" y="572700"/>
            <a:ext cx="6423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stylesheet language </a:t>
            </a:r>
            <a:r>
              <a:rPr lang="en">
                <a:solidFill>
                  <a:schemeClr val="dk1"/>
                </a:solidFill>
              </a:rPr>
              <a:t>used to describe the presentation of a document written in HTML;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one of the </a:t>
            </a:r>
            <a:r>
              <a:rPr b="1" lang="en">
                <a:solidFill>
                  <a:schemeClr val="dk1"/>
                </a:solidFill>
              </a:rPr>
              <a:t>main technologies </a:t>
            </a:r>
            <a:r>
              <a:rPr lang="en">
                <a:solidFill>
                  <a:schemeClr val="dk1"/>
                </a:solidFill>
              </a:rPr>
              <a:t>of the Web together with HTML and JavaScript;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proposed by </a:t>
            </a:r>
            <a:r>
              <a:rPr b="1" lang="en">
                <a:solidFill>
                  <a:schemeClr val="dk1"/>
                </a:solidFill>
              </a:rPr>
              <a:t>Hakon Wium Lie</a:t>
            </a:r>
            <a:r>
              <a:rPr lang="en">
                <a:solidFill>
                  <a:schemeClr val="dk1"/>
                </a:solidFill>
              </a:rPr>
              <a:t>, a Norwegian web pioneer, while working with Tim Berners-Lee at CERN in 1994;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maintained by </a:t>
            </a:r>
            <a:r>
              <a:rPr b="1" lang="en">
                <a:solidFill>
                  <a:schemeClr val="dk1"/>
                </a:solidFill>
              </a:rPr>
              <a:t>World Wide Web Consortium </a:t>
            </a:r>
            <a:r>
              <a:rPr lang="en">
                <a:solidFill>
                  <a:schemeClr val="dk1"/>
                </a:solidFill>
              </a:rPr>
              <a:t>(W3C).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14170" l="0" r="41633" t="14942"/>
          <a:stretch/>
        </p:blipFill>
        <p:spPr>
          <a:xfrm>
            <a:off x="7061625" y="380300"/>
            <a:ext cx="1341875" cy="17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825" y="2431025"/>
            <a:ext cx="20955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Adding CSS to HTML page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There are three ways to add CSS to your HTML file: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Inline</a:t>
            </a:r>
            <a:r>
              <a:rPr lang="en" sz="2400">
                <a:solidFill>
                  <a:schemeClr val="dk1"/>
                </a:solidFill>
              </a:rPr>
              <a:t> styles - inside an HTML element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FF"/>
                </a:solidFill>
              </a:rPr>
              <a:t>Internal</a:t>
            </a:r>
            <a:r>
              <a:rPr lang="en" sz="2400">
                <a:solidFill>
                  <a:schemeClr val="dk1"/>
                </a:solidFill>
              </a:rPr>
              <a:t> styles - inside an HTML document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External</a:t>
            </a:r>
            <a:r>
              <a:rPr lang="en" sz="2400">
                <a:solidFill>
                  <a:schemeClr val="dk1"/>
                </a:solidFill>
              </a:rPr>
              <a:t> styles - external file(s) linked to an HTML document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There are also </a:t>
            </a:r>
            <a:r>
              <a:rPr b="1" lang="en" sz="2400">
                <a:solidFill>
                  <a:schemeClr val="dk1"/>
                </a:solidFill>
              </a:rPr>
              <a:t>browser’s default </a:t>
            </a:r>
            <a:r>
              <a:rPr lang="en" sz="2400">
                <a:solidFill>
                  <a:schemeClr val="dk1"/>
                </a:solidFill>
              </a:rPr>
              <a:t>styles (external)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CSS to HTML </a:t>
            </a:r>
            <a:r>
              <a:rPr lang="en">
                <a:solidFill>
                  <a:srgbClr val="FF0000"/>
                </a:solidFill>
              </a:rPr>
              <a:t>inline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 style=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&gt;Week-2-Lecture-2&lt;/h1&gt;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0" y="1148225"/>
            <a:ext cx="1208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6"/>
          <p:cNvCxnSpPr>
            <a:stCxn id="90" idx="2"/>
          </p:cNvCxnSpPr>
          <p:nvPr/>
        </p:nvCxnSpPr>
        <p:spPr>
          <a:xfrm>
            <a:off x="604350" y="1672025"/>
            <a:ext cx="0" cy="8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6"/>
          <p:cNvSpPr/>
          <p:nvPr/>
        </p:nvSpPr>
        <p:spPr>
          <a:xfrm>
            <a:off x="2091575" y="1148225"/>
            <a:ext cx="138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6"/>
          <p:cNvCxnSpPr>
            <a:stCxn id="92" idx="2"/>
          </p:cNvCxnSpPr>
          <p:nvPr/>
        </p:nvCxnSpPr>
        <p:spPr>
          <a:xfrm>
            <a:off x="2781575" y="1672025"/>
            <a:ext cx="6600" cy="85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6"/>
          <p:cNvSpPr/>
          <p:nvPr/>
        </p:nvSpPr>
        <p:spPr>
          <a:xfrm>
            <a:off x="3471575" y="1148225"/>
            <a:ext cx="138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6"/>
          <p:cNvCxnSpPr>
            <a:stCxn id="94" idx="2"/>
          </p:cNvCxnSpPr>
          <p:nvPr/>
        </p:nvCxnSpPr>
        <p:spPr>
          <a:xfrm flipH="1">
            <a:off x="4156475" y="1672025"/>
            <a:ext cx="5100" cy="88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6"/>
          <p:cNvSpPr/>
          <p:nvPr/>
        </p:nvSpPr>
        <p:spPr>
          <a:xfrm>
            <a:off x="1798425" y="3630850"/>
            <a:ext cx="1034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quotations start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6"/>
          <p:cNvCxnSpPr/>
          <p:nvPr/>
        </p:nvCxnSpPr>
        <p:spPr>
          <a:xfrm flipH="1" rot="10800000">
            <a:off x="2303150" y="2932925"/>
            <a:ext cx="3000" cy="5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6"/>
          <p:cNvCxnSpPr>
            <a:stCxn id="99" idx="0"/>
          </p:cNvCxnSpPr>
          <p:nvPr/>
        </p:nvCxnSpPr>
        <p:spPr>
          <a:xfrm rot="10800000">
            <a:off x="4780975" y="2947750"/>
            <a:ext cx="594300" cy="68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6"/>
          <p:cNvSpPr/>
          <p:nvPr/>
        </p:nvSpPr>
        <p:spPr>
          <a:xfrm>
            <a:off x="3263375" y="3290250"/>
            <a:ext cx="631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6"/>
          <p:cNvCxnSpPr>
            <a:stCxn id="100" idx="0"/>
          </p:cNvCxnSpPr>
          <p:nvPr/>
        </p:nvCxnSpPr>
        <p:spPr>
          <a:xfrm rot="10800000">
            <a:off x="3578975" y="2927550"/>
            <a:ext cx="0" cy="36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6"/>
          <p:cNvSpPr/>
          <p:nvPr/>
        </p:nvSpPr>
        <p:spPr>
          <a:xfrm>
            <a:off x="3531975" y="3642750"/>
            <a:ext cx="1067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semi-colon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6"/>
          <p:cNvCxnSpPr>
            <a:stCxn id="102" idx="0"/>
          </p:cNvCxnSpPr>
          <p:nvPr/>
        </p:nvCxnSpPr>
        <p:spPr>
          <a:xfrm flipH="1" rot="10800000">
            <a:off x="4065825" y="2932650"/>
            <a:ext cx="426300" cy="71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6"/>
          <p:cNvSpPr/>
          <p:nvPr/>
        </p:nvSpPr>
        <p:spPr>
          <a:xfrm>
            <a:off x="4858225" y="3630850"/>
            <a:ext cx="1034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quotations end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CSS to HTML </a:t>
            </a:r>
            <a:r>
              <a:rPr lang="en">
                <a:solidFill>
                  <a:srgbClr val="00FFFF"/>
                </a:solidFill>
              </a:rPr>
              <a:t>internal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or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external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2243450" y="572700"/>
            <a:ext cx="4572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: blue;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font-weight: bold;	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0" name="Google Shape;110;p7"/>
          <p:cNvCxnSpPr>
            <a:stCxn id="111" idx="3"/>
          </p:cNvCxnSpPr>
          <p:nvPr/>
        </p:nvCxnSpPr>
        <p:spPr>
          <a:xfrm flipH="1" rot="10800000">
            <a:off x="2431275" y="3041600"/>
            <a:ext cx="674100" cy="29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7"/>
          <p:cNvCxnSpPr>
            <a:stCxn id="113" idx="1"/>
          </p:cNvCxnSpPr>
          <p:nvPr/>
        </p:nvCxnSpPr>
        <p:spPr>
          <a:xfrm rot="10800000">
            <a:off x="5382975" y="3028125"/>
            <a:ext cx="959400" cy="22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7"/>
          <p:cNvSpPr/>
          <p:nvPr/>
        </p:nvSpPr>
        <p:spPr>
          <a:xfrm>
            <a:off x="1080675" y="2342050"/>
            <a:ext cx="1628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curly braces start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1080675" y="3027950"/>
            <a:ext cx="13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6342375" y="2937675"/>
            <a:ext cx="13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7"/>
          <p:cNvCxnSpPr>
            <a:stCxn id="113" idx="1"/>
          </p:cNvCxnSpPr>
          <p:nvPr/>
        </p:nvCxnSpPr>
        <p:spPr>
          <a:xfrm flipH="1">
            <a:off x="5806875" y="3248925"/>
            <a:ext cx="535500" cy="23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7"/>
          <p:cNvCxnSpPr>
            <a:stCxn id="111" idx="3"/>
          </p:cNvCxnSpPr>
          <p:nvPr/>
        </p:nvCxnSpPr>
        <p:spPr>
          <a:xfrm>
            <a:off x="2431275" y="3339200"/>
            <a:ext cx="714900" cy="10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7"/>
          <p:cNvSpPr/>
          <p:nvPr/>
        </p:nvSpPr>
        <p:spPr>
          <a:xfrm>
            <a:off x="1142250" y="3684550"/>
            <a:ext cx="1566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curly braces end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737300" y="1860275"/>
            <a:ext cx="863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Syntax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selectors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Types (Tags)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Classes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Attributes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IDs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positions in DOM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