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0A4F2-3517-410E-B8DD-C3F3BB41F6FD}">
  <a:tblStyle styleId="{45B0A4F2-3517-410E-B8DD-C3F3BB41F6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d3e598f7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d3e598f7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3e598f7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3e598f7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d3e598f7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d3e598f7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3e598f78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3e598f78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40034401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40034401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40034401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40034401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40034401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40034401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40034401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40034401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4003440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4003440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40c6b93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40c6b93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f808a14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f808a14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40c6b936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40c6b936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40f9b76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40f9b76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40c6b9364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40c6b936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79c83ed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79c83ed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3d9b540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3d9b540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45bed12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45bed12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3d9b5402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3d9b5402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3e46adc9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3e46adc9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3e46adc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3e46adc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3fe0aff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3fe0aff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3e46adc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3e46adc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CSCI 111 Web Programming and Problem Solving</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S</a:t>
            </a:r>
            <a:r>
              <a:rPr lang="en" sz="2400">
                <a:solidFill>
                  <a:schemeClr val="dk1"/>
                </a:solidFill>
                <a:latin typeface="Times New Roman"/>
                <a:ea typeface="Times New Roman"/>
                <a:cs typeface="Times New Roman"/>
                <a:sym typeface="Times New Roman"/>
              </a:rPr>
              <a:t>ection 1</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PART III Artificial Intelligence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Weeks [12 - 15]</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Week-12-lecture-2: Machine Learning</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Instructor: Dr. Talgat Manglayev</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Housing Prices - predict price of a new house, based on prices and features of existing houses</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Stock Market - predict price of a certain stock</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Medicine - predict expected recovery time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Sales - predict expected amount of money customer will spend</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Video Recommendation - predicted the expected amount of time a user will watch</a:t>
            </a:r>
            <a:endParaRPr b="1" sz="1300">
              <a:solidFill>
                <a:schemeClr val="dk1"/>
              </a:solidFill>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Deci</a:t>
            </a:r>
            <a:r>
              <a:rPr b="1" lang="en" sz="1300">
                <a:solidFill>
                  <a:schemeClr val="dk1"/>
                </a:solidFill>
                <a:latin typeface="Times New Roman"/>
                <a:ea typeface="Times New Roman"/>
                <a:cs typeface="Times New Roman"/>
                <a:sym typeface="Times New Roman"/>
              </a:rPr>
              <a:t>s</a:t>
            </a:r>
            <a:r>
              <a:rPr b="1" lang="en" sz="1300">
                <a:solidFill>
                  <a:schemeClr val="dk1"/>
                </a:solidFill>
                <a:latin typeface="Times New Roman"/>
                <a:ea typeface="Times New Roman"/>
                <a:cs typeface="Times New Roman"/>
                <a:sym typeface="Times New Roman"/>
              </a:rPr>
              <a:t>ion tree</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Random Forests</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AdaBoost</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Gradient Boost Trees</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XGBoost</a:t>
            </a:r>
            <a:endParaRPr b="1" sz="1300">
              <a:solidFill>
                <a:schemeClr val="dk1"/>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etc.</a:t>
            </a:r>
            <a:endParaRPr b="1" sz="1300">
              <a:solidFill>
                <a:schemeClr val="dk1"/>
              </a:solidFill>
              <a:latin typeface="Times New Roman"/>
              <a:ea typeface="Times New Roman"/>
              <a:cs typeface="Times New Roman"/>
              <a:sym typeface="Times New Roman"/>
            </a:endParaRPr>
          </a:p>
        </p:txBody>
      </p:sp>
      <p:sp>
        <p:nvSpPr>
          <p:cNvPr id="120" name="Google Shape;120;p22"/>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Supervised Learning Regression</a:t>
            </a:r>
            <a:endParaRPr sz="3600">
              <a:latin typeface="Times New Roman"/>
              <a:ea typeface="Times New Roman"/>
              <a:cs typeface="Times New Roman"/>
              <a:sym typeface="Times New Roman"/>
            </a:endParaRPr>
          </a:p>
        </p:txBody>
      </p:sp>
      <p:sp>
        <p:nvSpPr>
          <p:cNvPr id="121" name="Google Shape;121;p22"/>
          <p:cNvSpPr/>
          <p:nvPr/>
        </p:nvSpPr>
        <p:spPr>
          <a:xfrm>
            <a:off x="6945300" y="1364850"/>
            <a:ext cx="2198700" cy="7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9900"/>
                </a:solidFill>
                <a:latin typeface="Times New Roman"/>
                <a:ea typeface="Times New Roman"/>
                <a:cs typeface="Times New Roman"/>
                <a:sym typeface="Times New Roman"/>
              </a:rPr>
              <a:t>Examples</a:t>
            </a:r>
            <a:endParaRPr b="1">
              <a:solidFill>
                <a:srgbClr val="FF9900"/>
              </a:solidFill>
              <a:latin typeface="Times New Roman"/>
              <a:ea typeface="Times New Roman"/>
              <a:cs typeface="Times New Roman"/>
              <a:sym typeface="Times New Roman"/>
            </a:endParaRPr>
          </a:p>
        </p:txBody>
      </p:sp>
      <p:sp>
        <p:nvSpPr>
          <p:cNvPr id="122" name="Google Shape;122;p22"/>
          <p:cNvSpPr/>
          <p:nvPr/>
        </p:nvSpPr>
        <p:spPr>
          <a:xfrm>
            <a:off x="6992375" y="3361750"/>
            <a:ext cx="2198700" cy="78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9900"/>
                </a:solidFill>
                <a:latin typeface="Times New Roman"/>
                <a:ea typeface="Times New Roman"/>
                <a:cs typeface="Times New Roman"/>
                <a:sym typeface="Times New Roman"/>
              </a:rPr>
              <a:t>Methods</a:t>
            </a:r>
            <a:endParaRPr b="1">
              <a:solidFill>
                <a:srgbClr val="FF99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Predict the type of pet (cat, dog)</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Predict if email is spam (spam or not)</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Image recognition MNIST</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Image recognition CIFAR</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Website traffic (whether user will follow the link)</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Social Media (whether user will be friend)</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Video Recommendation (whether user will watch video)</a:t>
            </a:r>
            <a:endParaRPr b="1" sz="1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The Naive Bayes Algorithm</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Support Vector Machines</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etc.</a:t>
            </a:r>
            <a:endParaRPr b="1" sz="1400">
              <a:solidFill>
                <a:schemeClr val="dk1"/>
              </a:solidFill>
              <a:latin typeface="Times New Roman"/>
              <a:ea typeface="Times New Roman"/>
              <a:cs typeface="Times New Roman"/>
              <a:sym typeface="Times New Roman"/>
            </a:endParaRPr>
          </a:p>
        </p:txBody>
      </p:sp>
      <p:sp>
        <p:nvSpPr>
          <p:cNvPr id="128" name="Google Shape;128;p23"/>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Supervised Learning Classification Examples</a:t>
            </a:r>
            <a:endParaRPr sz="3600">
              <a:latin typeface="Times New Roman"/>
              <a:ea typeface="Times New Roman"/>
              <a:cs typeface="Times New Roman"/>
              <a:sym typeface="Times New Roman"/>
            </a:endParaRPr>
          </a:p>
        </p:txBody>
      </p:sp>
      <p:sp>
        <p:nvSpPr>
          <p:cNvPr id="129" name="Google Shape;129;p23"/>
          <p:cNvSpPr/>
          <p:nvPr/>
        </p:nvSpPr>
        <p:spPr>
          <a:xfrm>
            <a:off x="5338475" y="900950"/>
            <a:ext cx="2803800" cy="123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Times New Roman"/>
                <a:ea typeface="Times New Roman"/>
                <a:cs typeface="Times New Roman"/>
                <a:sym typeface="Times New Roman"/>
              </a:rPr>
              <a:t>Examples</a:t>
            </a:r>
            <a:endParaRPr>
              <a:solidFill>
                <a:srgbClr val="FF9900"/>
              </a:solidFill>
              <a:latin typeface="Times New Roman"/>
              <a:ea typeface="Times New Roman"/>
              <a:cs typeface="Times New Roman"/>
              <a:sym typeface="Times New Roman"/>
            </a:endParaRPr>
          </a:p>
        </p:txBody>
      </p:sp>
      <p:sp>
        <p:nvSpPr>
          <p:cNvPr id="130" name="Google Shape;130;p23"/>
          <p:cNvSpPr/>
          <p:nvPr/>
        </p:nvSpPr>
        <p:spPr>
          <a:xfrm>
            <a:off x="5338475" y="3104025"/>
            <a:ext cx="2803800" cy="123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Times New Roman"/>
                <a:ea typeface="Times New Roman"/>
                <a:cs typeface="Times New Roman"/>
                <a:sym typeface="Times New Roman"/>
              </a:rPr>
              <a:t>Algorithms</a:t>
            </a:r>
            <a:endParaRPr>
              <a:solidFill>
                <a:srgbClr val="FF99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4" name="Shape 134"/>
        <p:cNvGrpSpPr/>
        <p:nvPr/>
      </p:nvGrpSpPr>
      <p:grpSpPr>
        <a:xfrm>
          <a:off x="0" y="0"/>
          <a:ext cx="0" cy="0"/>
          <a:chOff x="0" y="0"/>
          <a:chExt cx="0" cy="0"/>
        </a:xfrm>
      </p:grpSpPr>
      <p:sp>
        <p:nvSpPr>
          <p:cNvPr id="135" name="Google Shape;135;p24"/>
          <p:cNvSpPr txBox="1"/>
          <p:nvPr>
            <p:ph idx="1" type="body"/>
          </p:nvPr>
        </p:nvSpPr>
        <p:spPr>
          <a:xfrm>
            <a:off x="0" y="572700"/>
            <a:ext cx="9144000" cy="45708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rgbClr val="000000"/>
                </a:solidFill>
                <a:latin typeface="Times New Roman"/>
                <a:ea typeface="Times New Roman"/>
                <a:cs typeface="Times New Roman"/>
                <a:sym typeface="Times New Roman"/>
              </a:rPr>
              <a:t>Extract as much as possible information from data.</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600">
                <a:solidFill>
                  <a:srgbClr val="000000"/>
                </a:solidFill>
                <a:latin typeface="Times New Roman"/>
                <a:ea typeface="Times New Roman"/>
                <a:cs typeface="Times New Roman"/>
                <a:sym typeface="Times New Roman"/>
              </a:rPr>
              <a:t>Group the images based on similarity.</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600">
                <a:solidFill>
                  <a:srgbClr val="000000"/>
                </a:solidFill>
                <a:latin typeface="Times New Roman"/>
                <a:ea typeface="Times New Roman"/>
                <a:cs typeface="Times New Roman"/>
                <a:sym typeface="Times New Roman"/>
              </a:rPr>
              <a:t>Separate the dog images from the cat images, or even group each of them by breed!</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rgbClr val="000000"/>
              </a:solidFill>
              <a:latin typeface="Times New Roman"/>
              <a:ea typeface="Times New Roman"/>
              <a:cs typeface="Times New Roman"/>
              <a:sym typeface="Times New Roman"/>
            </a:endParaRPr>
          </a:p>
        </p:txBody>
      </p:sp>
      <p:sp>
        <p:nvSpPr>
          <p:cNvPr id="136" name="Google Shape;136;p24"/>
          <p:cNvSpPr txBox="1"/>
          <p:nvPr>
            <p:ph type="title"/>
          </p:nvPr>
        </p:nvSpPr>
        <p:spPr>
          <a:xfrm>
            <a:off x="0" y="0"/>
            <a:ext cx="91440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000000"/>
                </a:solidFill>
                <a:latin typeface="Times New Roman"/>
                <a:ea typeface="Times New Roman"/>
                <a:cs typeface="Times New Roman"/>
                <a:sym typeface="Times New Roman"/>
              </a:rPr>
              <a:t>Uns</a:t>
            </a:r>
            <a:r>
              <a:rPr lang="en" sz="3600">
                <a:solidFill>
                  <a:srgbClr val="000000"/>
                </a:solidFill>
                <a:latin typeface="Times New Roman"/>
                <a:ea typeface="Times New Roman"/>
                <a:cs typeface="Times New Roman"/>
                <a:sym typeface="Times New Roman"/>
              </a:rPr>
              <a:t>upervised Learning</a:t>
            </a:r>
            <a:endParaRPr sz="3600">
              <a:solidFill>
                <a:srgbClr val="000000"/>
              </a:solidFill>
              <a:latin typeface="Times New Roman"/>
              <a:ea typeface="Times New Roman"/>
              <a:cs typeface="Times New Roman"/>
              <a:sym typeface="Times New Roman"/>
            </a:endParaRPr>
          </a:p>
        </p:txBody>
      </p:sp>
      <p:pic>
        <p:nvPicPr>
          <p:cNvPr id="137" name="Google Shape;137;p24"/>
          <p:cNvPicPr preferRelativeResize="0"/>
          <p:nvPr/>
        </p:nvPicPr>
        <p:blipFill>
          <a:blip r:embed="rId3">
            <a:alphaModFix/>
          </a:blip>
          <a:stretch>
            <a:fillRect/>
          </a:stretch>
        </p:blipFill>
        <p:spPr>
          <a:xfrm>
            <a:off x="1013575" y="1734413"/>
            <a:ext cx="6686550" cy="3019425"/>
          </a:xfrm>
          <a:prstGeom prst="rect">
            <a:avLst/>
          </a:prstGeom>
          <a:noFill/>
          <a:ln>
            <a:noFill/>
          </a:ln>
        </p:spPr>
      </p:pic>
      <p:sp>
        <p:nvSpPr>
          <p:cNvPr id="138" name="Google Shape;138;p24"/>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Clustering algorithms </a:t>
            </a:r>
            <a:r>
              <a:rPr lang="en" sz="1600">
                <a:solidFill>
                  <a:schemeClr val="dk1"/>
                </a:solidFill>
                <a:latin typeface="Times New Roman"/>
                <a:ea typeface="Times New Roman"/>
                <a:cs typeface="Times New Roman"/>
                <a:sym typeface="Times New Roman"/>
              </a:rPr>
              <a:t>group data into clusters based on similarity;</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Dimensionality reduction algorithms </a:t>
            </a:r>
            <a:r>
              <a:rPr lang="en" sz="1600">
                <a:solidFill>
                  <a:schemeClr val="dk1"/>
                </a:solidFill>
                <a:latin typeface="Times New Roman"/>
                <a:ea typeface="Times New Roman"/>
                <a:cs typeface="Times New Roman"/>
                <a:sym typeface="Times New Roman"/>
              </a:rPr>
              <a:t>simplify data and describe it with fewer features;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Generative algorithms </a:t>
            </a:r>
            <a:r>
              <a:rPr lang="en" sz="1600">
                <a:solidFill>
                  <a:schemeClr val="dk1"/>
                </a:solidFill>
                <a:latin typeface="Times New Roman"/>
                <a:ea typeface="Times New Roman"/>
                <a:cs typeface="Times New Roman"/>
                <a:sym typeface="Times New Roman"/>
              </a:rPr>
              <a:t>generate new data points that resemble the existing data.</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AutoNum type="arabicPeriod"/>
            </a:pPr>
            <a:r>
              <a:rPr b="1" lang="en" sz="1600">
                <a:solidFill>
                  <a:schemeClr val="dk1"/>
                </a:solidFill>
                <a:latin typeface="Times New Roman"/>
                <a:ea typeface="Times New Roman"/>
                <a:cs typeface="Times New Roman"/>
                <a:sym typeface="Times New Roman"/>
              </a:rPr>
              <a:t>Use unsupervised learning techniques on data to preprocess</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AutoNum type="arabicPeriod"/>
            </a:pPr>
            <a:r>
              <a:rPr b="1" lang="en" sz="1600">
                <a:solidFill>
                  <a:schemeClr val="dk1"/>
                </a:solidFill>
                <a:latin typeface="Times New Roman"/>
                <a:ea typeface="Times New Roman"/>
                <a:cs typeface="Times New Roman"/>
                <a:sym typeface="Times New Roman"/>
              </a:rPr>
              <a:t>Apply supervised learning methods more effectively</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K-means clustering</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Hierarchical clustering</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Density based spatial clustering</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Gaussian mixture models</a:t>
            </a:r>
            <a:endParaRPr b="1"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etc.</a:t>
            </a:r>
            <a:endParaRPr b="1" sz="14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144" name="Google Shape;144;p25"/>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Uns</a:t>
            </a:r>
            <a:r>
              <a:rPr lang="en" sz="3600">
                <a:latin typeface="Times New Roman"/>
                <a:ea typeface="Times New Roman"/>
                <a:cs typeface="Times New Roman"/>
                <a:sym typeface="Times New Roman"/>
              </a:rPr>
              <a:t>upervised Learning</a:t>
            </a:r>
            <a:endParaRPr sz="3600">
              <a:latin typeface="Times New Roman"/>
              <a:ea typeface="Times New Roman"/>
              <a:cs typeface="Times New Roman"/>
              <a:sym typeface="Times New Roman"/>
            </a:endParaRPr>
          </a:p>
        </p:txBody>
      </p:sp>
      <p:sp>
        <p:nvSpPr>
          <p:cNvPr id="145" name="Google Shape;145;p25"/>
          <p:cNvSpPr/>
          <p:nvPr/>
        </p:nvSpPr>
        <p:spPr>
          <a:xfrm>
            <a:off x="5688100" y="3655350"/>
            <a:ext cx="2803800" cy="123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9900"/>
                </a:solidFill>
                <a:latin typeface="Times New Roman"/>
                <a:ea typeface="Times New Roman"/>
                <a:cs typeface="Times New Roman"/>
                <a:sym typeface="Times New Roman"/>
              </a:rPr>
              <a:t>Algorithms</a:t>
            </a:r>
            <a:endParaRPr>
              <a:solidFill>
                <a:srgbClr val="FF9900"/>
              </a:solidFill>
              <a:latin typeface="Times New Roman"/>
              <a:ea typeface="Times New Roman"/>
              <a:cs typeface="Times New Roman"/>
              <a:sym typeface="Times New Roman"/>
            </a:endParaRPr>
          </a:p>
        </p:txBody>
      </p:sp>
      <p:sp>
        <p:nvSpPr>
          <p:cNvPr id="146" name="Google Shape;146;p25"/>
          <p:cNvSpPr/>
          <p:nvPr/>
        </p:nvSpPr>
        <p:spPr>
          <a:xfrm>
            <a:off x="7745500" y="887500"/>
            <a:ext cx="1398600" cy="125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lang="en">
                <a:solidFill>
                  <a:srgbClr val="FF9900"/>
                </a:solidFill>
                <a:latin typeface="Times New Roman"/>
                <a:ea typeface="Times New Roman"/>
                <a:cs typeface="Times New Roman"/>
                <a:sym typeface="Times New Roman"/>
              </a:rPr>
              <a:t>M</a:t>
            </a:r>
            <a:r>
              <a:rPr lang="en">
                <a:solidFill>
                  <a:srgbClr val="FF9900"/>
                </a:solidFill>
                <a:latin typeface="Times New Roman"/>
                <a:ea typeface="Times New Roman"/>
                <a:cs typeface="Times New Roman"/>
                <a:sym typeface="Times New Roman"/>
              </a:rPr>
              <a:t>ain branches</a:t>
            </a:r>
            <a:endParaRPr>
              <a:solidFill>
                <a:srgbClr val="FF99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50" name="Shape 150"/>
        <p:cNvGrpSpPr/>
        <p:nvPr/>
      </p:nvGrpSpPr>
      <p:grpSpPr>
        <a:xfrm>
          <a:off x="0" y="0"/>
          <a:ext cx="0" cy="0"/>
          <a:chOff x="0" y="0"/>
          <a:chExt cx="0" cy="0"/>
        </a:xfrm>
      </p:grpSpPr>
      <p:sp>
        <p:nvSpPr>
          <p:cNvPr id="151" name="Google Shape;151;p26"/>
          <p:cNvSpPr txBox="1"/>
          <p:nvPr>
            <p:ph idx="1" type="body"/>
          </p:nvPr>
        </p:nvSpPr>
        <p:spPr>
          <a:xfrm>
            <a:off x="0" y="572700"/>
            <a:ext cx="9144000" cy="4570800"/>
          </a:xfrm>
          <a:prstGeom prst="rect">
            <a:avLst/>
          </a:prstGeom>
          <a:noFill/>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 sz="1600">
                <a:solidFill>
                  <a:srgbClr val="000000"/>
                </a:solidFill>
                <a:latin typeface="Times New Roman"/>
                <a:ea typeface="Times New Roman"/>
                <a:cs typeface="Times New Roman"/>
                <a:sym typeface="Times New Roman"/>
              </a:rPr>
              <a:t>Example about spam emails. Group emails by the size, sender, links in email, attachments etc.</a:t>
            </a:r>
            <a:endParaRPr sz="1600">
              <a:solidFill>
                <a:srgbClr val="000000"/>
              </a:solidFill>
              <a:latin typeface="Times New Roman"/>
              <a:ea typeface="Times New Roman"/>
              <a:cs typeface="Times New Roman"/>
              <a:sym typeface="Times New Roman"/>
            </a:endParaRPr>
          </a:p>
        </p:txBody>
      </p:sp>
      <p:sp>
        <p:nvSpPr>
          <p:cNvPr id="152" name="Google Shape;152;p26"/>
          <p:cNvSpPr txBox="1"/>
          <p:nvPr>
            <p:ph type="title"/>
          </p:nvPr>
        </p:nvSpPr>
        <p:spPr>
          <a:xfrm>
            <a:off x="0" y="0"/>
            <a:ext cx="91440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000000"/>
                </a:solidFill>
                <a:latin typeface="Times New Roman"/>
                <a:ea typeface="Times New Roman"/>
                <a:cs typeface="Times New Roman"/>
                <a:sym typeface="Times New Roman"/>
              </a:rPr>
              <a:t>Unsupervised Learning. </a:t>
            </a:r>
            <a:r>
              <a:rPr lang="en" sz="3600">
                <a:solidFill>
                  <a:srgbClr val="000000"/>
                </a:solidFill>
                <a:latin typeface="Times New Roman"/>
                <a:ea typeface="Times New Roman"/>
                <a:cs typeface="Times New Roman"/>
                <a:sym typeface="Times New Roman"/>
              </a:rPr>
              <a:t>C</a:t>
            </a:r>
            <a:r>
              <a:rPr lang="en" sz="3600">
                <a:solidFill>
                  <a:srgbClr val="000000"/>
                </a:solidFill>
                <a:latin typeface="Times New Roman"/>
                <a:ea typeface="Times New Roman"/>
                <a:cs typeface="Times New Roman"/>
                <a:sym typeface="Times New Roman"/>
              </a:rPr>
              <a:t>lustering algorithm</a:t>
            </a:r>
            <a:endParaRPr sz="3600">
              <a:solidFill>
                <a:srgbClr val="000000"/>
              </a:solidFill>
              <a:latin typeface="Times New Roman"/>
              <a:ea typeface="Times New Roman"/>
              <a:cs typeface="Times New Roman"/>
              <a:sym typeface="Times New Roman"/>
            </a:endParaRPr>
          </a:p>
        </p:txBody>
      </p:sp>
      <p:pic>
        <p:nvPicPr>
          <p:cNvPr id="153" name="Google Shape;153;p26"/>
          <p:cNvPicPr preferRelativeResize="0"/>
          <p:nvPr/>
        </p:nvPicPr>
        <p:blipFill>
          <a:blip r:embed="rId3">
            <a:alphaModFix/>
          </a:blip>
          <a:stretch>
            <a:fillRect/>
          </a:stretch>
        </p:blipFill>
        <p:spPr>
          <a:xfrm>
            <a:off x="1181376" y="1316125"/>
            <a:ext cx="6781236" cy="3427175"/>
          </a:xfrm>
          <a:prstGeom prst="rect">
            <a:avLst/>
          </a:prstGeom>
          <a:noFill/>
          <a:ln>
            <a:noFill/>
          </a:ln>
        </p:spPr>
      </p:pic>
      <p:sp>
        <p:nvSpPr>
          <p:cNvPr id="154" name="Google Shape;154;p26"/>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Preprocessing step to simplify data prior to other techniques.</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Selling houses dataset: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Size</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Number of bedrooms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Number of bathrooms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Crime rate in the neighborhood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Distance to the closest school</a:t>
            </a:r>
            <a:endParaRPr sz="1600">
              <a:solidFill>
                <a:schemeClr val="dk1"/>
              </a:solidFill>
              <a:latin typeface="Times New Roman"/>
              <a:ea typeface="Times New Roman"/>
              <a:cs typeface="Times New Roman"/>
              <a:sym typeface="Times New Roman"/>
            </a:endParaRPr>
          </a:p>
        </p:txBody>
      </p:sp>
      <p:sp>
        <p:nvSpPr>
          <p:cNvPr id="160" name="Google Shape;160;p27"/>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latin typeface="Times New Roman"/>
                <a:ea typeface="Times New Roman"/>
                <a:cs typeface="Times New Roman"/>
                <a:sym typeface="Times New Roman"/>
              </a:rPr>
              <a:t>Unsupervised Learning. Dimensionality reduction.</a:t>
            </a:r>
            <a:endParaRPr sz="3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Preprocessing step to simplify data prior to other techniques.</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Selling houses dataset:</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Size</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Number of bedrooms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Number of bathrooms</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Crime rate in the neighborhood</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Distance to the closest school</a:t>
            </a:r>
            <a:endParaRPr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166" name="Google Shape;166;p28"/>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latin typeface="Times New Roman"/>
                <a:ea typeface="Times New Roman"/>
                <a:cs typeface="Times New Roman"/>
                <a:sym typeface="Times New Roman"/>
              </a:rPr>
              <a:t>Unsupervised Learning. Dimensionality reduction.</a:t>
            </a:r>
            <a:endParaRPr sz="3400">
              <a:latin typeface="Times New Roman"/>
              <a:ea typeface="Times New Roman"/>
              <a:cs typeface="Times New Roman"/>
              <a:sym typeface="Times New Roman"/>
            </a:endParaRPr>
          </a:p>
        </p:txBody>
      </p:sp>
      <p:sp>
        <p:nvSpPr>
          <p:cNvPr id="167" name="Google Shape;167;p28"/>
          <p:cNvSpPr/>
          <p:nvPr/>
        </p:nvSpPr>
        <p:spPr>
          <a:xfrm>
            <a:off x="3274350" y="1358125"/>
            <a:ext cx="1822200" cy="6588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8"/>
          <p:cNvSpPr/>
          <p:nvPr/>
        </p:nvSpPr>
        <p:spPr>
          <a:xfrm>
            <a:off x="5775500" y="1358125"/>
            <a:ext cx="2918100" cy="1808700"/>
          </a:xfrm>
          <a:prstGeom prst="rect">
            <a:avLst/>
          </a:prstGeom>
          <a:solidFill>
            <a:srgbClr val="000000"/>
          </a:solid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General size</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Neighbourhood quality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Preprocessing step to simplify data prior to other techniques. Selling houses dataset:</a:t>
            </a:r>
            <a:endParaRPr sz="1600">
              <a:solidFill>
                <a:schemeClr val="dk1"/>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174" name="Google Shape;174;p29"/>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latin typeface="Times New Roman"/>
                <a:ea typeface="Times New Roman"/>
                <a:cs typeface="Times New Roman"/>
                <a:sym typeface="Times New Roman"/>
              </a:rPr>
              <a:t>Unsupervised Learning. Dimensionality reduction.</a:t>
            </a:r>
            <a:endParaRPr sz="3400">
              <a:latin typeface="Times New Roman"/>
              <a:ea typeface="Times New Roman"/>
              <a:cs typeface="Times New Roman"/>
              <a:sym typeface="Times New Roman"/>
            </a:endParaRPr>
          </a:p>
        </p:txBody>
      </p:sp>
      <p:graphicFrame>
        <p:nvGraphicFramePr>
          <p:cNvPr id="175" name="Google Shape;175;p29"/>
          <p:cNvGraphicFramePr/>
          <p:nvPr/>
        </p:nvGraphicFramePr>
        <p:xfrm>
          <a:off x="1260675" y="1017738"/>
          <a:ext cx="3000000" cy="3000000"/>
        </p:xfrm>
        <a:graphic>
          <a:graphicData uri="http://schemas.openxmlformats.org/drawingml/2006/table">
            <a:tbl>
              <a:tblPr>
                <a:noFill/>
                <a:tableStyleId>{45B0A4F2-3517-410E-B8DD-C3F3BB41F6FD}</a:tableStyleId>
              </a:tblPr>
              <a:tblGrid>
                <a:gridCol w="647475"/>
                <a:gridCol w="1376600"/>
                <a:gridCol w="1096425"/>
                <a:gridCol w="1734100"/>
                <a:gridCol w="1768050"/>
              </a:tblGrid>
              <a:tr h="381000">
                <a:tc>
                  <a:txBody>
                    <a:bodyPr/>
                    <a:lstStyle/>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Size</a:t>
                      </a:r>
                      <a:endParaRPr/>
                    </a:p>
                  </a:txBody>
                  <a:tcPr marT="91425" marB="91425" marR="91425" marL="91425"/>
                </a:tc>
                <a:tc>
                  <a:txBody>
                    <a:bodyPr/>
                    <a:lstStyle/>
                    <a:p>
                      <a:pPr indent="0" lvl="0" marL="0" rtl="0" algn="ctr">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Number of bedrooms</a:t>
                      </a:r>
                      <a:endParaRPr/>
                    </a:p>
                  </a:txBody>
                  <a:tcPr marT="91425" marB="91425" marR="91425" marL="91425"/>
                </a:tc>
                <a:tc>
                  <a:txBody>
                    <a:bodyPr/>
                    <a:lstStyle/>
                    <a:p>
                      <a:pPr indent="0" lvl="0" marL="0" rtl="0" algn="ctr">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Number of bathrooms</a:t>
                      </a:r>
                      <a:endParaRPr/>
                    </a:p>
                  </a:txBody>
                  <a:tcPr marT="91425" marB="91425" marR="91425" marL="91425"/>
                </a:tc>
                <a:tc>
                  <a:txBody>
                    <a:bodyPr/>
                    <a:lstStyle/>
                    <a:p>
                      <a:pPr indent="0" lvl="0" marL="0" rtl="0" algn="ctr">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Crime rate in the neighborhood</a:t>
                      </a:r>
                      <a:endParaRPr/>
                    </a:p>
                  </a:txBody>
                  <a:tcPr marT="91425" marB="91425" marR="91425" marL="91425"/>
                </a:tc>
                <a:tc>
                  <a:txBody>
                    <a:bodyPr/>
                    <a:lstStyle/>
                    <a:p>
                      <a:pPr indent="0" lvl="0" marL="0" rtl="0" algn="ctr">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Distance to the closest school</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176" name="Google Shape;176;p29"/>
          <p:cNvGraphicFramePr/>
          <p:nvPr/>
        </p:nvGraphicFramePr>
        <p:xfrm>
          <a:off x="1260675" y="3572088"/>
          <a:ext cx="3000000" cy="3000000"/>
        </p:xfrm>
        <a:graphic>
          <a:graphicData uri="http://schemas.openxmlformats.org/drawingml/2006/table">
            <a:tbl>
              <a:tblPr>
                <a:noFill/>
                <a:tableStyleId>{45B0A4F2-3517-410E-B8DD-C3F3BB41F6FD}</a:tableStyleId>
              </a:tblPr>
              <a:tblGrid>
                <a:gridCol w="647475"/>
                <a:gridCol w="1376600"/>
                <a:gridCol w="1096425"/>
                <a:gridCol w="1734100"/>
                <a:gridCol w="1768050"/>
              </a:tblGrid>
              <a:tr h="381000">
                <a:tc gridSpan="2">
                  <a:txBody>
                    <a:bodyPr/>
                    <a:lstStyle/>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General s</a:t>
                      </a:r>
                      <a:r>
                        <a:rPr lang="en" sz="1600">
                          <a:solidFill>
                            <a:schemeClr val="dk1"/>
                          </a:solidFill>
                          <a:latin typeface="Times New Roman"/>
                          <a:ea typeface="Times New Roman"/>
                          <a:cs typeface="Times New Roman"/>
                          <a:sym typeface="Times New Roman"/>
                        </a:rPr>
                        <a:t>ize</a:t>
                      </a:r>
                      <a:endParaRPr/>
                    </a:p>
                  </a:txBody>
                  <a:tcPr marT="91425" marB="91425" marR="91425" marL="91425"/>
                </a:tc>
                <a:tc hMerge="1"/>
                <a:tc gridSpan="3">
                  <a:txBody>
                    <a:bodyPr/>
                    <a:lstStyle/>
                    <a:p>
                      <a:pPr indent="0" lvl="0" marL="0" rtl="0" algn="ctr">
                        <a:spcBef>
                          <a:spcPts val="0"/>
                        </a:spcBef>
                        <a:spcAft>
                          <a:spcPts val="0"/>
                        </a:spcAft>
                        <a:buNone/>
                      </a:pPr>
                      <a:r>
                        <a:rPr lang="en" sz="1600">
                          <a:solidFill>
                            <a:schemeClr val="dk1"/>
                          </a:solidFill>
                          <a:latin typeface="Times New Roman"/>
                          <a:ea typeface="Times New Roman"/>
                          <a:cs typeface="Times New Roman"/>
                          <a:sym typeface="Times New Roman"/>
                        </a:rPr>
                        <a:t>Neighbourhood quality</a:t>
                      </a:r>
                      <a:endParaRPr/>
                    </a:p>
                  </a:txBody>
                  <a:tcPr marT="91425" marB="91425" marR="91425" marL="91425"/>
                </a:tc>
                <a:tc hMerge="1"/>
                <a:tc hMerge="1"/>
              </a:tr>
              <a:tr h="381000">
                <a:tc gridSpan="2">
                  <a:txBody>
                    <a:bodyPr/>
                    <a:lstStyle/>
                    <a:p>
                      <a:pPr indent="0" lvl="0" marL="0" rtl="0" algn="l">
                        <a:spcBef>
                          <a:spcPts val="0"/>
                        </a:spcBef>
                        <a:spcAft>
                          <a:spcPts val="0"/>
                        </a:spcAft>
                        <a:buNone/>
                      </a:pPr>
                      <a:r>
                        <a:t/>
                      </a:r>
                      <a:endParaRPr/>
                    </a:p>
                  </a:txBody>
                  <a:tcPr marT="91425" marB="91425" marR="91425" marL="91425"/>
                </a:tc>
                <a:tc hMerge="1"/>
                <a:tc gridSpan="3">
                  <a:txBody>
                    <a:bodyPr/>
                    <a:lstStyle/>
                    <a:p>
                      <a:pPr indent="0" lvl="0" marL="0" rtl="0" algn="l">
                        <a:spcBef>
                          <a:spcPts val="0"/>
                        </a:spcBef>
                        <a:spcAft>
                          <a:spcPts val="0"/>
                        </a:spcAft>
                        <a:buNone/>
                      </a:pPr>
                      <a:r>
                        <a:t/>
                      </a:r>
                      <a:endParaRPr/>
                    </a:p>
                  </a:txBody>
                  <a:tcPr marT="91425" marB="91425" marR="91425" marL="91425"/>
                </a:tc>
                <a:tc hMerge="1"/>
                <a:tc hMerge="1"/>
              </a:tr>
              <a:tr h="381000">
                <a:tc gridSpan="2">
                  <a:txBody>
                    <a:bodyPr/>
                    <a:lstStyle/>
                    <a:p>
                      <a:pPr indent="0" lvl="0" marL="0" rtl="0" algn="l">
                        <a:spcBef>
                          <a:spcPts val="0"/>
                        </a:spcBef>
                        <a:spcAft>
                          <a:spcPts val="0"/>
                        </a:spcAft>
                        <a:buNone/>
                      </a:pPr>
                      <a:r>
                        <a:t/>
                      </a:r>
                      <a:endParaRPr/>
                    </a:p>
                  </a:txBody>
                  <a:tcPr marT="91425" marB="91425" marR="91425" marL="91425"/>
                </a:tc>
                <a:tc hMerge="1"/>
                <a:tc gridSpan="3">
                  <a:txBody>
                    <a:bodyPr/>
                    <a:lstStyle/>
                    <a:p>
                      <a:pPr indent="0" lvl="0" marL="0" rtl="0" algn="l">
                        <a:spcBef>
                          <a:spcPts val="0"/>
                        </a:spcBef>
                        <a:spcAft>
                          <a:spcPts val="0"/>
                        </a:spcAft>
                        <a:buNone/>
                      </a:pPr>
                      <a:r>
                        <a:t/>
                      </a:r>
                      <a:endParaRPr/>
                    </a:p>
                  </a:txBody>
                  <a:tcPr marT="91425" marB="91425" marR="91425" marL="91425"/>
                </a:tc>
                <a:tc hMerge="1"/>
                <a:tc hMerge="1"/>
              </a:tr>
            </a:tbl>
          </a:graphicData>
        </a:graphic>
      </p:graphicFrame>
      <p:sp>
        <p:nvSpPr>
          <p:cNvPr id="177" name="Google Shape;177;p29"/>
          <p:cNvSpPr/>
          <p:nvPr/>
        </p:nvSpPr>
        <p:spPr>
          <a:xfrm>
            <a:off x="4245900" y="2729750"/>
            <a:ext cx="652200" cy="7845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latin typeface="Times New Roman"/>
                <a:ea typeface="Times New Roman"/>
                <a:cs typeface="Times New Roman"/>
                <a:sym typeface="Times New Roman"/>
              </a:rPr>
              <a:t>Self study:</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Matrix factorization</a:t>
            </a:r>
            <a:endParaRPr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Singular value decomposition</a:t>
            </a:r>
            <a:endParaRPr sz="1600">
              <a:solidFill>
                <a:schemeClr val="dk1"/>
              </a:solidFill>
              <a:latin typeface="Times New Roman"/>
              <a:ea typeface="Times New Roman"/>
              <a:cs typeface="Times New Roman"/>
              <a:sym typeface="Times New Roman"/>
            </a:endParaRPr>
          </a:p>
        </p:txBody>
      </p:sp>
      <p:sp>
        <p:nvSpPr>
          <p:cNvPr id="183" name="Google Shape;183;p30"/>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00">
                <a:latin typeface="Times New Roman"/>
                <a:ea typeface="Times New Roman"/>
                <a:cs typeface="Times New Roman"/>
                <a:sym typeface="Times New Roman"/>
              </a:rPr>
              <a:t>Unsupervised Learning. Dimensionality reduction.</a:t>
            </a:r>
            <a:endParaRPr sz="34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input dataset				output new similar data sample</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12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i</a:t>
            </a:r>
            <a:r>
              <a:rPr b="1" lang="en" sz="1600">
                <a:solidFill>
                  <a:schemeClr val="dk1"/>
                </a:solidFill>
                <a:latin typeface="Times New Roman"/>
                <a:ea typeface="Times New Roman"/>
                <a:cs typeface="Times New Roman"/>
                <a:sym typeface="Times New Roman"/>
              </a:rPr>
              <a:t>mage</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v</a:t>
            </a:r>
            <a:r>
              <a:rPr b="1" lang="en" sz="1600">
                <a:solidFill>
                  <a:schemeClr val="dk1"/>
                </a:solidFill>
                <a:latin typeface="Times New Roman"/>
                <a:ea typeface="Times New Roman"/>
                <a:cs typeface="Times New Roman"/>
                <a:sym typeface="Times New Roman"/>
              </a:rPr>
              <a:t>ideo</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m</a:t>
            </a:r>
            <a:r>
              <a:rPr b="1" lang="en" sz="1600">
                <a:solidFill>
                  <a:schemeClr val="dk1"/>
                </a:solidFill>
                <a:latin typeface="Times New Roman"/>
                <a:ea typeface="Times New Roman"/>
                <a:cs typeface="Times New Roman"/>
                <a:sym typeface="Times New Roman"/>
              </a:rPr>
              <a:t>usic</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story</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p</a:t>
            </a:r>
            <a:r>
              <a:rPr b="1" lang="en" sz="1600">
                <a:solidFill>
                  <a:schemeClr val="dk1"/>
                </a:solidFill>
                <a:latin typeface="Times New Roman"/>
                <a:ea typeface="Times New Roman"/>
                <a:cs typeface="Times New Roman"/>
                <a:sym typeface="Times New Roman"/>
              </a:rPr>
              <a:t>oetry etc.</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Popular algorithms:</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G</a:t>
            </a:r>
            <a:r>
              <a:rPr b="1" lang="en" sz="1600">
                <a:solidFill>
                  <a:schemeClr val="dk1"/>
                </a:solidFill>
                <a:latin typeface="Times New Roman"/>
                <a:ea typeface="Times New Roman"/>
                <a:cs typeface="Times New Roman"/>
                <a:sym typeface="Times New Roman"/>
              </a:rPr>
              <a:t>enerative Adversarial Networks (GANs) by Ian Goodfellow and his coauthors</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Variational autoencoders by Kingma and Welling</a:t>
            </a:r>
            <a:endParaRPr b="1" sz="1600">
              <a:solidFill>
                <a:schemeClr val="dk1"/>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Restricted Boltzmann machines (RBMs) by Geoffrey Hinton</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As you can imagine, generative learning is quite hard. For a human, it is much easier to determine if an image shows a dog than it is to draw a dog. This task is just as hard for computers. Thus, the algorithms in generative learning are complicated, and lots of data and computing power are needed to make them work well. Because this book is on supervised learning, we won’t cover generative learning in detail, but in chapter 10, we get an idea of how some of these generative algorithms work, because they tend to use neural networks. Appendix C contains recommendations of resources, including a video by the author, if you’d like to explore this topic further.</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b="1" sz="1600">
              <a:solidFill>
                <a:schemeClr val="dk1"/>
              </a:solidFill>
              <a:latin typeface="Times New Roman"/>
              <a:ea typeface="Times New Roman"/>
              <a:cs typeface="Times New Roman"/>
              <a:sym typeface="Times New Roman"/>
            </a:endParaRPr>
          </a:p>
        </p:txBody>
      </p:sp>
      <p:sp>
        <p:nvSpPr>
          <p:cNvPr id="189" name="Google Shape;189;p31"/>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Unsupervised Learning. Generative ML.</a:t>
            </a:r>
            <a:endParaRPr sz="3600">
              <a:latin typeface="Times New Roman"/>
              <a:ea typeface="Times New Roman"/>
              <a:cs typeface="Times New Roman"/>
              <a:sym typeface="Times New Roman"/>
            </a:endParaRPr>
          </a:p>
        </p:txBody>
      </p:sp>
      <p:sp>
        <p:nvSpPr>
          <p:cNvPr id="190" name="Google Shape;190;p31"/>
          <p:cNvSpPr/>
          <p:nvPr/>
        </p:nvSpPr>
        <p:spPr>
          <a:xfrm>
            <a:off x="3355050" y="670200"/>
            <a:ext cx="948000" cy="435900"/>
          </a:xfrm>
          <a:prstGeom prst="right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1" name="Google Shape;191;p31"/>
          <p:cNvPicPr preferRelativeResize="0"/>
          <p:nvPr/>
        </p:nvPicPr>
        <p:blipFill>
          <a:blip r:embed="rId3">
            <a:alphaModFix/>
          </a:blip>
          <a:stretch>
            <a:fillRect/>
          </a:stretch>
        </p:blipFill>
        <p:spPr>
          <a:xfrm>
            <a:off x="4303049" y="1148700"/>
            <a:ext cx="3717400" cy="2477650"/>
          </a:xfrm>
          <a:prstGeom prst="rect">
            <a:avLst/>
          </a:prstGeom>
          <a:noFill/>
          <a:ln cap="flat" cmpd="sng" w="9525">
            <a:solidFill>
              <a:schemeClr val="dk1"/>
            </a:solidFill>
            <a:prstDash val="solid"/>
            <a:round/>
            <a:headEnd len="sm" w="sm" type="none"/>
            <a:tailEnd len="sm" w="sm" type="none"/>
          </a:ln>
        </p:spPr>
      </p:pic>
      <p:sp>
        <p:nvSpPr>
          <p:cNvPr id="192" name="Google Shape;192;p3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https://news.ubc.ca/wp-content/uploads/2023/08/AdobeStock_559145847.jpeg</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CONTENT</a:t>
            </a:r>
            <a:endParaRPr sz="3600">
              <a:latin typeface="Times New Roman"/>
              <a:ea typeface="Times New Roman"/>
              <a:cs typeface="Times New Roman"/>
              <a:sym typeface="Times New Roman"/>
            </a:endParaRPr>
          </a:p>
        </p:txBody>
      </p:sp>
      <p:sp>
        <p:nvSpPr>
          <p:cNvPr id="60" name="Google Shape;60;p14"/>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Introduction</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Supervised Learning</a:t>
            </a:r>
            <a:endParaRPr sz="24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Regression</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Classification</a:t>
            </a:r>
            <a:endParaRPr sz="20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Uns</a:t>
            </a:r>
            <a:r>
              <a:rPr lang="en" sz="2400">
                <a:solidFill>
                  <a:schemeClr val="dk1"/>
                </a:solidFill>
                <a:latin typeface="Times New Roman"/>
                <a:ea typeface="Times New Roman"/>
                <a:cs typeface="Times New Roman"/>
                <a:sym typeface="Times New Roman"/>
              </a:rPr>
              <a:t>upervised Learning</a:t>
            </a:r>
            <a:endParaRPr sz="24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Clustering</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Dimensionality reduction</a:t>
            </a:r>
            <a:endParaRPr sz="2000">
              <a:solidFill>
                <a:schemeClr val="dk1"/>
              </a:solidFill>
              <a:latin typeface="Times New Roman"/>
              <a:ea typeface="Times New Roman"/>
              <a:cs typeface="Times New Roman"/>
              <a:sym typeface="Times New Roman"/>
            </a:endParaRPr>
          </a:p>
          <a:p>
            <a:pPr indent="-355600" lvl="1" marL="914400" rtl="0" algn="l">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Generative ML</a:t>
            </a:r>
            <a:endParaRPr sz="20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Reinforcement Learning</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32"/>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Reinforcement Learning</a:t>
            </a:r>
            <a:endParaRPr sz="3600">
              <a:solidFill>
                <a:schemeClr val="lt1"/>
              </a:solidFill>
              <a:latin typeface="Times New Roman"/>
              <a:ea typeface="Times New Roman"/>
              <a:cs typeface="Times New Roman"/>
              <a:sym typeface="Times New Roman"/>
            </a:endParaRPr>
          </a:p>
        </p:txBody>
      </p:sp>
      <p:pic>
        <p:nvPicPr>
          <p:cNvPr id="198" name="Google Shape;198;p32"/>
          <p:cNvPicPr preferRelativeResize="0"/>
          <p:nvPr/>
        </p:nvPicPr>
        <p:blipFill>
          <a:blip r:embed="rId3">
            <a:alphaModFix/>
          </a:blip>
          <a:stretch>
            <a:fillRect/>
          </a:stretch>
        </p:blipFill>
        <p:spPr>
          <a:xfrm>
            <a:off x="2735233" y="572700"/>
            <a:ext cx="6408766" cy="3339300"/>
          </a:xfrm>
          <a:prstGeom prst="rect">
            <a:avLst/>
          </a:prstGeom>
          <a:noFill/>
          <a:ln>
            <a:noFill/>
          </a:ln>
        </p:spPr>
      </p:pic>
      <p:sp>
        <p:nvSpPr>
          <p:cNvPr id="199" name="Google Shape;199;p32"/>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a:solidFill>
                  <a:srgbClr val="222222"/>
                </a:solidFill>
                <a:highlight>
                  <a:schemeClr val="dk1"/>
                </a:highlight>
                <a:latin typeface="Times New Roman"/>
                <a:ea typeface="Times New Roman"/>
                <a:cs typeface="Times New Roman"/>
                <a:sym typeface="Times New Roman"/>
              </a:rPr>
              <a:t>Serrano, L., 2021. </a:t>
            </a:r>
            <a:r>
              <a:rPr i="1" lang="en">
                <a:solidFill>
                  <a:srgbClr val="222222"/>
                </a:solidFill>
                <a:highlight>
                  <a:schemeClr val="dk1"/>
                </a:highlight>
                <a:latin typeface="Times New Roman"/>
                <a:ea typeface="Times New Roman"/>
                <a:cs typeface="Times New Roman"/>
                <a:sym typeface="Times New Roman"/>
              </a:rPr>
              <a:t>Grokking machine learning</a:t>
            </a:r>
            <a:r>
              <a:rPr lang="en">
                <a:solidFill>
                  <a:srgbClr val="222222"/>
                </a:solidFill>
                <a:highlight>
                  <a:schemeClr val="dk1"/>
                </a:highlight>
                <a:latin typeface="Times New Roman"/>
                <a:ea typeface="Times New Roman"/>
                <a:cs typeface="Times New Roman"/>
                <a:sym typeface="Times New Roman"/>
              </a:rPr>
              <a:t>. Simon and Schuster.</a:t>
            </a:r>
            <a:endParaRPr/>
          </a:p>
        </p:txBody>
      </p:sp>
      <p:sp>
        <p:nvSpPr>
          <p:cNvPr id="200" name="Google Shape;200;p32"/>
          <p:cNvSpPr txBox="1"/>
          <p:nvPr/>
        </p:nvSpPr>
        <p:spPr>
          <a:xfrm>
            <a:off x="1015200" y="3912000"/>
            <a:ext cx="7113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Games:</a:t>
            </a:r>
            <a:r>
              <a:rPr lang="en"/>
              <a:t> teach computers how to win at Go, Chess, </a:t>
            </a:r>
            <a:r>
              <a:rPr lang="en"/>
              <a:t>Breakout, Super Mario</a:t>
            </a:r>
            <a:r>
              <a:rPr lang="en"/>
              <a:t> etc. games.</a:t>
            </a:r>
            <a:endParaRPr/>
          </a:p>
          <a:p>
            <a:pPr indent="0" lvl="0" marL="0" rtl="0" algn="l">
              <a:spcBef>
                <a:spcPts val="0"/>
              </a:spcBef>
              <a:spcAft>
                <a:spcPts val="0"/>
              </a:spcAft>
              <a:buNone/>
            </a:pPr>
            <a:r>
              <a:rPr b="1" lang="en"/>
              <a:t>Robotics:</a:t>
            </a:r>
            <a:r>
              <a:rPr lang="en"/>
              <a:t> help robots picking up boxes, cleaning a room, or even dancing!</a:t>
            </a:r>
            <a:endParaRPr/>
          </a:p>
          <a:p>
            <a:pPr indent="0" lvl="0" marL="0" rtl="0" algn="l">
              <a:spcBef>
                <a:spcPts val="0"/>
              </a:spcBef>
              <a:spcAft>
                <a:spcPts val="0"/>
              </a:spcAft>
              <a:buNone/>
            </a:pPr>
            <a:r>
              <a:rPr b="1" lang="en"/>
              <a:t>Self-driving cars:</a:t>
            </a:r>
            <a:r>
              <a:rPr lang="en"/>
              <a:t> path planning or behaving in particular environments.</a:t>
            </a:r>
            <a:endParaRPr/>
          </a:p>
        </p:txBody>
      </p:sp>
      <p:sp>
        <p:nvSpPr>
          <p:cNvPr id="201" name="Google Shape;201;p32"/>
          <p:cNvSpPr txBox="1"/>
          <p:nvPr/>
        </p:nvSpPr>
        <p:spPr>
          <a:xfrm>
            <a:off x="0" y="1003000"/>
            <a:ext cx="4572000" cy="2016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a:t>INPUT:</a:t>
            </a:r>
            <a:endParaRPr b="1"/>
          </a:p>
          <a:p>
            <a:pPr indent="-317500" lvl="0" marL="457200" rtl="0" algn="l">
              <a:lnSpc>
                <a:spcPct val="150000"/>
              </a:lnSpc>
              <a:spcBef>
                <a:spcPts val="0"/>
              </a:spcBef>
              <a:spcAft>
                <a:spcPts val="0"/>
              </a:spcAft>
              <a:buSzPts val="1400"/>
              <a:buChar char="●"/>
            </a:pPr>
            <a:r>
              <a:rPr lang="en"/>
              <a:t>N</a:t>
            </a:r>
            <a:r>
              <a:rPr lang="en"/>
              <a:t>o data.</a:t>
            </a:r>
            <a:endParaRPr/>
          </a:p>
          <a:p>
            <a:pPr indent="-317500" lvl="0" marL="457200" rtl="0" algn="l">
              <a:lnSpc>
                <a:spcPct val="150000"/>
              </a:lnSpc>
              <a:spcBef>
                <a:spcPts val="0"/>
              </a:spcBef>
              <a:spcAft>
                <a:spcPts val="0"/>
              </a:spcAft>
              <a:buSzPts val="1400"/>
              <a:buChar char="●"/>
            </a:pPr>
            <a:r>
              <a:rPr lang="en"/>
              <a:t>A</a:t>
            </a:r>
            <a:r>
              <a:rPr lang="en"/>
              <a:t>n environment with rewards and punishments</a:t>
            </a:r>
            <a:endParaRPr/>
          </a:p>
          <a:p>
            <a:pPr indent="-317500" lvl="0" marL="457200" rtl="0" algn="l">
              <a:lnSpc>
                <a:spcPct val="150000"/>
              </a:lnSpc>
              <a:spcBef>
                <a:spcPts val="0"/>
              </a:spcBef>
              <a:spcAft>
                <a:spcPts val="0"/>
              </a:spcAft>
              <a:buSzPts val="1400"/>
              <a:buChar char="●"/>
            </a:pPr>
            <a:r>
              <a:rPr lang="en"/>
              <a:t>An agent with goal to navigate in this environment.</a:t>
            </a:r>
            <a:endParaRPr/>
          </a:p>
          <a:p>
            <a:pPr indent="0" lvl="0" marL="0" rtl="0" algn="l">
              <a:lnSpc>
                <a:spcPct val="150000"/>
              </a:lnSpc>
              <a:spcBef>
                <a:spcPts val="0"/>
              </a:spcBef>
              <a:spcAft>
                <a:spcPts val="0"/>
              </a:spcAft>
              <a:buNone/>
            </a:pPr>
            <a:r>
              <a:rPr b="1" lang="en"/>
              <a:t>OUTPUT: </a:t>
            </a:r>
            <a:r>
              <a:rPr lang="en"/>
              <a:t>Perform a task</a:t>
            </a:r>
            <a:r>
              <a:rPr lang="en"/>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Machine Learning</a:t>
            </a:r>
            <a:endParaRPr sz="3600">
              <a:latin typeface="Times New Roman"/>
              <a:ea typeface="Times New Roman"/>
              <a:cs typeface="Times New Roman"/>
              <a:sym typeface="Times New Roman"/>
            </a:endParaRPr>
          </a:p>
        </p:txBody>
      </p:sp>
      <p:sp>
        <p:nvSpPr>
          <p:cNvPr id="207" name="Google Shape;207;p33"/>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Supervised learning</a:t>
            </a:r>
            <a:endParaRPr b="1"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FFFF00"/>
              </a:buClr>
              <a:buSzPts val="2400"/>
              <a:buFont typeface="Times New Roman"/>
              <a:buChar char="○"/>
            </a:pPr>
            <a:r>
              <a:rPr b="1" lang="en" sz="2400">
                <a:solidFill>
                  <a:srgbClr val="FFFF00"/>
                </a:solidFill>
                <a:latin typeface="Times New Roman"/>
                <a:ea typeface="Times New Roman"/>
                <a:cs typeface="Times New Roman"/>
                <a:sym typeface="Times New Roman"/>
              </a:rPr>
              <a:t>Regression</a:t>
            </a:r>
            <a:endParaRPr b="1" sz="2400">
              <a:solidFill>
                <a:srgbClr val="FFFF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FF9900"/>
              </a:buClr>
              <a:buSzPts val="2400"/>
              <a:buFont typeface="Times New Roman"/>
              <a:buChar char="○"/>
            </a:pPr>
            <a:r>
              <a:rPr b="1" lang="en" sz="2400">
                <a:solidFill>
                  <a:srgbClr val="FF9900"/>
                </a:solidFill>
                <a:latin typeface="Times New Roman"/>
                <a:ea typeface="Times New Roman"/>
                <a:cs typeface="Times New Roman"/>
                <a:sym typeface="Times New Roman"/>
              </a:rPr>
              <a:t>Classification</a:t>
            </a:r>
            <a:endParaRPr b="1" sz="2400">
              <a:solidFill>
                <a:srgbClr val="FF99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Unsupervised learning</a:t>
            </a:r>
            <a:endParaRPr b="1" sz="2400">
              <a:solidFill>
                <a:schemeClr val="dk1"/>
              </a:solidFill>
              <a:latin typeface="Times New Roman"/>
              <a:ea typeface="Times New Roman"/>
              <a:cs typeface="Times New Roman"/>
              <a:sym typeface="Times New Roman"/>
            </a:endParaRPr>
          </a:p>
          <a:p>
            <a:pPr indent="-381000" lvl="1" marL="914400" rtl="0" algn="l">
              <a:spcBef>
                <a:spcPts val="0"/>
              </a:spcBef>
              <a:spcAft>
                <a:spcPts val="0"/>
              </a:spcAft>
              <a:buClr>
                <a:srgbClr val="FF0000"/>
              </a:buClr>
              <a:buSzPts val="2400"/>
              <a:buFont typeface="Times New Roman"/>
              <a:buChar char="○"/>
            </a:pPr>
            <a:r>
              <a:rPr lang="en" sz="2400">
                <a:solidFill>
                  <a:srgbClr val="FF0000"/>
                </a:solidFill>
                <a:latin typeface="Times New Roman"/>
                <a:ea typeface="Times New Roman"/>
                <a:cs typeface="Times New Roman"/>
                <a:sym typeface="Times New Roman"/>
              </a:rPr>
              <a:t>Clustering</a:t>
            </a:r>
            <a:endParaRPr sz="2400">
              <a:solidFill>
                <a:srgbClr val="FF0000"/>
              </a:solidFill>
              <a:latin typeface="Times New Roman"/>
              <a:ea typeface="Times New Roman"/>
              <a:cs typeface="Times New Roman"/>
              <a:sym typeface="Times New Roman"/>
            </a:endParaRPr>
          </a:p>
          <a:p>
            <a:pPr indent="-381000" lvl="1" marL="914400" rtl="0" algn="l">
              <a:spcBef>
                <a:spcPts val="0"/>
              </a:spcBef>
              <a:spcAft>
                <a:spcPts val="0"/>
              </a:spcAft>
              <a:buClr>
                <a:srgbClr val="FF00FF"/>
              </a:buClr>
              <a:buSzPts val="2400"/>
              <a:buFont typeface="Times New Roman"/>
              <a:buChar char="○"/>
            </a:pPr>
            <a:r>
              <a:rPr lang="en" sz="2400">
                <a:solidFill>
                  <a:srgbClr val="FF00FF"/>
                </a:solidFill>
                <a:latin typeface="Times New Roman"/>
                <a:ea typeface="Times New Roman"/>
                <a:cs typeface="Times New Roman"/>
                <a:sym typeface="Times New Roman"/>
              </a:rPr>
              <a:t>Dimensionality reduction</a:t>
            </a:r>
            <a:endParaRPr sz="2400">
              <a:solidFill>
                <a:srgbClr val="FF00FF"/>
              </a:solidFill>
              <a:latin typeface="Times New Roman"/>
              <a:ea typeface="Times New Roman"/>
              <a:cs typeface="Times New Roman"/>
              <a:sym typeface="Times New Roman"/>
            </a:endParaRPr>
          </a:p>
          <a:p>
            <a:pPr indent="-381000" lvl="1" marL="914400" rtl="0" algn="l">
              <a:spcBef>
                <a:spcPts val="0"/>
              </a:spcBef>
              <a:spcAft>
                <a:spcPts val="0"/>
              </a:spcAft>
              <a:buClr>
                <a:srgbClr val="00FF00"/>
              </a:buClr>
              <a:buSzPts val="2400"/>
              <a:buFont typeface="Times New Roman"/>
              <a:buChar char="○"/>
            </a:pPr>
            <a:r>
              <a:rPr lang="en" sz="2400">
                <a:solidFill>
                  <a:srgbClr val="00FF00"/>
                </a:solidFill>
                <a:latin typeface="Times New Roman"/>
                <a:ea typeface="Times New Roman"/>
                <a:cs typeface="Times New Roman"/>
                <a:sym typeface="Times New Roman"/>
              </a:rPr>
              <a:t>Generative ML</a:t>
            </a:r>
            <a:endParaRPr b="1" sz="2400">
              <a:solidFill>
                <a:srgbClr val="00FF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FFFF"/>
              </a:buClr>
              <a:buSzPts val="2400"/>
              <a:buFont typeface="Times New Roman"/>
              <a:buChar char="●"/>
            </a:pPr>
            <a:r>
              <a:rPr b="1" lang="en" sz="2400">
                <a:solidFill>
                  <a:srgbClr val="00FFFF"/>
                </a:solidFill>
                <a:latin typeface="Times New Roman"/>
                <a:ea typeface="Times New Roman"/>
                <a:cs typeface="Times New Roman"/>
                <a:sym typeface="Times New Roman"/>
              </a:rPr>
              <a:t>Reinforcement learning</a:t>
            </a:r>
            <a:endParaRPr b="1" sz="2400">
              <a:solidFill>
                <a:srgbClr val="00FFFF"/>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11" name="Shape 211"/>
        <p:cNvGrpSpPr/>
        <p:nvPr/>
      </p:nvGrpSpPr>
      <p:grpSpPr>
        <a:xfrm>
          <a:off x="0" y="0"/>
          <a:ext cx="0" cy="0"/>
          <a:chOff x="0" y="0"/>
          <a:chExt cx="0" cy="0"/>
        </a:xfrm>
      </p:grpSpPr>
      <p:sp>
        <p:nvSpPr>
          <p:cNvPr id="212" name="Google Shape;212;p34"/>
          <p:cNvSpPr txBox="1"/>
          <p:nvPr>
            <p:ph idx="1" type="body"/>
          </p:nvPr>
        </p:nvSpPr>
        <p:spPr>
          <a:xfrm>
            <a:off x="0" y="0"/>
            <a:ext cx="9144000" cy="5143500"/>
          </a:xfrm>
          <a:prstGeom prst="rect">
            <a:avLst/>
          </a:prstGeom>
          <a:noFill/>
        </p:spPr>
        <p:txBody>
          <a:bodyPr anchorCtr="0" anchor="ctr" bIns="91425" lIns="91425" spcFirstLastPara="1" rIns="91425" wrap="square" tIns="91425">
            <a:noAutofit/>
          </a:bodyPr>
          <a:lstStyle/>
          <a:p>
            <a:pPr indent="-330200" lvl="0" marL="457200" rtl="0" algn="l">
              <a:lnSpc>
                <a:spcPct val="150000"/>
              </a:lnSpc>
              <a:spcBef>
                <a:spcPts val="0"/>
              </a:spcBef>
              <a:spcAft>
                <a:spcPts val="0"/>
              </a:spcAft>
              <a:buClr>
                <a:srgbClr val="FFFF00"/>
              </a:buClr>
              <a:buSzPts val="1600"/>
              <a:buFont typeface="Times New Roman"/>
              <a:buChar char="●"/>
            </a:pPr>
            <a:r>
              <a:rPr b="1" lang="en" sz="1600">
                <a:solidFill>
                  <a:srgbClr val="FFFF00"/>
                </a:solidFill>
                <a:latin typeface="Times New Roman"/>
                <a:ea typeface="Times New Roman"/>
                <a:cs typeface="Times New Roman"/>
                <a:sym typeface="Times New Roman"/>
              </a:rPr>
              <a:t>Predicting house prices based on the house’s size, number of rooms, and location</a:t>
            </a:r>
            <a:endParaRPr b="1" sz="1600">
              <a:solidFill>
                <a:srgbClr val="FFFF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FF00"/>
              </a:buClr>
              <a:buSzPts val="1600"/>
              <a:buFont typeface="Times New Roman"/>
              <a:buChar char="●"/>
            </a:pPr>
            <a:r>
              <a:rPr b="1" lang="en" sz="1600">
                <a:solidFill>
                  <a:srgbClr val="FFFF00"/>
                </a:solidFill>
                <a:latin typeface="Times New Roman"/>
                <a:ea typeface="Times New Roman"/>
                <a:cs typeface="Times New Roman"/>
                <a:sym typeface="Times New Roman"/>
              </a:rPr>
              <a:t>Predicting today’s stock market prices based on yesterday’s prices and other factors of the market</a:t>
            </a:r>
            <a:endParaRPr b="1" sz="1600">
              <a:solidFill>
                <a:srgbClr val="FFFF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9900"/>
              </a:buClr>
              <a:buSzPts val="1600"/>
              <a:buFont typeface="Times New Roman"/>
              <a:buChar char="●"/>
            </a:pPr>
            <a:r>
              <a:rPr b="1" lang="en" sz="1600">
                <a:solidFill>
                  <a:srgbClr val="FF9900"/>
                </a:solidFill>
                <a:latin typeface="Times New Roman"/>
                <a:ea typeface="Times New Roman"/>
                <a:cs typeface="Times New Roman"/>
                <a:sym typeface="Times New Roman"/>
              </a:rPr>
              <a:t>Detecting spam and non-spam emails based on the words in the e-mail and the sender</a:t>
            </a:r>
            <a:endParaRPr b="1" sz="1600">
              <a:solidFill>
                <a:srgbClr val="FF99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9900"/>
              </a:buClr>
              <a:buSzPts val="1600"/>
              <a:buFont typeface="Times New Roman"/>
              <a:buChar char="●"/>
            </a:pPr>
            <a:r>
              <a:rPr b="1" lang="en" sz="1600">
                <a:solidFill>
                  <a:srgbClr val="FF9900"/>
                </a:solidFill>
                <a:latin typeface="Times New Roman"/>
                <a:ea typeface="Times New Roman"/>
                <a:cs typeface="Times New Roman"/>
                <a:sym typeface="Times New Roman"/>
              </a:rPr>
              <a:t>Recognizing images as faces or animals, based on the pixels in the image</a:t>
            </a:r>
            <a:endParaRPr b="1" sz="1600">
              <a:solidFill>
                <a:srgbClr val="FF99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FF00"/>
              </a:buClr>
              <a:buSzPts val="1600"/>
              <a:buFont typeface="Times New Roman"/>
              <a:buChar char="●"/>
            </a:pPr>
            <a:r>
              <a:rPr b="1" lang="en" sz="1600">
                <a:solidFill>
                  <a:srgbClr val="00FF00"/>
                </a:solidFill>
                <a:latin typeface="Times New Roman"/>
                <a:ea typeface="Times New Roman"/>
                <a:cs typeface="Times New Roman"/>
                <a:sym typeface="Times New Roman"/>
              </a:rPr>
              <a:t>Processing long text documents and outputting a summary</a:t>
            </a:r>
            <a:endParaRPr b="1" sz="1600">
              <a:solidFill>
                <a:srgbClr val="00FF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00FF"/>
              </a:buClr>
              <a:buSzPts val="1600"/>
              <a:buFont typeface="Times New Roman"/>
              <a:buChar char="●"/>
            </a:pPr>
            <a:r>
              <a:rPr b="1" lang="en" sz="1600">
                <a:solidFill>
                  <a:srgbClr val="FF00FF"/>
                </a:solidFill>
                <a:latin typeface="Times New Roman"/>
                <a:ea typeface="Times New Roman"/>
                <a:cs typeface="Times New Roman"/>
                <a:sym typeface="Times New Roman"/>
              </a:rPr>
              <a:t>Recommending videos or movies to a user (e.g., on YouTube or Netflix)</a:t>
            </a:r>
            <a:endParaRPr b="1" sz="1600">
              <a:solidFill>
                <a:srgbClr val="FF00FF"/>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FF00"/>
              </a:buClr>
              <a:buSzPts val="1600"/>
              <a:buFont typeface="Times New Roman"/>
              <a:buChar char="●"/>
            </a:pPr>
            <a:r>
              <a:rPr b="1" lang="en" sz="1600">
                <a:solidFill>
                  <a:srgbClr val="00FF00"/>
                </a:solidFill>
                <a:latin typeface="Times New Roman"/>
                <a:ea typeface="Times New Roman"/>
                <a:cs typeface="Times New Roman"/>
                <a:sym typeface="Times New Roman"/>
              </a:rPr>
              <a:t>Building chatbots that interact with humans and answer questions</a:t>
            </a:r>
            <a:endParaRPr b="1" sz="1600">
              <a:solidFill>
                <a:srgbClr val="00FF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FFFF"/>
              </a:buClr>
              <a:buSzPts val="1600"/>
              <a:buFont typeface="Times New Roman"/>
              <a:buChar char="●"/>
            </a:pPr>
            <a:r>
              <a:rPr b="1" lang="en" sz="1600">
                <a:solidFill>
                  <a:srgbClr val="00FFFF"/>
                </a:solidFill>
                <a:latin typeface="Times New Roman"/>
                <a:ea typeface="Times New Roman"/>
                <a:cs typeface="Times New Roman"/>
                <a:sym typeface="Times New Roman"/>
              </a:rPr>
              <a:t>Training self-driving cars to navigate a city by themselves</a:t>
            </a:r>
            <a:endParaRPr b="1" sz="1600">
              <a:solidFill>
                <a:srgbClr val="00FFFF"/>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9900"/>
              </a:buClr>
              <a:buSzPts val="1600"/>
              <a:buFont typeface="Times New Roman"/>
              <a:buChar char="●"/>
            </a:pPr>
            <a:r>
              <a:rPr b="1" lang="en" sz="1600">
                <a:solidFill>
                  <a:srgbClr val="FF9900"/>
                </a:solidFill>
                <a:latin typeface="Times New Roman"/>
                <a:ea typeface="Times New Roman"/>
                <a:cs typeface="Times New Roman"/>
                <a:sym typeface="Times New Roman"/>
              </a:rPr>
              <a:t>Diagnosing patients as sick or healthy</a:t>
            </a:r>
            <a:endParaRPr b="1" sz="1600">
              <a:solidFill>
                <a:srgbClr val="FF99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9900"/>
              </a:buClr>
              <a:buSzPts val="1600"/>
              <a:buFont typeface="Times New Roman"/>
              <a:buChar char="●"/>
            </a:pPr>
            <a:r>
              <a:rPr b="1" lang="en" sz="1600">
                <a:solidFill>
                  <a:srgbClr val="FF9900"/>
                </a:solidFill>
                <a:latin typeface="Times New Roman"/>
                <a:ea typeface="Times New Roman"/>
                <a:cs typeface="Times New Roman"/>
                <a:sym typeface="Times New Roman"/>
              </a:rPr>
              <a:t>Predicting whether a credit card transaction is legitimate or fraudulent</a:t>
            </a:r>
            <a:endParaRPr b="1" sz="1600">
              <a:solidFill>
                <a:srgbClr val="FF99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FF0000"/>
              </a:buClr>
              <a:buSzPts val="1600"/>
              <a:buFont typeface="Times New Roman"/>
              <a:buChar char="●"/>
            </a:pPr>
            <a:r>
              <a:rPr b="1" lang="en" sz="1600">
                <a:solidFill>
                  <a:srgbClr val="FF0000"/>
                </a:solidFill>
                <a:latin typeface="Times New Roman"/>
                <a:ea typeface="Times New Roman"/>
                <a:cs typeface="Times New Roman"/>
                <a:sym typeface="Times New Roman"/>
              </a:rPr>
              <a:t>Segmenting the market into similar groups based on location, acquisitive power, and interests</a:t>
            </a:r>
            <a:endParaRPr b="1" sz="1600">
              <a:solidFill>
                <a:srgbClr val="FF0000"/>
              </a:solidFill>
              <a:latin typeface="Times New Roman"/>
              <a:ea typeface="Times New Roman"/>
              <a:cs typeface="Times New Roman"/>
              <a:sym typeface="Times New Roman"/>
            </a:endParaRPr>
          </a:p>
          <a:p>
            <a:pPr indent="-330200" lvl="0" marL="457200" rtl="0" algn="l">
              <a:lnSpc>
                <a:spcPct val="150000"/>
              </a:lnSpc>
              <a:spcBef>
                <a:spcPts val="0"/>
              </a:spcBef>
              <a:spcAft>
                <a:spcPts val="0"/>
              </a:spcAft>
              <a:buClr>
                <a:srgbClr val="00FFFF"/>
              </a:buClr>
              <a:buSzPts val="1600"/>
              <a:buFont typeface="Times New Roman"/>
              <a:buChar char="●"/>
            </a:pPr>
            <a:r>
              <a:rPr b="1" lang="en" sz="1600">
                <a:solidFill>
                  <a:srgbClr val="00FFFF"/>
                </a:solidFill>
                <a:latin typeface="Times New Roman"/>
                <a:ea typeface="Times New Roman"/>
                <a:cs typeface="Times New Roman"/>
                <a:sym typeface="Times New Roman"/>
              </a:rPr>
              <a:t>Playing games like Chess or Go</a:t>
            </a:r>
            <a:endParaRPr b="1" sz="1600">
              <a:solidFill>
                <a:srgbClr val="00FFFF"/>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Major types of machine learning: supervised learning, unsupervised learning, and reinforcement learning.</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Data can be labeled or unlabeled. Labeled data contains a special feature that we aim to predict. </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Supervised learning is used on labeled data and consists of building models that predict the labels for unseen data.</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Unsupervised learning is used on unlabeled data and consists of algorithms that simplify our data without losing a lot of information. Unsupervised learning is often used as a preprocessing step.</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Two common types of supervised learning algorithms are called regression and classification.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Regression models are those in which the answer is any number.</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Classification models are those in which the answer is of a type or a class.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Two common types of unsupervised learning algorithms are clustering and dimensionality reduction.</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Clustering is used to group data into similar clusters to extract information or make it easier to handle.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Dimensionality reduction is a way to simplify our data, by joining certain similar features and losing as little information as possible.</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Matrix factorization and singular value decomposition are other algorithms that can simplify our data by reducing both the number of rows and columns.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Generative machine learning is an innovative type of unsupervised learning, consisting of generating data that is similar to our dataset. Generative models can paint realistic faces, compose music, and write poetry.</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Reinforcement learning is a type of machine learning in which an agent must navigate an environment and reach a goal. It is extensively used in many cutting-edge applications.</a:t>
            </a:r>
            <a:endParaRPr sz="1400">
              <a:solidFill>
                <a:schemeClr val="dk1"/>
              </a:solidFill>
              <a:latin typeface="Times New Roman"/>
              <a:ea typeface="Times New Roman"/>
              <a:cs typeface="Times New Roman"/>
              <a:sym typeface="Times New Roman"/>
            </a:endParaRPr>
          </a:p>
        </p:txBody>
      </p:sp>
      <p:sp>
        <p:nvSpPr>
          <p:cNvPr id="218" name="Google Shape;218;p35"/>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Summary</a:t>
            </a:r>
            <a:endParaRPr sz="3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66" name="Google Shape;66;p15"/>
          <p:cNvSpPr txBox="1"/>
          <p:nvPr>
            <p:ph idx="1" type="body"/>
          </p:nvPr>
        </p:nvSpPr>
        <p:spPr>
          <a:xfrm>
            <a:off x="0" y="572700"/>
            <a:ext cx="4572000" cy="4570800"/>
          </a:xfrm>
          <a:prstGeom prst="rect">
            <a:avLst/>
          </a:prstGeom>
          <a:solidFill>
            <a:srgbClr val="000000"/>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pic>
        <p:nvPicPr>
          <p:cNvPr descr="Vector clip art of set of computer network diagram icons | Free SVG" id="67" name="Google Shape;67;p15"/>
          <p:cNvPicPr preferRelativeResize="0"/>
          <p:nvPr/>
        </p:nvPicPr>
        <p:blipFill rotWithShape="1">
          <a:blip r:embed="rId3">
            <a:alphaModFix/>
          </a:blip>
          <a:srcRect b="66144" l="0" r="62483" t="0"/>
          <a:stretch/>
        </p:blipFill>
        <p:spPr>
          <a:xfrm>
            <a:off x="1321175" y="572700"/>
            <a:ext cx="1929650" cy="1741400"/>
          </a:xfrm>
          <a:prstGeom prst="rect">
            <a:avLst/>
          </a:prstGeom>
          <a:noFill/>
          <a:ln>
            <a:noFill/>
          </a:ln>
        </p:spPr>
      </p:pic>
      <p:sp>
        <p:nvSpPr>
          <p:cNvPr id="68" name="Google Shape;68;p15"/>
          <p:cNvSpPr/>
          <p:nvPr/>
        </p:nvSpPr>
        <p:spPr>
          <a:xfrm>
            <a:off x="1321200" y="2314100"/>
            <a:ext cx="1929600" cy="1741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STORE DATA</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PROCESS DATA</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rPr lang="en" sz="1600">
                <a:solidFill>
                  <a:schemeClr val="dk1"/>
                </a:solidFill>
                <a:latin typeface="Times New Roman"/>
                <a:ea typeface="Times New Roman"/>
                <a:cs typeface="Times New Roman"/>
                <a:sym typeface="Times New Roman"/>
              </a:rPr>
              <a:t>MAKE DECISION</a:t>
            </a:r>
            <a:endParaRPr sz="1600">
              <a:solidFill>
                <a:schemeClr val="dk1"/>
              </a:solidFill>
              <a:latin typeface="Times New Roman"/>
              <a:ea typeface="Times New Roman"/>
              <a:cs typeface="Times New Roman"/>
              <a:sym typeface="Times New Roman"/>
            </a:endParaRPr>
          </a:p>
        </p:txBody>
      </p:sp>
      <p:sp>
        <p:nvSpPr>
          <p:cNvPr id="69" name="Google Shape;69;p15"/>
          <p:cNvSpPr txBox="1"/>
          <p:nvPr>
            <p:ph idx="1" type="body"/>
          </p:nvPr>
        </p:nvSpPr>
        <p:spPr>
          <a:xfrm>
            <a:off x="4572000" y="572700"/>
            <a:ext cx="4572000" cy="4570800"/>
          </a:xfrm>
          <a:prstGeom prst="rect">
            <a:avLst/>
          </a:prstGeom>
          <a:solidFill>
            <a:srgbClr val="000000"/>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pic>
        <p:nvPicPr>
          <p:cNvPr descr="Vector clip art of set of computer network diagram icons | Free SVG" id="70" name="Google Shape;70;p15"/>
          <p:cNvPicPr preferRelativeResize="0"/>
          <p:nvPr/>
        </p:nvPicPr>
        <p:blipFill rotWithShape="1">
          <a:blip r:embed="rId3">
            <a:alphaModFix/>
          </a:blip>
          <a:srcRect b="66144" l="32481" r="33138" t="0"/>
          <a:stretch/>
        </p:blipFill>
        <p:spPr>
          <a:xfrm>
            <a:off x="5893200" y="572700"/>
            <a:ext cx="1929600" cy="1741400"/>
          </a:xfrm>
          <a:prstGeom prst="rect">
            <a:avLst/>
          </a:prstGeom>
          <a:noFill/>
          <a:ln>
            <a:noFill/>
          </a:ln>
        </p:spPr>
      </p:pic>
      <p:sp>
        <p:nvSpPr>
          <p:cNvPr id="71" name="Google Shape;71;p15"/>
          <p:cNvSpPr/>
          <p:nvPr/>
        </p:nvSpPr>
        <p:spPr>
          <a:xfrm>
            <a:off x="5671350" y="2314100"/>
            <a:ext cx="2373300" cy="17415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STORE DATA</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600">
                <a:solidFill>
                  <a:schemeClr val="dk1"/>
                </a:solidFill>
                <a:latin typeface="Times New Roman"/>
                <a:ea typeface="Times New Roman"/>
                <a:cs typeface="Times New Roman"/>
                <a:sym typeface="Times New Roman"/>
              </a:rPr>
              <a:t>PROCESS DATA</a:t>
            </a:r>
            <a:endParaRPr sz="1600">
              <a:solidFill>
                <a:schemeClr val="dk1"/>
              </a:solidFill>
              <a:latin typeface="Times New Roman"/>
              <a:ea typeface="Times New Roman"/>
              <a:cs typeface="Times New Roman"/>
              <a:sym typeface="Times New Roman"/>
            </a:endParaRPr>
          </a:p>
          <a:p>
            <a:pPr indent="-330200" lvl="0" marL="457200" rtl="0" algn="l">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Machine Learning</a:t>
            </a:r>
            <a:endParaRPr sz="1600">
              <a:solidFill>
                <a:schemeClr val="dk1"/>
              </a:solidFill>
              <a:latin typeface="Times New Roman"/>
              <a:ea typeface="Times New Roman"/>
              <a:cs typeface="Times New Roman"/>
              <a:sym typeface="Times New Roman"/>
            </a:endParaRPr>
          </a:p>
          <a:p>
            <a:pPr indent="0" lvl="0" marL="0" rtl="0" algn="l">
              <a:spcBef>
                <a:spcPts val="1000"/>
              </a:spcBef>
              <a:spcAft>
                <a:spcPts val="1000"/>
              </a:spcAft>
              <a:buNone/>
            </a:pPr>
            <a:r>
              <a:rPr lang="en" sz="1600">
                <a:solidFill>
                  <a:schemeClr val="dk1"/>
                </a:solidFill>
                <a:latin typeface="Times New Roman"/>
                <a:ea typeface="Times New Roman"/>
                <a:cs typeface="Times New Roman"/>
                <a:sym typeface="Times New Roman"/>
              </a:rPr>
              <a:t>MAKE DECISION</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77" name="Google Shape;77;p16"/>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Predicting house prices based on the house’s size, number of rooms, and location</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Predicting today’s stock market prices based on yesterday’s prices and other factors of the market</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Detecting spam and non-spam emails based on the words in the e-mail and the sender</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Recognizing images as faces or animals, based on the pixels in the image</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Processing long text documents and outputting a summary</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Recommending videos or movies to a user (e.g., on YouTube or Netflix)</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Building chatbots that interact with humans and answer questions</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Training self-driving cars to navigate a city by themselves</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Diagnosing patients as sick or healthy</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Segmenting the market into similar groups based on location, acquisitive power, and interests</a:t>
            </a:r>
            <a:endParaRPr b="1">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b="1" lang="en">
                <a:solidFill>
                  <a:schemeClr val="dk1"/>
                </a:solidFill>
                <a:latin typeface="Times New Roman"/>
                <a:ea typeface="Times New Roman"/>
                <a:cs typeface="Times New Roman"/>
                <a:sym typeface="Times New Roman"/>
              </a:rPr>
              <a:t>Playing games like chess or Go</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a:t>
            </a:r>
            <a:endParaRPr sz="3600">
              <a:latin typeface="Times New Roman"/>
              <a:ea typeface="Times New Roman"/>
              <a:cs typeface="Times New Roman"/>
              <a:sym typeface="Times New Roman"/>
            </a:endParaRPr>
          </a:p>
        </p:txBody>
      </p:sp>
      <p:sp>
        <p:nvSpPr>
          <p:cNvPr id="83" name="Google Shape;83;p17"/>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Supervised learning</a:t>
            </a:r>
            <a:endParaRPr b="1" sz="2400">
              <a:solidFill>
                <a:schemeClr val="dk1"/>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FFFF00"/>
              </a:buClr>
              <a:buSzPts val="2400"/>
              <a:buFont typeface="Times New Roman"/>
              <a:buChar char="○"/>
            </a:pPr>
            <a:r>
              <a:rPr b="1" lang="en" sz="2400">
                <a:solidFill>
                  <a:srgbClr val="FFFF00"/>
                </a:solidFill>
                <a:latin typeface="Times New Roman"/>
                <a:ea typeface="Times New Roman"/>
                <a:cs typeface="Times New Roman"/>
                <a:sym typeface="Times New Roman"/>
              </a:rPr>
              <a:t>Regression</a:t>
            </a:r>
            <a:endParaRPr b="1" sz="2400">
              <a:solidFill>
                <a:srgbClr val="FFFF00"/>
              </a:solidFill>
              <a:latin typeface="Times New Roman"/>
              <a:ea typeface="Times New Roman"/>
              <a:cs typeface="Times New Roman"/>
              <a:sym typeface="Times New Roman"/>
            </a:endParaRPr>
          </a:p>
          <a:p>
            <a:pPr indent="-381000" lvl="1" marL="914400" rtl="0" algn="l">
              <a:lnSpc>
                <a:spcPct val="150000"/>
              </a:lnSpc>
              <a:spcBef>
                <a:spcPts val="0"/>
              </a:spcBef>
              <a:spcAft>
                <a:spcPts val="0"/>
              </a:spcAft>
              <a:buClr>
                <a:srgbClr val="FF9900"/>
              </a:buClr>
              <a:buSzPts val="2400"/>
              <a:buFont typeface="Times New Roman"/>
              <a:buChar char="○"/>
            </a:pPr>
            <a:r>
              <a:rPr b="1" lang="en" sz="2400">
                <a:solidFill>
                  <a:srgbClr val="FF9900"/>
                </a:solidFill>
                <a:latin typeface="Times New Roman"/>
                <a:ea typeface="Times New Roman"/>
                <a:cs typeface="Times New Roman"/>
                <a:sym typeface="Times New Roman"/>
              </a:rPr>
              <a:t>Classification</a:t>
            </a:r>
            <a:endParaRPr b="1" sz="2400">
              <a:solidFill>
                <a:srgbClr val="FF99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Unsupervised learning</a:t>
            </a:r>
            <a:endParaRPr b="1" sz="2400">
              <a:solidFill>
                <a:schemeClr val="dk1"/>
              </a:solidFill>
              <a:latin typeface="Times New Roman"/>
              <a:ea typeface="Times New Roman"/>
              <a:cs typeface="Times New Roman"/>
              <a:sym typeface="Times New Roman"/>
            </a:endParaRPr>
          </a:p>
          <a:p>
            <a:pPr indent="-381000" lvl="1" marL="914400" rtl="0" algn="l">
              <a:spcBef>
                <a:spcPts val="0"/>
              </a:spcBef>
              <a:spcAft>
                <a:spcPts val="0"/>
              </a:spcAft>
              <a:buClr>
                <a:srgbClr val="FF0000"/>
              </a:buClr>
              <a:buSzPts val="2400"/>
              <a:buFont typeface="Times New Roman"/>
              <a:buChar char="○"/>
            </a:pPr>
            <a:r>
              <a:rPr lang="en" sz="2400">
                <a:solidFill>
                  <a:srgbClr val="FF0000"/>
                </a:solidFill>
                <a:latin typeface="Times New Roman"/>
                <a:ea typeface="Times New Roman"/>
                <a:cs typeface="Times New Roman"/>
                <a:sym typeface="Times New Roman"/>
              </a:rPr>
              <a:t>Clustering</a:t>
            </a:r>
            <a:endParaRPr sz="2400">
              <a:solidFill>
                <a:srgbClr val="FF0000"/>
              </a:solidFill>
              <a:latin typeface="Times New Roman"/>
              <a:ea typeface="Times New Roman"/>
              <a:cs typeface="Times New Roman"/>
              <a:sym typeface="Times New Roman"/>
            </a:endParaRPr>
          </a:p>
          <a:p>
            <a:pPr indent="-381000" lvl="1" marL="914400" rtl="0" algn="l">
              <a:spcBef>
                <a:spcPts val="0"/>
              </a:spcBef>
              <a:spcAft>
                <a:spcPts val="0"/>
              </a:spcAft>
              <a:buClr>
                <a:srgbClr val="FF00FF"/>
              </a:buClr>
              <a:buSzPts val="2400"/>
              <a:buFont typeface="Times New Roman"/>
              <a:buChar char="○"/>
            </a:pPr>
            <a:r>
              <a:rPr lang="en" sz="2400">
                <a:solidFill>
                  <a:srgbClr val="FF00FF"/>
                </a:solidFill>
                <a:latin typeface="Times New Roman"/>
                <a:ea typeface="Times New Roman"/>
                <a:cs typeface="Times New Roman"/>
                <a:sym typeface="Times New Roman"/>
              </a:rPr>
              <a:t>Dimensionality reduction</a:t>
            </a:r>
            <a:endParaRPr sz="2400">
              <a:solidFill>
                <a:srgbClr val="FF00FF"/>
              </a:solidFill>
              <a:latin typeface="Times New Roman"/>
              <a:ea typeface="Times New Roman"/>
              <a:cs typeface="Times New Roman"/>
              <a:sym typeface="Times New Roman"/>
            </a:endParaRPr>
          </a:p>
          <a:p>
            <a:pPr indent="-381000" lvl="1" marL="914400" rtl="0" algn="l">
              <a:spcBef>
                <a:spcPts val="0"/>
              </a:spcBef>
              <a:spcAft>
                <a:spcPts val="0"/>
              </a:spcAft>
              <a:buClr>
                <a:srgbClr val="00FF00"/>
              </a:buClr>
              <a:buSzPts val="2400"/>
              <a:buFont typeface="Times New Roman"/>
              <a:buChar char="○"/>
            </a:pPr>
            <a:r>
              <a:rPr lang="en" sz="2400">
                <a:solidFill>
                  <a:srgbClr val="00FF00"/>
                </a:solidFill>
                <a:latin typeface="Times New Roman"/>
                <a:ea typeface="Times New Roman"/>
                <a:cs typeface="Times New Roman"/>
                <a:sym typeface="Times New Roman"/>
              </a:rPr>
              <a:t>Generative ML</a:t>
            </a:r>
            <a:endParaRPr b="1" sz="2400">
              <a:solidFill>
                <a:srgbClr val="00FF00"/>
              </a:solidFill>
              <a:latin typeface="Times New Roman"/>
              <a:ea typeface="Times New Roman"/>
              <a:cs typeface="Times New Roman"/>
              <a:sym typeface="Times New Roman"/>
            </a:endParaRPr>
          </a:p>
          <a:p>
            <a:pPr indent="-381000" lvl="0" marL="457200" rtl="0" algn="l">
              <a:lnSpc>
                <a:spcPct val="150000"/>
              </a:lnSpc>
              <a:spcBef>
                <a:spcPts val="0"/>
              </a:spcBef>
              <a:spcAft>
                <a:spcPts val="0"/>
              </a:spcAft>
              <a:buClr>
                <a:srgbClr val="00FFFF"/>
              </a:buClr>
              <a:buSzPts val="2400"/>
              <a:buFont typeface="Times New Roman"/>
              <a:buChar char="●"/>
            </a:pPr>
            <a:r>
              <a:rPr b="1" lang="en" sz="2400">
                <a:solidFill>
                  <a:srgbClr val="00FFFF"/>
                </a:solidFill>
                <a:latin typeface="Times New Roman"/>
                <a:ea typeface="Times New Roman"/>
                <a:cs typeface="Times New Roman"/>
                <a:sym typeface="Times New Roman"/>
              </a:rPr>
              <a:t>Reinforcement learning</a:t>
            </a:r>
            <a:endParaRPr b="1" sz="2400">
              <a:solidFill>
                <a:srgbClr val="00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 Terms.</a:t>
            </a:r>
            <a:endParaRPr sz="3600">
              <a:latin typeface="Times New Roman"/>
              <a:ea typeface="Times New Roman"/>
              <a:cs typeface="Times New Roman"/>
              <a:sym typeface="Times New Roman"/>
            </a:endParaRPr>
          </a:p>
        </p:txBody>
      </p:sp>
      <p:sp>
        <p:nvSpPr>
          <p:cNvPr id="89" name="Google Shape;89;p18"/>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Data</a:t>
            </a:r>
            <a:r>
              <a:rPr b="1" lang="en" sz="1600">
                <a:solidFill>
                  <a:schemeClr val="dk1"/>
                </a:solidFill>
                <a:latin typeface="Times New Roman"/>
                <a:ea typeface="Times New Roman"/>
                <a:cs typeface="Times New Roman"/>
                <a:sym typeface="Times New Roman"/>
              </a:rPr>
              <a:t> - </a:t>
            </a:r>
            <a:r>
              <a:rPr lang="en" sz="1600">
                <a:solidFill>
                  <a:schemeClr val="dk1"/>
                </a:solidFill>
                <a:latin typeface="Times New Roman"/>
                <a:ea typeface="Times New Roman"/>
                <a:cs typeface="Times New Roman"/>
                <a:sym typeface="Times New Roman"/>
              </a:rPr>
              <a:t>any information we use to build</a:t>
            </a:r>
            <a:r>
              <a:rPr b="1" lang="en" sz="1600">
                <a:solidFill>
                  <a:schemeClr val="dk1"/>
                </a:solidFill>
                <a:latin typeface="Times New Roman"/>
                <a:ea typeface="Times New Roman"/>
                <a:cs typeface="Times New Roman"/>
                <a:sym typeface="Times New Roman"/>
              </a:rPr>
              <a:t> model</a:t>
            </a:r>
            <a:endParaRPr b="1"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Feature - </a:t>
            </a:r>
            <a:r>
              <a:rPr lang="en" sz="1600">
                <a:solidFill>
                  <a:schemeClr val="dk1"/>
                </a:solidFill>
                <a:latin typeface="Times New Roman"/>
                <a:ea typeface="Times New Roman"/>
                <a:cs typeface="Times New Roman"/>
                <a:sym typeface="Times New Roman"/>
              </a:rPr>
              <a:t>properties of the data</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Label - </a:t>
            </a:r>
            <a:r>
              <a:rPr lang="en" sz="1600">
                <a:solidFill>
                  <a:schemeClr val="dk1"/>
                </a:solidFill>
                <a:latin typeface="Times New Roman"/>
                <a:ea typeface="Times New Roman"/>
                <a:cs typeface="Times New Roman"/>
                <a:sym typeface="Times New Roman"/>
              </a:rPr>
              <a:t>a particular feature to be predicted by the model</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 sz="1600">
                <a:solidFill>
                  <a:schemeClr val="dk1"/>
                </a:solidFill>
                <a:latin typeface="Times New Roman"/>
                <a:ea typeface="Times New Roman"/>
                <a:cs typeface="Times New Roman"/>
                <a:sym typeface="Times New Roman"/>
              </a:rPr>
              <a:t>Prediction - </a:t>
            </a:r>
            <a:r>
              <a:rPr lang="en" sz="1600">
                <a:solidFill>
                  <a:schemeClr val="dk1"/>
                </a:solidFill>
                <a:latin typeface="Times New Roman"/>
                <a:ea typeface="Times New Roman"/>
                <a:cs typeface="Times New Roman"/>
                <a:sym typeface="Times New Roman"/>
              </a:rPr>
              <a:t>the “</a:t>
            </a:r>
            <a:r>
              <a:rPr i="1" lang="en" sz="1600">
                <a:solidFill>
                  <a:schemeClr val="dk1"/>
                </a:solidFill>
                <a:latin typeface="Times New Roman"/>
                <a:ea typeface="Times New Roman"/>
                <a:cs typeface="Times New Roman"/>
                <a:sym typeface="Times New Roman"/>
              </a:rPr>
              <a:t>guess</a:t>
            </a:r>
            <a:r>
              <a:rPr lang="en" sz="1600">
                <a:solidFill>
                  <a:schemeClr val="dk1"/>
                </a:solidFill>
                <a:latin typeface="Times New Roman"/>
                <a:ea typeface="Times New Roman"/>
                <a:cs typeface="Times New Roman"/>
                <a:sym typeface="Times New Roman"/>
              </a:rPr>
              <a:t>” of the model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a:t>
            </a:r>
            <a:r>
              <a:rPr lang="en" sz="3600">
                <a:latin typeface="Times New Roman"/>
                <a:ea typeface="Times New Roman"/>
                <a:cs typeface="Times New Roman"/>
                <a:sym typeface="Times New Roman"/>
              </a:rPr>
              <a:t>. Terms.</a:t>
            </a:r>
            <a:endParaRPr sz="3600">
              <a:latin typeface="Times New Roman"/>
              <a:ea typeface="Times New Roman"/>
              <a:cs typeface="Times New Roman"/>
              <a:sym typeface="Times New Roman"/>
            </a:endParaRPr>
          </a:p>
        </p:txBody>
      </p:sp>
      <p:sp>
        <p:nvSpPr>
          <p:cNvPr id="95" name="Google Shape;95;p19"/>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600">
                <a:solidFill>
                  <a:schemeClr val="dk1"/>
                </a:solidFill>
                <a:latin typeface="Times New Roman"/>
                <a:ea typeface="Times New Roman"/>
                <a:cs typeface="Times New Roman"/>
                <a:sym typeface="Times New Roman"/>
              </a:rPr>
              <a:t>Data - </a:t>
            </a:r>
            <a:r>
              <a:rPr lang="en" sz="1600">
                <a:solidFill>
                  <a:schemeClr val="dk1"/>
                </a:solidFill>
                <a:latin typeface="Times New Roman"/>
                <a:ea typeface="Times New Roman"/>
                <a:cs typeface="Times New Roman"/>
                <a:sym typeface="Times New Roman"/>
              </a:rPr>
              <a:t>any information we use to build model</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Labeled data - </a:t>
            </a:r>
            <a:r>
              <a:rPr lang="en" sz="1600">
                <a:solidFill>
                  <a:schemeClr val="dk1"/>
                </a:solidFill>
                <a:latin typeface="Times New Roman"/>
                <a:ea typeface="Times New Roman"/>
                <a:cs typeface="Times New Roman"/>
                <a:sym typeface="Times New Roman"/>
              </a:rPr>
              <a:t>has useful information</a:t>
            </a:r>
            <a:endParaRPr sz="1600">
              <a:solidFill>
                <a:schemeClr val="dk1"/>
              </a:solidFill>
              <a:latin typeface="Times New Roman"/>
              <a:ea typeface="Times New Roman"/>
              <a:cs typeface="Times New Roman"/>
              <a:sym typeface="Times New Roman"/>
            </a:endParaRPr>
          </a:p>
          <a:p>
            <a:pPr indent="45720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Unlabeled data - </a:t>
            </a:r>
            <a:r>
              <a:rPr lang="en" sz="1600">
                <a:solidFill>
                  <a:schemeClr val="dk1"/>
                </a:solidFill>
                <a:latin typeface="Times New Roman"/>
                <a:ea typeface="Times New Roman"/>
                <a:cs typeface="Times New Roman"/>
                <a:sym typeface="Times New Roman"/>
              </a:rPr>
              <a:t>has no useful information relevant to the model</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Feature - </a:t>
            </a:r>
            <a:r>
              <a:rPr lang="en" sz="1600">
                <a:solidFill>
                  <a:schemeClr val="dk1"/>
                </a:solidFill>
                <a:latin typeface="Times New Roman"/>
                <a:ea typeface="Times New Roman"/>
                <a:cs typeface="Times New Roman"/>
                <a:sym typeface="Times New Roman"/>
              </a:rPr>
              <a:t>properties of the data</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b="1" lang="en" sz="1600">
                <a:solidFill>
                  <a:schemeClr val="dk1"/>
                </a:solidFill>
                <a:latin typeface="Times New Roman"/>
                <a:ea typeface="Times New Roman"/>
                <a:cs typeface="Times New Roman"/>
                <a:sym typeface="Times New Roman"/>
              </a:rPr>
              <a:t>Label - </a:t>
            </a:r>
            <a:r>
              <a:rPr lang="en" sz="1600">
                <a:solidFill>
                  <a:schemeClr val="dk1"/>
                </a:solidFill>
                <a:latin typeface="Times New Roman"/>
                <a:ea typeface="Times New Roman"/>
                <a:cs typeface="Times New Roman"/>
                <a:sym typeface="Times New Roman"/>
              </a:rPr>
              <a:t>a particular feature to be predicted by the model</a:t>
            </a:r>
            <a:endParaRPr sz="16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b="1" lang="en" sz="1600">
                <a:solidFill>
                  <a:schemeClr val="dk1"/>
                </a:solidFill>
                <a:latin typeface="Times New Roman"/>
                <a:ea typeface="Times New Roman"/>
                <a:cs typeface="Times New Roman"/>
                <a:sym typeface="Times New Roman"/>
              </a:rPr>
              <a:t>Prediction - </a:t>
            </a:r>
            <a:r>
              <a:rPr lang="en" sz="1600">
                <a:solidFill>
                  <a:schemeClr val="dk1"/>
                </a:solidFill>
                <a:latin typeface="Times New Roman"/>
                <a:ea typeface="Times New Roman"/>
                <a:cs typeface="Times New Roman"/>
                <a:sym typeface="Times New Roman"/>
              </a:rPr>
              <a:t>the “</a:t>
            </a:r>
            <a:r>
              <a:rPr i="1" lang="en" sz="1600">
                <a:solidFill>
                  <a:schemeClr val="dk1"/>
                </a:solidFill>
                <a:latin typeface="Times New Roman"/>
                <a:ea typeface="Times New Roman"/>
                <a:cs typeface="Times New Roman"/>
                <a:sym typeface="Times New Roman"/>
              </a:rPr>
              <a:t>guess</a:t>
            </a:r>
            <a:r>
              <a:rPr lang="en" sz="1600">
                <a:solidFill>
                  <a:schemeClr val="dk1"/>
                </a:solidFill>
                <a:latin typeface="Times New Roman"/>
                <a:ea typeface="Times New Roman"/>
                <a:cs typeface="Times New Roman"/>
                <a:sym typeface="Times New Roman"/>
              </a:rPr>
              <a:t>” of the model</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9" name="Shape 99"/>
        <p:cNvGrpSpPr/>
        <p:nvPr/>
      </p:nvGrpSpPr>
      <p:grpSpPr>
        <a:xfrm>
          <a:off x="0" y="0"/>
          <a:ext cx="0" cy="0"/>
          <a:chOff x="0" y="0"/>
          <a:chExt cx="0" cy="0"/>
        </a:xfrm>
      </p:grpSpPr>
      <p:sp>
        <p:nvSpPr>
          <p:cNvPr id="100" name="Google Shape;100;p20"/>
          <p:cNvSpPr txBox="1"/>
          <p:nvPr>
            <p:ph idx="1" type="body"/>
          </p:nvPr>
        </p:nvSpPr>
        <p:spPr>
          <a:xfrm>
            <a:off x="0" y="572700"/>
            <a:ext cx="9144000" cy="4570800"/>
          </a:xfrm>
          <a:prstGeom prst="rect">
            <a:avLst/>
          </a:prstGeom>
          <a:no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600">
                <a:solidFill>
                  <a:srgbClr val="000000"/>
                </a:solidFill>
                <a:latin typeface="Times New Roman"/>
                <a:ea typeface="Times New Roman"/>
                <a:cs typeface="Times New Roman"/>
                <a:sym typeface="Times New Roman"/>
              </a:rPr>
              <a:t>Data - </a:t>
            </a:r>
            <a:r>
              <a:rPr lang="en" sz="1600">
                <a:solidFill>
                  <a:srgbClr val="000000"/>
                </a:solidFill>
                <a:latin typeface="Times New Roman"/>
                <a:ea typeface="Times New Roman"/>
                <a:cs typeface="Times New Roman"/>
                <a:sym typeface="Times New Roman"/>
              </a:rPr>
              <a:t>any information we use to build model</a:t>
            </a:r>
            <a:endParaRPr sz="1600">
              <a:solidFill>
                <a:srgbClr val="000000"/>
              </a:solidFill>
              <a:latin typeface="Times New Roman"/>
              <a:ea typeface="Times New Roman"/>
              <a:cs typeface="Times New Roman"/>
              <a:sym typeface="Times New Roman"/>
            </a:endParaRPr>
          </a:p>
        </p:txBody>
      </p:sp>
      <p:sp>
        <p:nvSpPr>
          <p:cNvPr id="101" name="Google Shape;101;p20"/>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INTRODUCTION. Terms.</a:t>
            </a:r>
            <a:endParaRPr sz="3600">
              <a:latin typeface="Times New Roman"/>
              <a:ea typeface="Times New Roman"/>
              <a:cs typeface="Times New Roman"/>
              <a:sym typeface="Times New Roman"/>
            </a:endParaRPr>
          </a:p>
        </p:txBody>
      </p:sp>
      <p:pic>
        <p:nvPicPr>
          <p:cNvPr id="102" name="Google Shape;102;p20"/>
          <p:cNvPicPr preferRelativeResize="0"/>
          <p:nvPr/>
        </p:nvPicPr>
        <p:blipFill>
          <a:blip r:embed="rId3">
            <a:alphaModFix/>
          </a:blip>
          <a:stretch>
            <a:fillRect/>
          </a:stretch>
        </p:blipFill>
        <p:spPr>
          <a:xfrm>
            <a:off x="962025" y="1752075"/>
            <a:ext cx="7219950" cy="2857500"/>
          </a:xfrm>
          <a:prstGeom prst="rect">
            <a:avLst/>
          </a:prstGeom>
          <a:noFill/>
          <a:ln>
            <a:noFill/>
          </a:ln>
        </p:spPr>
      </p:pic>
      <p:sp>
        <p:nvSpPr>
          <p:cNvPr id="103" name="Google Shape;103;p20"/>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104" name="Google Shape;104;p20"/>
          <p:cNvSpPr/>
          <p:nvPr/>
        </p:nvSpPr>
        <p:spPr>
          <a:xfrm>
            <a:off x="962025" y="1163125"/>
            <a:ext cx="4773300" cy="510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457200" lvl="0" marL="0" rtl="0" algn="ctr">
              <a:spcBef>
                <a:spcPts val="0"/>
              </a:spcBef>
              <a:spcAft>
                <a:spcPts val="0"/>
              </a:spcAft>
              <a:buNone/>
            </a:pPr>
            <a:r>
              <a:rPr lang="en" sz="1800">
                <a:latin typeface="Times New Roman"/>
                <a:ea typeface="Times New Roman"/>
                <a:cs typeface="Times New Roman"/>
                <a:sym typeface="Times New Roman"/>
              </a:rPr>
              <a:t>useful information</a:t>
            </a:r>
            <a:endParaRPr sz="1800">
              <a:latin typeface="Times New Roman"/>
              <a:ea typeface="Times New Roman"/>
              <a:cs typeface="Times New Roman"/>
              <a:sym typeface="Times New Roman"/>
            </a:endParaRPr>
          </a:p>
        </p:txBody>
      </p:sp>
      <p:sp>
        <p:nvSpPr>
          <p:cNvPr id="105" name="Google Shape;105;p20"/>
          <p:cNvSpPr/>
          <p:nvPr/>
        </p:nvSpPr>
        <p:spPr>
          <a:xfrm>
            <a:off x="5856200" y="1163100"/>
            <a:ext cx="2427300" cy="5103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no useful information relevant to the model</a:t>
            </a:r>
            <a:endParaRPr sz="18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sp>
        <p:nvSpPr>
          <p:cNvPr id="110" name="Google Shape;110;p21"/>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000000"/>
                </a:solidFill>
                <a:latin typeface="Times New Roman"/>
                <a:ea typeface="Times New Roman"/>
                <a:cs typeface="Times New Roman"/>
                <a:sym typeface="Times New Roman"/>
              </a:rPr>
              <a:t>Supervised Learning - </a:t>
            </a:r>
            <a:r>
              <a:rPr lang="en" sz="3600">
                <a:solidFill>
                  <a:srgbClr val="000000"/>
                </a:solidFill>
                <a:latin typeface="Times New Roman"/>
                <a:ea typeface="Times New Roman"/>
                <a:cs typeface="Times New Roman"/>
                <a:sym typeface="Times New Roman"/>
              </a:rPr>
              <a:t>predict using labeled data</a:t>
            </a:r>
            <a:endParaRPr sz="3600">
              <a:solidFill>
                <a:srgbClr val="000000"/>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962025" y="1429350"/>
            <a:ext cx="7219950" cy="2857500"/>
          </a:xfrm>
          <a:prstGeom prst="rect">
            <a:avLst/>
          </a:prstGeom>
          <a:noFill/>
          <a:ln>
            <a:noFill/>
          </a:ln>
        </p:spPr>
      </p:pic>
      <p:sp>
        <p:nvSpPr>
          <p:cNvPr id="112" name="Google Shape;112;p2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113" name="Google Shape;113;p21"/>
          <p:cNvSpPr/>
          <p:nvPr/>
        </p:nvSpPr>
        <p:spPr>
          <a:xfrm>
            <a:off x="3369075" y="572675"/>
            <a:ext cx="2339700" cy="7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Regression model use numerical data</a:t>
            </a:r>
            <a:endParaRPr sz="1600">
              <a:latin typeface="Times New Roman"/>
              <a:ea typeface="Times New Roman"/>
              <a:cs typeface="Times New Roman"/>
              <a:sym typeface="Times New Roman"/>
            </a:endParaRPr>
          </a:p>
        </p:txBody>
      </p:sp>
      <p:sp>
        <p:nvSpPr>
          <p:cNvPr id="114" name="Google Shape;114;p21"/>
          <p:cNvSpPr/>
          <p:nvPr/>
        </p:nvSpPr>
        <p:spPr>
          <a:xfrm>
            <a:off x="962025" y="572700"/>
            <a:ext cx="2339700" cy="74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Classification model use categorical data</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