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8F012C-FA6C-4C25-B363-A5BB26128565}">
  <a:tblStyle styleId="{338F012C-FA6C-4C25-B363-A5BB261285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0dde1dfb3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0dde1dfb3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0dda6139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0dda6139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c0024d672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c0024d672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dda6139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dda6139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f029db35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0f029db35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f029db35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f029db35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0f029db35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0f029db35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0fbc0786f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0fbc0786f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fbc0786f4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fbc0786f4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0f029db35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0f029db35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ff808a14f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ff808a14f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f029db35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30f029db35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fc5a6231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0fc5a6231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fc5a6231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fc5a6231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0f029db35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0f029db35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0fc5a62314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0fc5a62314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fc5a62314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0fc5a62314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fc5a6231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fc5a6231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0fc5a62314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0fc5a62314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fc5a62314_1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fc5a62314_1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0fc5a62314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30fc5a62314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0b6eeec7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0b6eeec7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fc5a62314_1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fc5a62314_1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0f029db35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0f029db35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08a5ebc99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108a5ebc99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08a5ebc99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08a5ebc99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39b92d59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39b92d59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139b92d5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139b92d5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139b92d59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3139b92d59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3139b92d5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3139b92d5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39b92d59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39b92d59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d5b48350e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d5b48350e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d7a571e54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d7a571e54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15ebcbd6c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15ebcbd6c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139b92d59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139b92d59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15f2acdf8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15f2acdf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5f2acdf8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5f2acdf8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08a5ebc9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08a5ebc9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0ec1ff48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0ec1ff4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139b92d59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139b92d59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d7a571e5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d7a571e5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d7a571e54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d7a571e54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0d7a571e54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0d7a571e54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0d7a571e54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0d7a571e5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e9b2321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e9b2321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youtube.com/watch?v=IpGxLWOIZy4" TargetMode="External"/><Relationship Id="rId4" Type="http://schemas.openxmlformats.org/officeDocument/2006/relationships/hyperlink" Target="https://www.youtube.com/watch?v=wYPUhge9w5c"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0"/>
            <a:ext cx="9144000" cy="5143500"/>
          </a:xfrm>
          <a:prstGeom prst="rect">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CSCI 111 Web Programming and Problem Solving</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S</a:t>
            </a:r>
            <a:r>
              <a:rPr lang="en" sz="2400">
                <a:solidFill>
                  <a:schemeClr val="dk1"/>
                </a:solidFill>
                <a:latin typeface="Times New Roman"/>
                <a:ea typeface="Times New Roman"/>
                <a:cs typeface="Times New Roman"/>
                <a:sym typeface="Times New Roman"/>
              </a:rPr>
              <a:t>ection 1</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PART III Artificial Intelligence</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Weeks [12 - 15]</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Week-13-lecture: Machine Learning. Regression.</a:t>
            </a:r>
            <a:endParaRPr sz="24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Instructor: Dr. Talgat Manglayev</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36" name="Shape 136"/>
        <p:cNvGrpSpPr/>
        <p:nvPr/>
      </p:nvGrpSpPr>
      <p:grpSpPr>
        <a:xfrm>
          <a:off x="0" y="0"/>
          <a:ext cx="0" cy="0"/>
          <a:chOff x="0" y="0"/>
          <a:chExt cx="0" cy="0"/>
        </a:xfrm>
      </p:grpSpPr>
      <p:sp>
        <p:nvSpPr>
          <p:cNvPr id="137" name="Google Shape;137;p22"/>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138" name="Google Shape;138;p22"/>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39" name="Google Shape;139;p22"/>
          <p:cNvSpPr txBox="1"/>
          <p:nvPr/>
        </p:nvSpPr>
        <p:spPr>
          <a:xfrm>
            <a:off x="0" y="903850"/>
            <a:ext cx="9144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x number_of_rooms + (small_error)</a:t>
            </a:r>
            <a:endParaRPr sz="2400">
              <a:solidFill>
                <a:schemeClr val="dk1"/>
              </a:solidFill>
              <a:latin typeface="Times New Roman"/>
              <a:ea typeface="Times New Roman"/>
              <a:cs typeface="Times New Roman"/>
              <a:sym typeface="Times New Roman"/>
            </a:endParaRPr>
          </a:p>
        </p:txBody>
      </p:sp>
      <p:pic>
        <p:nvPicPr>
          <p:cNvPr id="140" name="Google Shape;140;p22"/>
          <p:cNvPicPr preferRelativeResize="0"/>
          <p:nvPr/>
        </p:nvPicPr>
        <p:blipFill>
          <a:blip r:embed="rId3">
            <a:alphaModFix/>
          </a:blip>
          <a:stretch>
            <a:fillRect/>
          </a:stretch>
        </p:blipFill>
        <p:spPr>
          <a:xfrm>
            <a:off x="3128099" y="1973900"/>
            <a:ext cx="5126026" cy="3169600"/>
          </a:xfrm>
          <a:prstGeom prst="rect">
            <a:avLst/>
          </a:prstGeom>
          <a:noFill/>
          <a:ln>
            <a:noFill/>
          </a:ln>
        </p:spPr>
      </p:pic>
      <p:sp>
        <p:nvSpPr>
          <p:cNvPr id="141" name="Google Shape;141;p22"/>
          <p:cNvSpPr txBox="1"/>
          <p:nvPr/>
        </p:nvSpPr>
        <p:spPr>
          <a:xfrm>
            <a:off x="0" y="136105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The goal of linear regression is to draw the straight line that passes as close</a:t>
            </a:r>
            <a:r>
              <a:rPr lang="en">
                <a:solidFill>
                  <a:schemeClr val="dk1"/>
                </a:solidFill>
                <a:latin typeface="Times New Roman"/>
                <a:ea typeface="Times New Roman"/>
                <a:cs typeface="Times New Roman"/>
                <a:sym typeface="Times New Roman"/>
              </a:rPr>
              <a:t> as possible </a:t>
            </a:r>
            <a:r>
              <a:rPr lang="en">
                <a:solidFill>
                  <a:schemeClr val="dk1"/>
                </a:solidFill>
                <a:latin typeface="Times New Roman"/>
                <a:ea typeface="Times New Roman"/>
                <a:cs typeface="Times New Roman"/>
                <a:sym typeface="Times New Roman"/>
              </a:rPr>
              <a:t>to these points.</a:t>
            </a:r>
            <a:endParaRPr>
              <a:solidFill>
                <a:schemeClr val="dk1"/>
              </a:solidFill>
              <a:latin typeface="Times New Roman"/>
              <a:ea typeface="Times New Roman"/>
              <a:cs typeface="Times New Roman"/>
              <a:sym typeface="Times New Roman"/>
            </a:endParaRPr>
          </a:p>
        </p:txBody>
      </p:sp>
      <p:pic>
        <p:nvPicPr>
          <p:cNvPr id="142" name="Google Shape;142;p22"/>
          <p:cNvPicPr preferRelativeResize="0"/>
          <p:nvPr/>
        </p:nvPicPr>
        <p:blipFill>
          <a:blip r:embed="rId4">
            <a:alphaModFix/>
          </a:blip>
          <a:stretch>
            <a:fillRect/>
          </a:stretch>
        </p:blipFill>
        <p:spPr>
          <a:xfrm>
            <a:off x="3128100" y="1973907"/>
            <a:ext cx="5126025" cy="316959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The model to predict price for a house</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en" sz="2400">
                <a:solidFill>
                  <a:schemeClr val="dk1"/>
                </a:solidFill>
                <a:latin typeface="Times New Roman"/>
                <a:ea typeface="Times New Roman"/>
                <a:cs typeface="Times New Roman"/>
                <a:sym typeface="Times New Roman"/>
              </a:rPr>
              <a:t>Linear equation</a:t>
            </a:r>
            <a:endParaRPr sz="2400">
              <a:solidFill>
                <a:schemeClr val="dk1"/>
              </a:solidFill>
              <a:latin typeface="Times New Roman"/>
              <a:ea typeface="Times New Roman"/>
              <a:cs typeface="Times New Roman"/>
              <a:sym typeface="Times New Roman"/>
            </a:endParaRPr>
          </a:p>
        </p:txBody>
      </p:sp>
      <p:sp>
        <p:nvSpPr>
          <p:cNvPr id="148" name="Google Shape;148;p23"/>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sp>
        <p:nvSpPr>
          <p:cNvPr id="149" name="Google Shape;149;p23"/>
          <p:cNvSpPr/>
          <p:nvPr/>
        </p:nvSpPr>
        <p:spPr>
          <a:xfrm>
            <a:off x="5432450" y="25835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feature</a:t>
            </a:r>
            <a:endParaRPr b="1">
              <a:solidFill>
                <a:schemeClr val="accent1"/>
              </a:solidFill>
            </a:endParaRPr>
          </a:p>
        </p:txBody>
      </p:sp>
      <p:sp>
        <p:nvSpPr>
          <p:cNvPr id="150" name="Google Shape;150;p23"/>
          <p:cNvSpPr/>
          <p:nvPr/>
        </p:nvSpPr>
        <p:spPr>
          <a:xfrm>
            <a:off x="4121525" y="25727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weight</a:t>
            </a:r>
            <a:endParaRPr b="1">
              <a:solidFill>
                <a:schemeClr val="accent1"/>
              </a:solidFill>
            </a:endParaRPr>
          </a:p>
        </p:txBody>
      </p:sp>
      <p:cxnSp>
        <p:nvCxnSpPr>
          <p:cNvPr id="151" name="Google Shape;151;p23"/>
          <p:cNvCxnSpPr>
            <a:stCxn id="150" idx="0"/>
          </p:cNvCxnSpPr>
          <p:nvPr/>
        </p:nvCxnSpPr>
        <p:spPr>
          <a:xfrm rot="10800000">
            <a:off x="4397225" y="2144950"/>
            <a:ext cx="147900" cy="427800"/>
          </a:xfrm>
          <a:prstGeom prst="straightConnector1">
            <a:avLst/>
          </a:prstGeom>
          <a:noFill/>
          <a:ln cap="flat" cmpd="sng" w="9525">
            <a:solidFill>
              <a:schemeClr val="dk1"/>
            </a:solidFill>
            <a:prstDash val="solid"/>
            <a:round/>
            <a:headEnd len="med" w="med" type="none"/>
            <a:tailEnd len="med" w="med" type="triangle"/>
          </a:ln>
        </p:spPr>
      </p:cxnSp>
      <p:sp>
        <p:nvSpPr>
          <p:cNvPr id="152" name="Google Shape;152;p23"/>
          <p:cNvSpPr/>
          <p:nvPr/>
        </p:nvSpPr>
        <p:spPr>
          <a:xfrm>
            <a:off x="2883125" y="25835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bias</a:t>
            </a:r>
            <a:endParaRPr b="1">
              <a:solidFill>
                <a:schemeClr val="accent1"/>
              </a:solidFill>
            </a:endParaRPr>
          </a:p>
        </p:txBody>
      </p:sp>
      <p:cxnSp>
        <p:nvCxnSpPr>
          <p:cNvPr id="153" name="Google Shape;153;p23"/>
          <p:cNvCxnSpPr>
            <a:stCxn id="152" idx="0"/>
          </p:cNvCxnSpPr>
          <p:nvPr/>
        </p:nvCxnSpPr>
        <p:spPr>
          <a:xfrm flipH="1" rot="10800000">
            <a:off x="3306725" y="2144900"/>
            <a:ext cx="485400" cy="438600"/>
          </a:xfrm>
          <a:prstGeom prst="straightConnector1">
            <a:avLst/>
          </a:prstGeom>
          <a:noFill/>
          <a:ln cap="flat" cmpd="sng" w="9525">
            <a:solidFill>
              <a:schemeClr val="dk1"/>
            </a:solidFill>
            <a:prstDash val="solid"/>
            <a:round/>
            <a:headEnd len="med" w="med" type="none"/>
            <a:tailEnd len="med" w="med" type="triangle"/>
          </a:ln>
        </p:spPr>
      </p:cxnSp>
      <p:cxnSp>
        <p:nvCxnSpPr>
          <p:cNvPr id="154" name="Google Shape;154;p23"/>
          <p:cNvCxnSpPr>
            <a:stCxn id="149" idx="0"/>
          </p:cNvCxnSpPr>
          <p:nvPr/>
        </p:nvCxnSpPr>
        <p:spPr>
          <a:xfrm flipH="1" rot="10800000">
            <a:off x="5856050" y="2223200"/>
            <a:ext cx="6900" cy="360300"/>
          </a:xfrm>
          <a:prstGeom prst="straightConnector1">
            <a:avLst/>
          </a:prstGeom>
          <a:noFill/>
          <a:ln cap="flat" cmpd="sng" w="9525">
            <a:solidFill>
              <a:schemeClr val="dk1"/>
            </a:solidFill>
            <a:prstDash val="solid"/>
            <a:round/>
            <a:headEnd len="med" w="med" type="none"/>
            <a:tailEnd len="med" w="med" type="triangle"/>
          </a:ln>
        </p:spPr>
      </p:cxnSp>
      <p:sp>
        <p:nvSpPr>
          <p:cNvPr id="155" name="Google Shape;155;p23"/>
          <p:cNvSpPr/>
          <p:nvPr/>
        </p:nvSpPr>
        <p:spPr>
          <a:xfrm>
            <a:off x="1021850" y="1938275"/>
            <a:ext cx="11430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prediction</a:t>
            </a:r>
            <a:endParaRPr b="1">
              <a:solidFill>
                <a:schemeClr val="accent1"/>
              </a:solidFill>
            </a:endParaRPr>
          </a:p>
        </p:txBody>
      </p:sp>
      <p:cxnSp>
        <p:nvCxnSpPr>
          <p:cNvPr id="156" name="Google Shape;156;p23"/>
          <p:cNvCxnSpPr>
            <a:stCxn id="155" idx="3"/>
          </p:cNvCxnSpPr>
          <p:nvPr/>
        </p:nvCxnSpPr>
        <p:spPr>
          <a:xfrm flipH="1" rot="10800000">
            <a:off x="2164850" y="2050625"/>
            <a:ext cx="753300" cy="174000"/>
          </a:xfrm>
          <a:prstGeom prst="straightConnector1">
            <a:avLst/>
          </a:prstGeom>
          <a:noFill/>
          <a:ln cap="flat" cmpd="sng" w="9525">
            <a:solidFill>
              <a:schemeClr val="dk1"/>
            </a:solidFill>
            <a:prstDash val="solid"/>
            <a:round/>
            <a:headEnd len="med" w="med" type="none"/>
            <a:tailEnd len="med" w="med" type="triangle"/>
          </a:ln>
        </p:spPr>
      </p:cxnSp>
      <p:sp>
        <p:nvSpPr>
          <p:cNvPr id="157" name="Google Shape;157;p23"/>
          <p:cNvSpPr/>
          <p:nvPr/>
        </p:nvSpPr>
        <p:spPr>
          <a:xfrm>
            <a:off x="7415825" y="17331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model</a:t>
            </a:r>
            <a:endParaRPr b="1">
              <a:solidFill>
                <a:schemeClr val="accent1"/>
              </a:solidFill>
            </a:endParaRPr>
          </a:p>
        </p:txBody>
      </p:sp>
      <p:sp>
        <p:nvSpPr>
          <p:cNvPr id="158" name="Google Shape;158;p23"/>
          <p:cNvSpPr/>
          <p:nvPr/>
        </p:nvSpPr>
        <p:spPr>
          <a:xfrm>
            <a:off x="2568250" y="1809350"/>
            <a:ext cx="44712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a:t>
            </a:r>
            <a:r>
              <a:rPr lang="en" sz="2100">
                <a:solidFill>
                  <a:schemeClr val="dk1"/>
                </a:solidFill>
                <a:latin typeface="Times New Roman"/>
                <a:ea typeface="Times New Roman"/>
                <a:cs typeface="Times New Roman"/>
                <a:sym typeface="Times New Roman"/>
              </a:rPr>
              <a:t>x</a:t>
            </a:r>
            <a:r>
              <a:rPr lang="en" sz="2100">
                <a:solidFill>
                  <a:schemeClr val="dk1"/>
                </a:solidFill>
                <a:latin typeface="Times New Roman"/>
                <a:ea typeface="Times New Roman"/>
                <a:cs typeface="Times New Roman"/>
                <a:sym typeface="Times New Roman"/>
              </a:rPr>
              <a:t> number_of_rooms</a:t>
            </a:r>
            <a:endParaRPr sz="2100">
              <a:solidFill>
                <a:schemeClr val="dk1"/>
              </a:solidFill>
              <a:latin typeface="Times New Roman"/>
              <a:ea typeface="Times New Roman"/>
              <a:cs typeface="Times New Roman"/>
              <a:sym typeface="Times New Roman"/>
            </a:endParaRPr>
          </a:p>
        </p:txBody>
      </p:sp>
      <p:cxnSp>
        <p:nvCxnSpPr>
          <p:cNvPr id="159" name="Google Shape;159;p23"/>
          <p:cNvCxnSpPr>
            <a:stCxn id="157" idx="1"/>
            <a:endCxn id="158" idx="3"/>
          </p:cNvCxnSpPr>
          <p:nvPr/>
        </p:nvCxnSpPr>
        <p:spPr>
          <a:xfrm flipH="1">
            <a:off x="7039325" y="2019500"/>
            <a:ext cx="376500" cy="76200"/>
          </a:xfrm>
          <a:prstGeom prst="straightConnector1">
            <a:avLst/>
          </a:prstGeom>
          <a:noFill/>
          <a:ln cap="flat" cmpd="sng" w="9525">
            <a:solidFill>
              <a:schemeClr val="dk1"/>
            </a:solidFill>
            <a:prstDash val="solid"/>
            <a:round/>
            <a:headEnd len="med" w="med" type="none"/>
            <a:tailEnd len="med" w="med" type="triangle"/>
          </a:ln>
        </p:spPr>
      </p:cxnSp>
      <p:sp>
        <p:nvSpPr>
          <p:cNvPr id="160" name="Google Shape;160;p23"/>
          <p:cNvSpPr/>
          <p:nvPr/>
        </p:nvSpPr>
        <p:spPr>
          <a:xfrm>
            <a:off x="2568250" y="3456800"/>
            <a:ext cx="44712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i="1" lang="en" sz="2100">
                <a:solidFill>
                  <a:schemeClr val="dk1"/>
                </a:solidFill>
                <a:latin typeface="Times New Roman"/>
                <a:ea typeface="Times New Roman"/>
                <a:cs typeface="Times New Roman"/>
                <a:sym typeface="Times New Roman"/>
              </a:rPr>
              <a:t>y</a:t>
            </a:r>
            <a:r>
              <a:rPr i="1" lang="en" sz="2100">
                <a:solidFill>
                  <a:schemeClr val="dk1"/>
                </a:solidFill>
                <a:latin typeface="Times New Roman"/>
                <a:ea typeface="Times New Roman"/>
                <a:cs typeface="Times New Roman"/>
                <a:sym typeface="Times New Roman"/>
              </a:rPr>
              <a:t> = b + mx</a:t>
            </a:r>
            <a:endParaRPr i="1" sz="2100">
              <a:solidFill>
                <a:schemeClr val="dk1"/>
              </a:solidFill>
              <a:latin typeface="Times New Roman"/>
              <a:ea typeface="Times New Roman"/>
              <a:cs typeface="Times New Roman"/>
              <a:sym typeface="Times New Roman"/>
            </a:endParaRPr>
          </a:p>
        </p:txBody>
      </p:sp>
      <p:cxnSp>
        <p:nvCxnSpPr>
          <p:cNvPr id="161" name="Google Shape;161;p23"/>
          <p:cNvCxnSpPr>
            <a:stCxn id="152" idx="2"/>
          </p:cNvCxnSpPr>
          <p:nvPr/>
        </p:nvCxnSpPr>
        <p:spPr>
          <a:xfrm>
            <a:off x="3306725" y="3156200"/>
            <a:ext cx="1343100" cy="400800"/>
          </a:xfrm>
          <a:prstGeom prst="straightConnector1">
            <a:avLst/>
          </a:prstGeom>
          <a:noFill/>
          <a:ln cap="flat" cmpd="sng" w="9525">
            <a:solidFill>
              <a:schemeClr val="dk1"/>
            </a:solidFill>
            <a:prstDash val="solid"/>
            <a:round/>
            <a:headEnd len="med" w="med" type="none"/>
            <a:tailEnd len="med" w="med" type="triangle"/>
          </a:ln>
        </p:spPr>
      </p:cxnSp>
      <p:cxnSp>
        <p:nvCxnSpPr>
          <p:cNvPr id="162" name="Google Shape;162;p23"/>
          <p:cNvCxnSpPr>
            <a:stCxn id="150" idx="2"/>
          </p:cNvCxnSpPr>
          <p:nvPr/>
        </p:nvCxnSpPr>
        <p:spPr>
          <a:xfrm>
            <a:off x="4545125" y="3145450"/>
            <a:ext cx="589200" cy="452700"/>
          </a:xfrm>
          <a:prstGeom prst="straightConnector1">
            <a:avLst/>
          </a:prstGeom>
          <a:noFill/>
          <a:ln cap="flat" cmpd="sng" w="9525">
            <a:solidFill>
              <a:schemeClr val="dk1"/>
            </a:solidFill>
            <a:prstDash val="solid"/>
            <a:round/>
            <a:headEnd len="med" w="med" type="none"/>
            <a:tailEnd len="med" w="med" type="triangle"/>
          </a:ln>
        </p:spPr>
      </p:cxnSp>
      <p:cxnSp>
        <p:nvCxnSpPr>
          <p:cNvPr id="163" name="Google Shape;163;p23"/>
          <p:cNvCxnSpPr>
            <a:stCxn id="149" idx="2"/>
          </p:cNvCxnSpPr>
          <p:nvPr/>
        </p:nvCxnSpPr>
        <p:spPr>
          <a:xfrm flipH="1">
            <a:off x="5422250" y="3156200"/>
            <a:ext cx="433800" cy="4374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0" y="572700"/>
            <a:ext cx="9144000" cy="45708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rPr lang="en">
                <a:solidFill>
                  <a:schemeClr val="dk1"/>
                </a:solidFill>
                <a:latin typeface="Times New Roman"/>
                <a:ea typeface="Times New Roman"/>
                <a:cs typeface="Times New Roman"/>
                <a:sym typeface="Times New Roman"/>
              </a:rPr>
              <a:t>Price = </a:t>
            </a:r>
            <a:r>
              <a:rPr lang="en">
                <a:solidFill>
                  <a:srgbClr val="00FFFF"/>
                </a:solidFill>
                <a:latin typeface="Times New Roman"/>
                <a:ea typeface="Times New Roman"/>
                <a:cs typeface="Times New Roman"/>
                <a:sym typeface="Times New Roman"/>
              </a:rPr>
              <a:t>5</a:t>
            </a:r>
            <a:r>
              <a:rPr lang="en">
                <a:solidFill>
                  <a:schemeClr val="dk1"/>
                </a:solidFill>
                <a:latin typeface="Times New Roman"/>
                <a:ea typeface="Times New Roman"/>
                <a:cs typeface="Times New Roman"/>
                <a:sym typeface="Times New Roman"/>
              </a:rPr>
              <a:t> x </a:t>
            </a:r>
            <a:r>
              <a:rPr lang="en">
                <a:solidFill>
                  <a:srgbClr val="FF0000"/>
                </a:solidFill>
                <a:latin typeface="Times New Roman"/>
                <a:ea typeface="Times New Roman"/>
                <a:cs typeface="Times New Roman"/>
                <a:sym typeface="Times New Roman"/>
              </a:rPr>
              <a:t>number_of_rooms</a:t>
            </a:r>
            <a:r>
              <a:rPr lang="en">
                <a:solidFill>
                  <a:schemeClr val="dk1"/>
                </a:solidFill>
                <a:latin typeface="Times New Roman"/>
                <a:ea typeface="Times New Roman"/>
                <a:cs typeface="Times New Roman"/>
                <a:sym typeface="Times New Roman"/>
              </a:rPr>
              <a:t> </a:t>
            </a:r>
            <a:r>
              <a:rPr lang="en">
                <a:solidFill>
                  <a:srgbClr val="00FF00"/>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 </a:t>
            </a:r>
            <a:r>
              <a:rPr lang="en">
                <a:solidFill>
                  <a:srgbClr val="00FFFF"/>
                </a:solidFill>
                <a:latin typeface="Times New Roman"/>
                <a:ea typeface="Times New Roman"/>
                <a:cs typeface="Times New Roman"/>
                <a:sym typeface="Times New Roman"/>
              </a:rPr>
              <a:t>1.5</a:t>
            </a:r>
            <a:r>
              <a:rPr lang="en">
                <a:solidFill>
                  <a:schemeClr val="dk1"/>
                </a:solidFill>
                <a:latin typeface="Times New Roman"/>
                <a:ea typeface="Times New Roman"/>
                <a:cs typeface="Times New Roman"/>
                <a:sym typeface="Times New Roman"/>
              </a:rPr>
              <a:t> x </a:t>
            </a:r>
            <a:r>
              <a:rPr lang="en">
                <a:solidFill>
                  <a:srgbClr val="FF0000"/>
                </a:solidFill>
                <a:latin typeface="Times New Roman"/>
                <a:ea typeface="Times New Roman"/>
                <a:cs typeface="Times New Roman"/>
                <a:sym typeface="Times New Roman"/>
              </a:rPr>
              <a:t>size</a:t>
            </a:r>
            <a:r>
              <a:rPr lang="en">
                <a:solidFill>
                  <a:schemeClr val="dk1"/>
                </a:solidFill>
                <a:latin typeface="Times New Roman"/>
                <a:ea typeface="Times New Roman"/>
                <a:cs typeface="Times New Roman"/>
                <a:sym typeface="Times New Roman"/>
              </a:rPr>
              <a:t> </a:t>
            </a:r>
            <a:r>
              <a:rPr lang="en">
                <a:solidFill>
                  <a:srgbClr val="00FF00"/>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 </a:t>
            </a:r>
            <a:r>
              <a:rPr lang="en">
                <a:solidFill>
                  <a:srgbClr val="00FFFF"/>
                </a:solidFill>
                <a:latin typeface="Times New Roman"/>
                <a:ea typeface="Times New Roman"/>
                <a:cs typeface="Times New Roman"/>
                <a:sym typeface="Times New Roman"/>
              </a:rPr>
              <a:t>2</a:t>
            </a:r>
            <a:r>
              <a:rPr lang="en">
                <a:solidFill>
                  <a:schemeClr val="dk1"/>
                </a:solidFill>
                <a:latin typeface="Times New Roman"/>
                <a:ea typeface="Times New Roman"/>
                <a:cs typeface="Times New Roman"/>
                <a:sym typeface="Times New Roman"/>
              </a:rPr>
              <a:t> x </a:t>
            </a:r>
            <a:r>
              <a:rPr lang="en">
                <a:solidFill>
                  <a:srgbClr val="FF0000"/>
                </a:solidFill>
                <a:latin typeface="Times New Roman"/>
                <a:ea typeface="Times New Roman"/>
                <a:cs typeface="Times New Roman"/>
                <a:sym typeface="Times New Roman"/>
              </a:rPr>
              <a:t>age </a:t>
            </a:r>
            <a:r>
              <a:rPr lang="en">
                <a:solidFill>
                  <a:srgbClr val="00FF00"/>
                </a:solidFill>
                <a:latin typeface="Times New Roman"/>
                <a:ea typeface="Times New Roman"/>
                <a:cs typeface="Times New Roman"/>
                <a:sym typeface="Times New Roman"/>
              </a:rPr>
              <a:t>+</a:t>
            </a:r>
            <a:r>
              <a:rPr lang="en">
                <a:solidFill>
                  <a:schemeClr val="dk1"/>
                </a:solidFill>
                <a:latin typeface="Times New Roman"/>
                <a:ea typeface="Times New Roman"/>
                <a:cs typeface="Times New Roman"/>
                <a:sym typeface="Times New Roman"/>
              </a:rPr>
              <a:t> </a:t>
            </a:r>
            <a:r>
              <a:rPr lang="en">
                <a:solidFill>
                  <a:srgbClr val="00FFFF"/>
                </a:solidFill>
                <a:latin typeface="Times New Roman"/>
                <a:ea typeface="Times New Roman"/>
                <a:cs typeface="Times New Roman"/>
                <a:sym typeface="Times New Roman"/>
              </a:rPr>
              <a:t>2</a:t>
            </a:r>
            <a:r>
              <a:rPr lang="en">
                <a:solidFill>
                  <a:schemeClr val="dk1"/>
                </a:solidFill>
                <a:latin typeface="Times New Roman"/>
                <a:ea typeface="Times New Roman"/>
                <a:cs typeface="Times New Roman"/>
                <a:sym typeface="Times New Roman"/>
              </a:rPr>
              <a:t> x </a:t>
            </a:r>
            <a:r>
              <a:rPr lang="en">
                <a:solidFill>
                  <a:srgbClr val="FF0000"/>
                </a:solidFill>
                <a:latin typeface="Times New Roman"/>
                <a:ea typeface="Times New Roman"/>
                <a:cs typeface="Times New Roman"/>
                <a:sym typeface="Times New Roman"/>
              </a:rPr>
              <a:t>number_of_schools </a:t>
            </a:r>
            <a:r>
              <a:rPr lang="en">
                <a:solidFill>
                  <a:schemeClr val="dk1"/>
                </a:solidFill>
                <a:latin typeface="Times New Roman"/>
                <a:ea typeface="Times New Roman"/>
                <a:cs typeface="Times New Roman"/>
                <a:sym typeface="Times New Roman"/>
              </a:rPr>
              <a:t>+ 10</a:t>
            </a:r>
            <a:endParaRPr sz="1500">
              <a:solidFill>
                <a:schemeClr val="dk1"/>
              </a:solidFill>
              <a:latin typeface="Times New Roman"/>
              <a:ea typeface="Times New Roman"/>
              <a:cs typeface="Times New Roman"/>
              <a:sym typeface="Times New Roman"/>
            </a:endParaRPr>
          </a:p>
        </p:txBody>
      </p:sp>
      <p:sp>
        <p:nvSpPr>
          <p:cNvPr id="169" name="Google Shape;169;p24"/>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Multivariate linear regression</a:t>
            </a:r>
            <a:endParaRPr sz="3600">
              <a:latin typeface="Times New Roman"/>
              <a:ea typeface="Times New Roman"/>
              <a:cs typeface="Times New Roman"/>
              <a:sym typeface="Times New Roman"/>
            </a:endParaRPr>
          </a:p>
        </p:txBody>
      </p:sp>
      <p:sp>
        <p:nvSpPr>
          <p:cNvPr id="170" name="Google Shape;170;p24"/>
          <p:cNvSpPr/>
          <p:nvPr/>
        </p:nvSpPr>
        <p:spPr>
          <a:xfrm>
            <a:off x="4050900" y="996300"/>
            <a:ext cx="1042200" cy="38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FF0000"/>
                </a:solidFill>
                <a:latin typeface="Times New Roman"/>
                <a:ea typeface="Times New Roman"/>
                <a:cs typeface="Times New Roman"/>
                <a:sym typeface="Times New Roman"/>
              </a:rPr>
              <a:t>feature</a:t>
            </a:r>
            <a:endParaRPr sz="2400">
              <a:solidFill>
                <a:srgbClr val="FF0000"/>
              </a:solidFill>
              <a:latin typeface="Times New Roman"/>
              <a:ea typeface="Times New Roman"/>
              <a:cs typeface="Times New Roman"/>
              <a:sym typeface="Times New Roman"/>
            </a:endParaRPr>
          </a:p>
        </p:txBody>
      </p:sp>
      <p:cxnSp>
        <p:nvCxnSpPr>
          <p:cNvPr id="171" name="Google Shape;171;p24"/>
          <p:cNvCxnSpPr>
            <a:stCxn id="170" idx="2"/>
          </p:cNvCxnSpPr>
          <p:nvPr/>
        </p:nvCxnSpPr>
        <p:spPr>
          <a:xfrm flipH="1">
            <a:off x="3395400" y="1379700"/>
            <a:ext cx="1176600" cy="697800"/>
          </a:xfrm>
          <a:prstGeom prst="straightConnector1">
            <a:avLst/>
          </a:prstGeom>
          <a:noFill/>
          <a:ln cap="flat" cmpd="sng" w="9525">
            <a:solidFill>
              <a:srgbClr val="FF0000"/>
            </a:solidFill>
            <a:prstDash val="solid"/>
            <a:round/>
            <a:headEnd len="med" w="med" type="none"/>
            <a:tailEnd len="med" w="med" type="triangle"/>
          </a:ln>
        </p:spPr>
      </p:cxnSp>
      <p:cxnSp>
        <p:nvCxnSpPr>
          <p:cNvPr id="172" name="Google Shape;172;p24"/>
          <p:cNvCxnSpPr>
            <a:stCxn id="170" idx="2"/>
          </p:cNvCxnSpPr>
          <p:nvPr/>
        </p:nvCxnSpPr>
        <p:spPr>
          <a:xfrm flipH="1">
            <a:off x="4491300" y="1379700"/>
            <a:ext cx="80700" cy="718200"/>
          </a:xfrm>
          <a:prstGeom prst="straightConnector1">
            <a:avLst/>
          </a:prstGeom>
          <a:noFill/>
          <a:ln cap="flat" cmpd="sng" w="9525">
            <a:solidFill>
              <a:srgbClr val="FF0000"/>
            </a:solidFill>
            <a:prstDash val="solid"/>
            <a:round/>
            <a:headEnd len="med" w="med" type="none"/>
            <a:tailEnd len="med" w="med" type="triangle"/>
          </a:ln>
        </p:spPr>
      </p:cxnSp>
      <p:cxnSp>
        <p:nvCxnSpPr>
          <p:cNvPr id="173" name="Google Shape;173;p24"/>
          <p:cNvCxnSpPr>
            <a:stCxn id="170" idx="2"/>
          </p:cNvCxnSpPr>
          <p:nvPr/>
        </p:nvCxnSpPr>
        <p:spPr>
          <a:xfrm>
            <a:off x="4572000" y="1379700"/>
            <a:ext cx="1714500" cy="724800"/>
          </a:xfrm>
          <a:prstGeom prst="straightConnector1">
            <a:avLst/>
          </a:prstGeom>
          <a:noFill/>
          <a:ln cap="flat" cmpd="sng" w="9525">
            <a:solidFill>
              <a:srgbClr val="FF0000"/>
            </a:solidFill>
            <a:prstDash val="solid"/>
            <a:round/>
            <a:headEnd len="med" w="med" type="none"/>
            <a:tailEnd len="med" w="med" type="triangle"/>
          </a:ln>
        </p:spPr>
      </p:cxnSp>
      <p:sp>
        <p:nvSpPr>
          <p:cNvPr id="174" name="Google Shape;174;p24"/>
          <p:cNvSpPr/>
          <p:nvPr/>
        </p:nvSpPr>
        <p:spPr>
          <a:xfrm>
            <a:off x="3324725" y="3093300"/>
            <a:ext cx="2575200" cy="116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FF00"/>
                </a:solidFill>
                <a:latin typeface="Times New Roman"/>
                <a:ea typeface="Times New Roman"/>
                <a:cs typeface="Times New Roman"/>
                <a:sym typeface="Times New Roman"/>
              </a:rPr>
              <a:t>s</a:t>
            </a:r>
            <a:r>
              <a:rPr lang="en" sz="2400">
                <a:solidFill>
                  <a:srgbClr val="00FF00"/>
                </a:solidFill>
                <a:latin typeface="Times New Roman"/>
                <a:ea typeface="Times New Roman"/>
                <a:cs typeface="Times New Roman"/>
                <a:sym typeface="Times New Roman"/>
              </a:rPr>
              <a:t>ign affects </a:t>
            </a:r>
            <a:r>
              <a:rPr lang="en" sz="2400">
                <a:solidFill>
                  <a:srgbClr val="00FF00"/>
                </a:solidFill>
                <a:latin typeface="Times New Roman"/>
                <a:ea typeface="Times New Roman"/>
                <a:cs typeface="Times New Roman"/>
                <a:sym typeface="Times New Roman"/>
              </a:rPr>
              <a:t>whether</a:t>
            </a:r>
            <a:r>
              <a:rPr lang="en" sz="2400">
                <a:solidFill>
                  <a:srgbClr val="00FF00"/>
                </a:solidFill>
                <a:latin typeface="Times New Roman"/>
                <a:ea typeface="Times New Roman"/>
                <a:cs typeface="Times New Roman"/>
                <a:sym typeface="Times New Roman"/>
              </a:rPr>
              <a:t> </a:t>
            </a:r>
            <a:r>
              <a:rPr lang="en" sz="2400">
                <a:solidFill>
                  <a:srgbClr val="00FF00"/>
                </a:solidFill>
                <a:latin typeface="Times New Roman"/>
                <a:ea typeface="Times New Roman"/>
                <a:cs typeface="Times New Roman"/>
                <a:sym typeface="Times New Roman"/>
              </a:rPr>
              <a:t>the price rises (+) or fails (-)</a:t>
            </a:r>
            <a:endParaRPr sz="2400">
              <a:solidFill>
                <a:srgbClr val="00FF00"/>
              </a:solidFill>
              <a:latin typeface="Times New Roman"/>
              <a:ea typeface="Times New Roman"/>
              <a:cs typeface="Times New Roman"/>
              <a:sym typeface="Times New Roman"/>
            </a:endParaRPr>
          </a:p>
        </p:txBody>
      </p:sp>
      <p:cxnSp>
        <p:nvCxnSpPr>
          <p:cNvPr id="175" name="Google Shape;175;p24"/>
          <p:cNvCxnSpPr>
            <a:stCxn id="174" idx="0"/>
          </p:cNvCxnSpPr>
          <p:nvPr/>
        </p:nvCxnSpPr>
        <p:spPr>
          <a:xfrm rot="10800000">
            <a:off x="3697925" y="2346600"/>
            <a:ext cx="914400" cy="746700"/>
          </a:xfrm>
          <a:prstGeom prst="straightConnector1">
            <a:avLst/>
          </a:prstGeom>
          <a:noFill/>
          <a:ln cap="flat" cmpd="sng" w="9525">
            <a:solidFill>
              <a:srgbClr val="00FF00"/>
            </a:solidFill>
            <a:prstDash val="solid"/>
            <a:round/>
            <a:headEnd len="med" w="med" type="none"/>
            <a:tailEnd len="med" w="med" type="triangle"/>
          </a:ln>
        </p:spPr>
      </p:cxnSp>
      <p:cxnSp>
        <p:nvCxnSpPr>
          <p:cNvPr id="176" name="Google Shape;176;p24"/>
          <p:cNvCxnSpPr>
            <a:stCxn id="174" idx="0"/>
          </p:cNvCxnSpPr>
          <p:nvPr/>
        </p:nvCxnSpPr>
        <p:spPr>
          <a:xfrm flipH="1" rot="10800000">
            <a:off x="4612325" y="2360100"/>
            <a:ext cx="127800" cy="733200"/>
          </a:xfrm>
          <a:prstGeom prst="straightConnector1">
            <a:avLst/>
          </a:prstGeom>
          <a:noFill/>
          <a:ln cap="flat" cmpd="sng" w="9525">
            <a:solidFill>
              <a:srgbClr val="00FF00"/>
            </a:solidFill>
            <a:prstDash val="solid"/>
            <a:round/>
            <a:headEnd len="med" w="med" type="none"/>
            <a:tailEnd len="med" w="med" type="triangle"/>
          </a:ln>
        </p:spPr>
      </p:cxnSp>
      <p:cxnSp>
        <p:nvCxnSpPr>
          <p:cNvPr id="177" name="Google Shape;177;p24"/>
          <p:cNvCxnSpPr>
            <a:stCxn id="174" idx="0"/>
          </p:cNvCxnSpPr>
          <p:nvPr/>
        </p:nvCxnSpPr>
        <p:spPr>
          <a:xfrm flipH="1" rot="10800000">
            <a:off x="4612325" y="2373300"/>
            <a:ext cx="975000" cy="720000"/>
          </a:xfrm>
          <a:prstGeom prst="straightConnector1">
            <a:avLst/>
          </a:prstGeom>
          <a:noFill/>
          <a:ln cap="flat" cmpd="sng" w="9525">
            <a:solidFill>
              <a:srgbClr val="00FF00"/>
            </a:solidFill>
            <a:prstDash val="solid"/>
            <a:round/>
            <a:headEnd len="med" w="med" type="none"/>
            <a:tailEnd len="med" w="med" type="triangle"/>
          </a:ln>
        </p:spPr>
      </p:cxnSp>
      <p:sp>
        <p:nvSpPr>
          <p:cNvPr id="178" name="Google Shape;178;p24"/>
          <p:cNvSpPr/>
          <p:nvPr/>
        </p:nvSpPr>
        <p:spPr>
          <a:xfrm>
            <a:off x="0" y="3093400"/>
            <a:ext cx="2575200" cy="1364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rgbClr val="00FFFF"/>
                </a:solidFill>
                <a:latin typeface="Times New Roman"/>
                <a:ea typeface="Times New Roman"/>
                <a:cs typeface="Times New Roman"/>
                <a:sym typeface="Times New Roman"/>
              </a:rPr>
              <a:t>weight value - </a:t>
            </a:r>
            <a:endParaRPr sz="2400">
              <a:solidFill>
                <a:srgbClr val="00FFFF"/>
              </a:solidFill>
              <a:latin typeface="Times New Roman"/>
              <a:ea typeface="Times New Roman"/>
              <a:cs typeface="Times New Roman"/>
              <a:sym typeface="Times New Roman"/>
            </a:endParaRPr>
          </a:p>
          <a:p>
            <a:pPr indent="0" lvl="0" marL="0" rtl="0" algn="ctr">
              <a:spcBef>
                <a:spcPts val="0"/>
              </a:spcBef>
              <a:spcAft>
                <a:spcPts val="0"/>
              </a:spcAft>
              <a:buNone/>
            </a:pPr>
            <a:r>
              <a:rPr lang="en" sz="2400">
                <a:solidFill>
                  <a:srgbClr val="00FFFF"/>
                </a:solidFill>
                <a:latin typeface="Times New Roman"/>
                <a:ea typeface="Times New Roman"/>
                <a:cs typeface="Times New Roman"/>
                <a:sym typeface="Times New Roman"/>
              </a:rPr>
              <a:t>how important is the feature to determine the price</a:t>
            </a:r>
            <a:endParaRPr sz="2400">
              <a:solidFill>
                <a:srgbClr val="00FFFF"/>
              </a:solidFill>
              <a:latin typeface="Times New Roman"/>
              <a:ea typeface="Times New Roman"/>
              <a:cs typeface="Times New Roman"/>
              <a:sym typeface="Times New Roman"/>
            </a:endParaRPr>
          </a:p>
        </p:txBody>
      </p:sp>
      <p:cxnSp>
        <p:nvCxnSpPr>
          <p:cNvPr id="179" name="Google Shape;179;p24"/>
          <p:cNvCxnSpPr>
            <a:stCxn id="170" idx="2"/>
          </p:cNvCxnSpPr>
          <p:nvPr/>
        </p:nvCxnSpPr>
        <p:spPr>
          <a:xfrm>
            <a:off x="4572000" y="1379700"/>
            <a:ext cx="726300" cy="7383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5"/>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185" name="Google Shape;185;p25"/>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pic>
        <p:nvPicPr>
          <p:cNvPr id="186" name="Google Shape;186;p25"/>
          <p:cNvPicPr preferRelativeResize="0"/>
          <p:nvPr/>
        </p:nvPicPr>
        <p:blipFill>
          <a:blip r:embed="rId3">
            <a:alphaModFix/>
          </a:blip>
          <a:stretch>
            <a:fillRect/>
          </a:stretch>
        </p:blipFill>
        <p:spPr>
          <a:xfrm>
            <a:off x="0" y="1114838"/>
            <a:ext cx="6143999" cy="2913821"/>
          </a:xfrm>
          <a:prstGeom prst="rect">
            <a:avLst/>
          </a:prstGeom>
          <a:noFill/>
          <a:ln>
            <a:noFill/>
          </a:ln>
        </p:spPr>
      </p:pic>
      <p:sp>
        <p:nvSpPr>
          <p:cNvPr id="187" name="Google Shape;187;p25"/>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188" name="Google Shape;188;p25"/>
          <p:cNvSpPr txBox="1"/>
          <p:nvPr/>
        </p:nvSpPr>
        <p:spPr>
          <a:xfrm>
            <a:off x="6144000" y="1463550"/>
            <a:ext cx="3000000" cy="2647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800"/>
              </a:spcBef>
              <a:spcAft>
                <a:spcPts val="0"/>
              </a:spcAft>
              <a:buNone/>
            </a:pPr>
            <a:r>
              <a:rPr lang="en" sz="2000">
                <a:latin typeface="Times New Roman"/>
                <a:ea typeface="Times New Roman"/>
                <a:cs typeface="Times New Roman"/>
                <a:sym typeface="Times New Roman"/>
              </a:rPr>
              <a:t>P</a:t>
            </a:r>
            <a:r>
              <a:rPr lang="en" sz="2000">
                <a:latin typeface="Times New Roman"/>
                <a:ea typeface="Times New Roman"/>
                <a:cs typeface="Times New Roman"/>
                <a:sym typeface="Times New Roman"/>
              </a:rPr>
              <a:t>ick a random line.</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latin typeface="Times New Roman"/>
                <a:ea typeface="Times New Roman"/>
                <a:cs typeface="Times New Roman"/>
                <a:sym typeface="Times New Roman"/>
              </a:rPr>
              <a:t>Repeat many times:</a:t>
            </a:r>
            <a:endParaRPr b="1"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Pick a random data point.</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Move the line a little closer to the point.</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latin typeface="Times New Roman"/>
                <a:ea typeface="Times New Roman"/>
                <a:cs typeface="Times New Roman"/>
                <a:sym typeface="Times New Roman"/>
              </a:rPr>
              <a:t>Return</a:t>
            </a:r>
            <a:r>
              <a:rPr lang="en" sz="2000">
                <a:latin typeface="Times New Roman"/>
                <a:ea typeface="Times New Roman"/>
                <a:cs typeface="Times New Roman"/>
                <a:sym typeface="Times New Roman"/>
              </a:rPr>
              <a:t> the line you’ve obtained.</a:t>
            </a:r>
            <a:endParaRPr sz="200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6"/>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194" name="Google Shape;194;p26"/>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pic>
        <p:nvPicPr>
          <p:cNvPr id="195" name="Google Shape;195;p26"/>
          <p:cNvPicPr preferRelativeResize="0"/>
          <p:nvPr/>
        </p:nvPicPr>
        <p:blipFill>
          <a:blip r:embed="rId3">
            <a:alphaModFix/>
          </a:blip>
          <a:stretch>
            <a:fillRect/>
          </a:stretch>
        </p:blipFill>
        <p:spPr>
          <a:xfrm>
            <a:off x="0" y="1114838"/>
            <a:ext cx="6143999" cy="2913821"/>
          </a:xfrm>
          <a:prstGeom prst="rect">
            <a:avLst/>
          </a:prstGeom>
          <a:noFill/>
          <a:ln>
            <a:noFill/>
          </a:ln>
        </p:spPr>
      </p:pic>
      <p:sp>
        <p:nvSpPr>
          <p:cNvPr id="196" name="Google Shape;196;p26"/>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197" name="Google Shape;197;p26"/>
          <p:cNvSpPr txBox="1"/>
          <p:nvPr/>
        </p:nvSpPr>
        <p:spPr>
          <a:xfrm>
            <a:off x="6144000" y="572700"/>
            <a:ext cx="3000000" cy="3879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2000">
                <a:latin typeface="Times New Roman"/>
                <a:ea typeface="Times New Roman"/>
                <a:cs typeface="Times New Roman"/>
                <a:sym typeface="Times New Roman"/>
              </a:rPr>
              <a:t>Pick a model with random weights and a random bias.</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latin typeface="Times New Roman"/>
                <a:ea typeface="Times New Roman"/>
                <a:cs typeface="Times New Roman"/>
                <a:sym typeface="Times New Roman"/>
              </a:rPr>
              <a:t>Repeat many times:</a:t>
            </a:r>
            <a:endParaRPr b="1"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Pick a random data point.</a:t>
            </a:r>
            <a:endParaRPr sz="2000">
              <a:latin typeface="Times New Roman"/>
              <a:ea typeface="Times New Roman"/>
              <a:cs typeface="Times New Roman"/>
              <a:sym typeface="Times New Roman"/>
            </a:endParaRPr>
          </a:p>
          <a:p>
            <a:pPr indent="-355600" lvl="0" marL="457200" rtl="0" algn="l">
              <a:lnSpc>
                <a:spcPct val="100000"/>
              </a:lnSpc>
              <a:spcBef>
                <a:spcPts val="0"/>
              </a:spcBef>
              <a:spcAft>
                <a:spcPts val="0"/>
              </a:spcAft>
              <a:buSzPts val="2000"/>
              <a:buFont typeface="Times New Roman"/>
              <a:buChar char="●"/>
            </a:pPr>
            <a:r>
              <a:rPr lang="en" sz="2000">
                <a:latin typeface="Times New Roman"/>
                <a:ea typeface="Times New Roman"/>
                <a:cs typeface="Times New Roman"/>
                <a:sym typeface="Times New Roman"/>
              </a:rPr>
              <a:t>Slightly adjust the weights and bias to improve the prediction for that particular data point.</a:t>
            </a:r>
            <a:endParaRPr sz="2000">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000">
                <a:latin typeface="Times New Roman"/>
                <a:ea typeface="Times New Roman"/>
                <a:cs typeface="Times New Roman"/>
                <a:sym typeface="Times New Roman"/>
              </a:rPr>
              <a:t>Return</a:t>
            </a:r>
            <a:r>
              <a:rPr lang="en" sz="2000">
                <a:latin typeface="Times New Roman"/>
                <a:ea typeface="Times New Roman"/>
                <a:cs typeface="Times New Roman"/>
                <a:sym typeface="Times New Roman"/>
              </a:rPr>
              <a:t> the model you’ve obtained.</a:t>
            </a:r>
            <a:endParaRPr sz="20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7"/>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03" name="Google Shape;203;p27"/>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04" name="Google Shape;204;p27"/>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05" name="Google Shape;205;p27"/>
          <p:cNvPicPr preferRelativeResize="0"/>
          <p:nvPr/>
        </p:nvPicPr>
        <p:blipFill>
          <a:blip r:embed="rId3">
            <a:alphaModFix/>
          </a:blip>
          <a:stretch>
            <a:fillRect/>
          </a:stretch>
        </p:blipFill>
        <p:spPr>
          <a:xfrm>
            <a:off x="1081075" y="1123950"/>
            <a:ext cx="6981825" cy="28956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11" name="Google Shape;211;p28"/>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12" name="Google Shape;212;p28"/>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13" name="Google Shape;213;p28"/>
          <p:cNvPicPr preferRelativeResize="0"/>
          <p:nvPr/>
        </p:nvPicPr>
        <p:blipFill>
          <a:blip r:embed="rId3">
            <a:alphaModFix/>
          </a:blip>
          <a:stretch>
            <a:fillRect/>
          </a:stretch>
        </p:blipFill>
        <p:spPr>
          <a:xfrm>
            <a:off x="1411537" y="572700"/>
            <a:ext cx="6320929" cy="41705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19" name="Google Shape;219;p29"/>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20" name="Google Shape;220;p29"/>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21" name="Google Shape;221;p29"/>
          <p:cNvPicPr preferRelativeResize="0"/>
          <p:nvPr/>
        </p:nvPicPr>
        <p:blipFill rotWithShape="1">
          <a:blip r:embed="rId3">
            <a:alphaModFix/>
          </a:blip>
          <a:srcRect b="0" l="0" r="49967" t="0"/>
          <a:stretch/>
        </p:blipFill>
        <p:spPr>
          <a:xfrm>
            <a:off x="2706225" y="572688"/>
            <a:ext cx="3731551" cy="3190875"/>
          </a:xfrm>
          <a:prstGeom prst="rect">
            <a:avLst/>
          </a:prstGeom>
          <a:noFill/>
          <a:ln>
            <a:noFill/>
          </a:ln>
        </p:spPr>
      </p:pic>
      <p:sp>
        <p:nvSpPr>
          <p:cNvPr id="222" name="Google Shape;222;p29"/>
          <p:cNvSpPr txBox="1"/>
          <p:nvPr/>
        </p:nvSpPr>
        <p:spPr>
          <a:xfrm>
            <a:off x="0" y="3763575"/>
            <a:ext cx="9144000" cy="738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800">
                <a:solidFill>
                  <a:srgbClr val="222222"/>
                </a:solidFill>
                <a:latin typeface="Times New Roman"/>
                <a:ea typeface="Times New Roman"/>
                <a:cs typeface="Times New Roman"/>
                <a:sym typeface="Times New Roman"/>
              </a:rPr>
              <a:t>If we increase the slope of a line, the line will rotate counterclockwise.</a:t>
            </a:r>
            <a:endParaRPr sz="1800">
              <a:solidFill>
                <a:srgbClr val="222222"/>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800">
                <a:solidFill>
                  <a:srgbClr val="222222"/>
                </a:solidFill>
                <a:latin typeface="Times New Roman"/>
                <a:ea typeface="Times New Roman"/>
                <a:cs typeface="Times New Roman"/>
                <a:sym typeface="Times New Roman"/>
              </a:rPr>
              <a:t>If we decrease the slope of a line, the line will rotate clockwise.</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0"/>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28" name="Google Shape;228;p30"/>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29" name="Google Shape;229;p30"/>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230" name="Google Shape;230;p30"/>
          <p:cNvSpPr txBox="1"/>
          <p:nvPr/>
        </p:nvSpPr>
        <p:spPr>
          <a:xfrm>
            <a:off x="0" y="3763575"/>
            <a:ext cx="9144000" cy="738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800">
                <a:solidFill>
                  <a:srgbClr val="3D3B49"/>
                </a:solidFill>
                <a:latin typeface="Times New Roman"/>
                <a:ea typeface="Times New Roman"/>
                <a:cs typeface="Times New Roman"/>
                <a:sym typeface="Times New Roman"/>
              </a:rPr>
              <a:t>If we increase the y-intercept of a line, the line is translated upward.</a:t>
            </a:r>
            <a:endParaRPr sz="1800">
              <a:solidFill>
                <a:srgbClr val="3D3B49"/>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 sz="1800">
                <a:solidFill>
                  <a:srgbClr val="3D3B49"/>
                </a:solidFill>
                <a:latin typeface="Times New Roman"/>
                <a:ea typeface="Times New Roman"/>
                <a:cs typeface="Times New Roman"/>
                <a:sym typeface="Times New Roman"/>
              </a:rPr>
              <a:t>If we decrease the y-intercept of a line, the line is translated downward.</a:t>
            </a:r>
            <a:endParaRPr sz="1800">
              <a:solidFill>
                <a:srgbClr val="3D3B49"/>
              </a:solidFill>
              <a:latin typeface="Times New Roman"/>
              <a:ea typeface="Times New Roman"/>
              <a:cs typeface="Times New Roman"/>
              <a:sym typeface="Times New Roman"/>
            </a:endParaRPr>
          </a:p>
        </p:txBody>
      </p:sp>
      <p:pic>
        <p:nvPicPr>
          <p:cNvPr id="231" name="Google Shape;231;p30"/>
          <p:cNvPicPr preferRelativeResize="0"/>
          <p:nvPr/>
        </p:nvPicPr>
        <p:blipFill rotWithShape="1">
          <a:blip r:embed="rId3">
            <a:alphaModFix/>
          </a:blip>
          <a:srcRect b="0" l="59466" r="0" t="0"/>
          <a:stretch/>
        </p:blipFill>
        <p:spPr>
          <a:xfrm>
            <a:off x="3060463" y="572700"/>
            <a:ext cx="3023075" cy="3190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37" name="Google Shape;237;p31"/>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38" name="Google Shape;238;p3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39" name="Google Shape;239;p31"/>
          <p:cNvPicPr preferRelativeResize="0"/>
          <p:nvPr/>
        </p:nvPicPr>
        <p:blipFill>
          <a:blip r:embed="rId3">
            <a:alphaModFix/>
          </a:blip>
          <a:stretch>
            <a:fillRect/>
          </a:stretch>
        </p:blipFill>
        <p:spPr>
          <a:xfrm>
            <a:off x="890588" y="1676400"/>
            <a:ext cx="7362825" cy="1790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CONTENT</a:t>
            </a:r>
            <a:endParaRPr sz="3600">
              <a:latin typeface="Times New Roman"/>
              <a:ea typeface="Times New Roman"/>
              <a:cs typeface="Times New Roman"/>
              <a:sym typeface="Times New Roman"/>
            </a:endParaRPr>
          </a:p>
        </p:txBody>
      </p:sp>
      <p:sp>
        <p:nvSpPr>
          <p:cNvPr id="60" name="Google Shape;60;p14"/>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problem: Predict the price of a house</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solution: Building a regression model for housing prices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The linear regression algorithm</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How do we measure our results? The error function</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Polynomial regression</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Parameters and hyper parameters</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Underfitting and overfitting data</a:t>
            </a:r>
            <a:endParaRPr sz="2400">
              <a:solidFill>
                <a:schemeClr val="dk1"/>
              </a:solidFill>
              <a:latin typeface="Times New Roman"/>
              <a:ea typeface="Times New Roman"/>
              <a:cs typeface="Times New Roman"/>
              <a:sym typeface="Times New Roman"/>
            </a:endParaRPr>
          </a:p>
          <a:p>
            <a:pPr indent="-381000" lvl="0" marL="457200" rtl="0" algn="l">
              <a:spcBef>
                <a:spcPts val="0"/>
              </a:spcBef>
              <a:spcAft>
                <a:spcPts val="0"/>
              </a:spcAft>
              <a:buClr>
                <a:schemeClr val="dk1"/>
              </a:buClr>
              <a:buSzPts val="2400"/>
              <a:buFont typeface="Times New Roman"/>
              <a:buChar char="●"/>
            </a:pPr>
            <a:r>
              <a:rPr lang="en" sz="2400">
                <a:solidFill>
                  <a:schemeClr val="dk1"/>
                </a:solidFill>
                <a:latin typeface="Times New Roman"/>
                <a:ea typeface="Times New Roman"/>
                <a:cs typeface="Times New Roman"/>
                <a:sym typeface="Times New Roman"/>
              </a:rPr>
              <a:t>Regularization</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1200"/>
              </a:spcAft>
              <a:buNone/>
            </a:pPr>
            <a:r>
              <a:t/>
            </a:r>
            <a:endParaRPr sz="2400">
              <a:solidFill>
                <a:schemeClr val="dk1"/>
              </a:solidFill>
              <a:latin typeface="Times New Roman"/>
              <a:ea typeface="Times New Roman"/>
              <a:cs typeface="Times New Roman"/>
              <a:sym typeface="Times New Roman"/>
            </a:endParaRPr>
          </a:p>
        </p:txBody>
      </p:sp>
      <p:sp>
        <p:nvSpPr>
          <p:cNvPr id="245" name="Google Shape;245;p32"/>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algorithm</a:t>
            </a:r>
            <a:endParaRPr sz="3600">
              <a:solidFill>
                <a:schemeClr val="lt1"/>
              </a:solidFill>
              <a:latin typeface="Times New Roman"/>
              <a:ea typeface="Times New Roman"/>
              <a:cs typeface="Times New Roman"/>
              <a:sym typeface="Times New Roman"/>
            </a:endParaRPr>
          </a:p>
        </p:txBody>
      </p:sp>
      <p:sp>
        <p:nvSpPr>
          <p:cNvPr id="246" name="Google Shape;246;p32"/>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47" name="Google Shape;247;p32"/>
          <p:cNvPicPr preferRelativeResize="0"/>
          <p:nvPr/>
        </p:nvPicPr>
        <p:blipFill>
          <a:blip r:embed="rId3">
            <a:alphaModFix/>
          </a:blip>
          <a:stretch>
            <a:fillRect/>
          </a:stretch>
        </p:blipFill>
        <p:spPr>
          <a:xfrm>
            <a:off x="1577699" y="647725"/>
            <a:ext cx="5988601" cy="3848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400">
                <a:solidFill>
                  <a:srgbClr val="000000"/>
                </a:solidFill>
                <a:latin typeface="Times New Roman"/>
                <a:ea typeface="Times New Roman"/>
                <a:cs typeface="Times New Roman"/>
                <a:sym typeface="Times New Roman"/>
              </a:rPr>
              <a:t>input:	</a:t>
            </a:r>
            <a:r>
              <a:rPr i="1" lang="en" sz="2400">
                <a:solidFill>
                  <a:srgbClr val="000000"/>
                </a:solidFill>
                <a:latin typeface="Times New Roman"/>
                <a:ea typeface="Times New Roman"/>
                <a:cs typeface="Times New Roman"/>
                <a:sym typeface="Times New Roman"/>
              </a:rPr>
              <a:t>y = mx + b, (x, y)</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rgbClr val="000000"/>
                </a:solidFill>
                <a:latin typeface="Times New Roman"/>
                <a:ea typeface="Times New Roman"/>
                <a:cs typeface="Times New Roman"/>
                <a:sym typeface="Times New Roman"/>
              </a:rPr>
              <a:t>Pick two very small random numbers: </a:t>
            </a:r>
            <a:r>
              <a:rPr i="1" lang="en" sz="2400">
                <a:solidFill>
                  <a:srgbClr val="000000"/>
                </a:solidFill>
                <a:latin typeface="Times New Roman"/>
                <a:ea typeface="Times New Roman"/>
                <a:cs typeface="Times New Roman"/>
                <a:sym typeface="Times New Roman"/>
              </a:rPr>
              <a:t>η1</a:t>
            </a:r>
            <a:r>
              <a:rPr lang="en" sz="2400">
                <a:solidFill>
                  <a:srgbClr val="000000"/>
                </a:solidFill>
                <a:latin typeface="Times New Roman"/>
                <a:ea typeface="Times New Roman"/>
                <a:cs typeface="Times New Roman"/>
                <a:sym typeface="Times New Roman"/>
              </a:rPr>
              <a:t> and </a:t>
            </a:r>
            <a:r>
              <a:rPr i="1" lang="en" sz="2400">
                <a:solidFill>
                  <a:srgbClr val="000000"/>
                </a:solidFill>
                <a:latin typeface="Times New Roman"/>
                <a:ea typeface="Times New Roman"/>
                <a:cs typeface="Times New Roman"/>
                <a:sym typeface="Times New Roman"/>
              </a:rPr>
              <a:t>η2</a:t>
            </a:r>
            <a:endParaRPr i="1"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400">
                <a:solidFill>
                  <a:srgbClr val="000000"/>
                </a:solidFill>
                <a:latin typeface="Times New Roman"/>
                <a:ea typeface="Times New Roman"/>
                <a:cs typeface="Times New Roman"/>
                <a:sym typeface="Times New Roman"/>
              </a:rPr>
              <a:t>output: </a:t>
            </a:r>
            <a:r>
              <a:rPr i="1" lang="en" sz="2400">
                <a:solidFill>
                  <a:srgbClr val="000000"/>
                </a:solidFill>
                <a:latin typeface="Times New Roman"/>
                <a:ea typeface="Times New Roman"/>
                <a:cs typeface="Times New Roman"/>
                <a:sym typeface="Times New Roman"/>
              </a:rPr>
              <a:t>y' = m'x + b' </a:t>
            </a:r>
            <a:r>
              <a:rPr lang="en" sz="2400">
                <a:solidFill>
                  <a:srgbClr val="000000"/>
                </a:solidFill>
                <a:latin typeface="Times New Roman"/>
                <a:ea typeface="Times New Roman"/>
                <a:cs typeface="Times New Roman"/>
                <a:sym typeface="Times New Roman"/>
              </a:rPr>
              <a:t>closer to</a:t>
            </a:r>
            <a:r>
              <a:rPr i="1" lang="en" sz="2400">
                <a:solidFill>
                  <a:srgbClr val="000000"/>
                </a:solidFill>
                <a:latin typeface="Times New Roman"/>
                <a:ea typeface="Times New Roman"/>
                <a:cs typeface="Times New Roman"/>
                <a:sym typeface="Times New Roman"/>
              </a:rPr>
              <a:t> (x, y)</a:t>
            </a:r>
            <a:endParaRPr sz="2400">
              <a:solidFill>
                <a:srgbClr val="000000"/>
              </a:solidFill>
              <a:latin typeface="Times New Roman"/>
              <a:ea typeface="Times New Roman"/>
              <a:cs typeface="Times New Roman"/>
              <a:sym typeface="Times New Roman"/>
            </a:endParaRPr>
          </a:p>
        </p:txBody>
      </p:sp>
      <p:sp>
        <p:nvSpPr>
          <p:cNvPr id="253" name="Google Shape;253;p33"/>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Simple Trick</a:t>
            </a:r>
            <a:endParaRPr sz="3600">
              <a:solidFill>
                <a:schemeClr val="lt1"/>
              </a:solidFill>
              <a:latin typeface="Times New Roman"/>
              <a:ea typeface="Times New Roman"/>
              <a:cs typeface="Times New Roman"/>
              <a:sym typeface="Times New Roman"/>
            </a:endParaRPr>
          </a:p>
        </p:txBody>
      </p:sp>
      <p:sp>
        <p:nvSpPr>
          <p:cNvPr id="254" name="Google Shape;254;p33"/>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grpSp>
        <p:nvGrpSpPr>
          <p:cNvPr id="255" name="Google Shape;255;p33"/>
          <p:cNvGrpSpPr/>
          <p:nvPr/>
        </p:nvGrpSpPr>
        <p:grpSpPr>
          <a:xfrm>
            <a:off x="0" y="1476150"/>
            <a:ext cx="4007100" cy="2763900"/>
            <a:chOff x="2548225" y="1795175"/>
            <a:chExt cx="4007100" cy="2763900"/>
          </a:xfrm>
        </p:grpSpPr>
        <p:cxnSp>
          <p:nvCxnSpPr>
            <p:cNvPr id="256" name="Google Shape;256;p33"/>
            <p:cNvCxnSpPr/>
            <p:nvPr/>
          </p:nvCxnSpPr>
          <p:spPr>
            <a:xfrm>
              <a:off x="4572000" y="1795175"/>
              <a:ext cx="13200" cy="2763900"/>
            </a:xfrm>
            <a:prstGeom prst="straightConnector1">
              <a:avLst/>
            </a:prstGeom>
            <a:noFill/>
            <a:ln cap="flat" cmpd="sng" w="9525">
              <a:solidFill>
                <a:schemeClr val="dk2"/>
              </a:solidFill>
              <a:prstDash val="solid"/>
              <a:round/>
              <a:headEnd len="med" w="med" type="triangle"/>
              <a:tailEnd len="med" w="med" type="none"/>
            </a:ln>
          </p:spPr>
        </p:cxnSp>
        <p:sp>
          <p:nvSpPr>
            <p:cNvPr id="257" name="Google Shape;257;p33"/>
            <p:cNvSpPr/>
            <p:nvPr/>
          </p:nvSpPr>
          <p:spPr>
            <a:xfrm>
              <a:off x="4652675" y="22288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sp>
          <p:nvSpPr>
            <p:cNvPr id="258" name="Google Shape;258;p33"/>
            <p:cNvSpPr/>
            <p:nvPr/>
          </p:nvSpPr>
          <p:spPr>
            <a:xfrm>
              <a:off x="4652675" y="34526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grpSp>
          <p:nvGrpSpPr>
            <p:cNvPr id="259" name="Google Shape;259;p33"/>
            <p:cNvGrpSpPr/>
            <p:nvPr/>
          </p:nvGrpSpPr>
          <p:grpSpPr>
            <a:xfrm>
              <a:off x="2682325" y="1902875"/>
              <a:ext cx="1822200" cy="2656200"/>
              <a:chOff x="490350" y="1902875"/>
              <a:chExt cx="1822200" cy="2656200"/>
            </a:xfrm>
          </p:grpSpPr>
          <p:sp>
            <p:nvSpPr>
              <p:cNvPr id="260" name="Google Shape;260;p33"/>
              <p:cNvSpPr/>
              <p:nvPr/>
            </p:nvSpPr>
            <p:spPr>
              <a:xfrm>
                <a:off x="490350" y="1902875"/>
                <a:ext cx="1822200" cy="2656200"/>
              </a:xfrm>
              <a:prstGeom prst="rect">
                <a:avLst/>
              </a:prstGeom>
              <a:solidFill>
                <a:srgbClr val="D9D9D9"/>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61" name="Google Shape;261;p33"/>
              <p:cNvSpPr/>
              <p:nvPr/>
            </p:nvSpPr>
            <p:spPr>
              <a:xfrm>
                <a:off x="490350" y="34526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sp>
            <p:nvSpPr>
              <p:cNvPr id="262" name="Google Shape;262;p33"/>
              <p:cNvSpPr/>
              <p:nvPr/>
            </p:nvSpPr>
            <p:spPr>
              <a:xfrm>
                <a:off x="490350" y="22288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grpSp>
        <p:cxnSp>
          <p:nvCxnSpPr>
            <p:cNvPr id="263" name="Google Shape;263;p33"/>
            <p:cNvCxnSpPr/>
            <p:nvPr/>
          </p:nvCxnSpPr>
          <p:spPr>
            <a:xfrm flipH="1" rot="10800000">
              <a:off x="2548225" y="3173575"/>
              <a:ext cx="4007100" cy="201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4"/>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400">
                <a:solidFill>
                  <a:srgbClr val="000000"/>
                </a:solidFill>
                <a:latin typeface="Times New Roman"/>
                <a:ea typeface="Times New Roman"/>
                <a:cs typeface="Times New Roman"/>
                <a:sym typeface="Times New Roman"/>
              </a:rPr>
              <a:t>input:	</a:t>
            </a:r>
            <a:r>
              <a:rPr i="1" lang="en" sz="2400">
                <a:solidFill>
                  <a:srgbClr val="000000"/>
                </a:solidFill>
                <a:latin typeface="Times New Roman"/>
                <a:ea typeface="Times New Roman"/>
                <a:cs typeface="Times New Roman"/>
                <a:sym typeface="Times New Roman"/>
              </a:rPr>
              <a:t>y = mx + b, (x, y)</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rgbClr val="000000"/>
                </a:solidFill>
                <a:latin typeface="Times New Roman"/>
                <a:ea typeface="Times New Roman"/>
                <a:cs typeface="Times New Roman"/>
                <a:sym typeface="Times New Roman"/>
              </a:rPr>
              <a:t>Pick two very small random numbers: </a:t>
            </a:r>
            <a:r>
              <a:rPr i="1" lang="en" sz="2400">
                <a:solidFill>
                  <a:srgbClr val="000000"/>
                </a:solidFill>
                <a:latin typeface="Times New Roman"/>
                <a:ea typeface="Times New Roman"/>
                <a:cs typeface="Times New Roman"/>
                <a:sym typeface="Times New Roman"/>
              </a:rPr>
              <a:t>η1</a:t>
            </a:r>
            <a:r>
              <a:rPr lang="en" sz="2400">
                <a:solidFill>
                  <a:srgbClr val="000000"/>
                </a:solidFill>
                <a:latin typeface="Times New Roman"/>
                <a:ea typeface="Times New Roman"/>
                <a:cs typeface="Times New Roman"/>
                <a:sym typeface="Times New Roman"/>
              </a:rPr>
              <a:t> and </a:t>
            </a:r>
            <a:r>
              <a:rPr i="1" lang="en" sz="2400">
                <a:solidFill>
                  <a:srgbClr val="000000"/>
                </a:solidFill>
                <a:latin typeface="Times New Roman"/>
                <a:ea typeface="Times New Roman"/>
                <a:cs typeface="Times New Roman"/>
                <a:sym typeface="Times New Roman"/>
              </a:rPr>
              <a:t>η2</a:t>
            </a:r>
            <a:endParaRPr i="1"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rgbClr val="000000"/>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400">
                <a:solidFill>
                  <a:srgbClr val="000000"/>
                </a:solidFill>
                <a:latin typeface="Times New Roman"/>
                <a:ea typeface="Times New Roman"/>
                <a:cs typeface="Times New Roman"/>
                <a:sym typeface="Times New Roman"/>
              </a:rPr>
              <a:t>output: </a:t>
            </a:r>
            <a:r>
              <a:rPr i="1" lang="en" sz="2400">
                <a:solidFill>
                  <a:srgbClr val="000000"/>
                </a:solidFill>
                <a:latin typeface="Times New Roman"/>
                <a:ea typeface="Times New Roman"/>
                <a:cs typeface="Times New Roman"/>
                <a:sym typeface="Times New Roman"/>
              </a:rPr>
              <a:t>y' = m'x + b' </a:t>
            </a:r>
            <a:r>
              <a:rPr lang="en" sz="2400">
                <a:solidFill>
                  <a:srgbClr val="000000"/>
                </a:solidFill>
                <a:latin typeface="Times New Roman"/>
                <a:ea typeface="Times New Roman"/>
                <a:cs typeface="Times New Roman"/>
                <a:sym typeface="Times New Roman"/>
              </a:rPr>
              <a:t>closer to</a:t>
            </a:r>
            <a:r>
              <a:rPr i="1" lang="en" sz="2400">
                <a:solidFill>
                  <a:srgbClr val="000000"/>
                </a:solidFill>
                <a:latin typeface="Times New Roman"/>
                <a:ea typeface="Times New Roman"/>
                <a:cs typeface="Times New Roman"/>
                <a:sym typeface="Times New Roman"/>
              </a:rPr>
              <a:t> (x, y)</a:t>
            </a:r>
            <a:endParaRPr sz="2400">
              <a:solidFill>
                <a:srgbClr val="000000"/>
              </a:solidFill>
              <a:latin typeface="Times New Roman"/>
              <a:ea typeface="Times New Roman"/>
              <a:cs typeface="Times New Roman"/>
              <a:sym typeface="Times New Roman"/>
            </a:endParaRPr>
          </a:p>
        </p:txBody>
      </p:sp>
      <p:sp>
        <p:nvSpPr>
          <p:cNvPr id="269" name="Google Shape;269;p34"/>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Simple Trick</a:t>
            </a:r>
            <a:endParaRPr sz="3600">
              <a:solidFill>
                <a:schemeClr val="lt1"/>
              </a:solidFill>
              <a:latin typeface="Times New Roman"/>
              <a:ea typeface="Times New Roman"/>
              <a:cs typeface="Times New Roman"/>
              <a:sym typeface="Times New Roman"/>
            </a:endParaRPr>
          </a:p>
        </p:txBody>
      </p:sp>
      <p:sp>
        <p:nvSpPr>
          <p:cNvPr id="270" name="Google Shape;270;p34"/>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grpSp>
        <p:nvGrpSpPr>
          <p:cNvPr id="271" name="Google Shape;271;p34"/>
          <p:cNvGrpSpPr/>
          <p:nvPr/>
        </p:nvGrpSpPr>
        <p:grpSpPr>
          <a:xfrm>
            <a:off x="0" y="1476150"/>
            <a:ext cx="4007100" cy="2763900"/>
            <a:chOff x="2548225" y="1795175"/>
            <a:chExt cx="4007100" cy="2763900"/>
          </a:xfrm>
        </p:grpSpPr>
        <p:cxnSp>
          <p:nvCxnSpPr>
            <p:cNvPr id="272" name="Google Shape;272;p34"/>
            <p:cNvCxnSpPr/>
            <p:nvPr/>
          </p:nvCxnSpPr>
          <p:spPr>
            <a:xfrm>
              <a:off x="4572000" y="1795175"/>
              <a:ext cx="13200" cy="2763900"/>
            </a:xfrm>
            <a:prstGeom prst="straightConnector1">
              <a:avLst/>
            </a:prstGeom>
            <a:noFill/>
            <a:ln cap="flat" cmpd="sng" w="9525">
              <a:solidFill>
                <a:schemeClr val="dk2"/>
              </a:solidFill>
              <a:prstDash val="solid"/>
              <a:round/>
              <a:headEnd len="med" w="med" type="triangle"/>
              <a:tailEnd len="med" w="med" type="none"/>
            </a:ln>
          </p:spPr>
        </p:cxnSp>
        <p:sp>
          <p:nvSpPr>
            <p:cNvPr id="273" name="Google Shape;273;p34"/>
            <p:cNvSpPr/>
            <p:nvPr/>
          </p:nvSpPr>
          <p:spPr>
            <a:xfrm>
              <a:off x="4652675" y="22288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sp>
          <p:nvSpPr>
            <p:cNvPr id="274" name="Google Shape;274;p34"/>
            <p:cNvSpPr/>
            <p:nvPr/>
          </p:nvSpPr>
          <p:spPr>
            <a:xfrm>
              <a:off x="4652675" y="34526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grpSp>
          <p:nvGrpSpPr>
            <p:cNvPr id="275" name="Google Shape;275;p34"/>
            <p:cNvGrpSpPr/>
            <p:nvPr/>
          </p:nvGrpSpPr>
          <p:grpSpPr>
            <a:xfrm>
              <a:off x="2682325" y="1902875"/>
              <a:ext cx="1822200" cy="2656200"/>
              <a:chOff x="490350" y="1902875"/>
              <a:chExt cx="1822200" cy="2656200"/>
            </a:xfrm>
          </p:grpSpPr>
          <p:sp>
            <p:nvSpPr>
              <p:cNvPr id="276" name="Google Shape;276;p34"/>
              <p:cNvSpPr/>
              <p:nvPr/>
            </p:nvSpPr>
            <p:spPr>
              <a:xfrm>
                <a:off x="490350" y="1902875"/>
                <a:ext cx="1822200" cy="2656200"/>
              </a:xfrm>
              <a:prstGeom prst="rect">
                <a:avLst/>
              </a:prstGeom>
              <a:solidFill>
                <a:srgbClr val="D9D9D9"/>
              </a:solidFill>
              <a:ln cap="flat" cmpd="sng" w="9525">
                <a:solidFill>
                  <a:srgbClr val="22222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
            <p:nvSpPr>
              <p:cNvPr id="277" name="Google Shape;277;p34"/>
              <p:cNvSpPr/>
              <p:nvPr/>
            </p:nvSpPr>
            <p:spPr>
              <a:xfrm>
                <a:off x="490350" y="34526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sp>
            <p:nvSpPr>
              <p:cNvPr id="278" name="Google Shape;278;p34"/>
              <p:cNvSpPr/>
              <p:nvPr/>
            </p:nvSpPr>
            <p:spPr>
              <a:xfrm>
                <a:off x="490350" y="2228850"/>
                <a:ext cx="18222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en" sz="2400">
                    <a:latin typeface="Times New Roman"/>
                    <a:ea typeface="Times New Roman"/>
                    <a:cs typeface="Times New Roman"/>
                    <a:sym typeface="Times New Roman"/>
                  </a:rPr>
                  <a:t>m' = m - η1.</a:t>
                </a:r>
                <a:endParaRPr i="1" sz="2400">
                  <a:latin typeface="Times New Roman"/>
                  <a:ea typeface="Times New Roman"/>
                  <a:cs typeface="Times New Roman"/>
                  <a:sym typeface="Times New Roman"/>
                </a:endParaRPr>
              </a:p>
              <a:p>
                <a:pPr indent="0" lvl="0" marL="0" rtl="0" algn="l">
                  <a:spcBef>
                    <a:spcPts val="0"/>
                  </a:spcBef>
                  <a:spcAft>
                    <a:spcPts val="0"/>
                  </a:spcAft>
                  <a:buNone/>
                </a:pPr>
                <a:r>
                  <a:rPr i="1" lang="en" sz="2400">
                    <a:latin typeface="Times New Roman"/>
                    <a:ea typeface="Times New Roman"/>
                    <a:cs typeface="Times New Roman"/>
                    <a:sym typeface="Times New Roman"/>
                  </a:rPr>
                  <a:t>b' = b + η2.</a:t>
                </a:r>
                <a:endParaRPr i="1" sz="2400">
                  <a:latin typeface="Times New Roman"/>
                  <a:ea typeface="Times New Roman"/>
                  <a:cs typeface="Times New Roman"/>
                  <a:sym typeface="Times New Roman"/>
                </a:endParaRPr>
              </a:p>
            </p:txBody>
          </p:sp>
        </p:grpSp>
        <p:cxnSp>
          <p:nvCxnSpPr>
            <p:cNvPr id="279" name="Google Shape;279;p34"/>
            <p:cNvCxnSpPr/>
            <p:nvPr/>
          </p:nvCxnSpPr>
          <p:spPr>
            <a:xfrm flipH="1" rot="10800000">
              <a:off x="2548225" y="3173575"/>
              <a:ext cx="4007100" cy="20100"/>
            </a:xfrm>
            <a:prstGeom prst="straightConnector1">
              <a:avLst/>
            </a:prstGeom>
            <a:noFill/>
            <a:ln cap="flat" cmpd="sng" w="9525">
              <a:solidFill>
                <a:schemeClr val="dk2"/>
              </a:solidFill>
              <a:prstDash val="solid"/>
              <a:round/>
              <a:headEnd len="med" w="med" type="none"/>
              <a:tailEnd len="med" w="med" type="triangle"/>
            </a:ln>
          </p:spPr>
        </p:cxnSp>
      </p:grpSp>
      <p:sp>
        <p:nvSpPr>
          <p:cNvPr id="280" name="Google Shape;280;p34"/>
          <p:cNvSpPr txBox="1"/>
          <p:nvPr/>
        </p:nvSpPr>
        <p:spPr>
          <a:xfrm>
            <a:off x="4007100" y="1542000"/>
            <a:ext cx="5136900" cy="2632200"/>
          </a:xfrm>
          <a:prstGeom prst="rect">
            <a:avLst/>
          </a:prstGeom>
          <a:noFill/>
          <a:ln>
            <a:noFill/>
          </a:ln>
        </p:spPr>
        <p:txBody>
          <a:bodyPr anchorCtr="0" anchor="t" bIns="91425" lIns="91425" spcFirstLastPara="1" rIns="91425" wrap="square" tIns="91425">
            <a:spAutoFit/>
          </a:bodyPr>
          <a:lstStyle/>
          <a:p>
            <a:pPr indent="-342900" lvl="0" marL="457200" rtl="0" algn="just">
              <a:lnSpc>
                <a:spcPct val="100000"/>
              </a:lnSpc>
              <a:spcBef>
                <a:spcPts val="0"/>
              </a:spcBef>
              <a:spcAft>
                <a:spcPts val="0"/>
              </a:spcAft>
              <a:buClr>
                <a:srgbClr val="222222"/>
              </a:buClr>
              <a:buSzPts val="1800"/>
              <a:buFont typeface="Times New Roman"/>
              <a:buChar char="●"/>
            </a:pPr>
            <a:r>
              <a:rPr lang="en" sz="1800">
                <a:solidFill>
                  <a:srgbClr val="222222"/>
                </a:solidFill>
                <a:latin typeface="Times New Roman"/>
                <a:ea typeface="Times New Roman"/>
                <a:cs typeface="Times New Roman"/>
                <a:sym typeface="Times New Roman"/>
              </a:rPr>
              <a:t>If the model gave us a price for the house that is lower than the actual price, add a small random amount to the price per room and to the base price of the house.</a:t>
            </a:r>
            <a:endParaRPr sz="1800">
              <a:solidFill>
                <a:srgbClr val="222222"/>
              </a:solidFill>
              <a:latin typeface="Times New Roman"/>
              <a:ea typeface="Times New Roman"/>
              <a:cs typeface="Times New Roman"/>
              <a:sym typeface="Times New Roman"/>
            </a:endParaRPr>
          </a:p>
          <a:p>
            <a:pPr indent="-342900" lvl="0" marL="457200" rtl="0" algn="just">
              <a:lnSpc>
                <a:spcPct val="100000"/>
              </a:lnSpc>
              <a:spcBef>
                <a:spcPts val="1800"/>
              </a:spcBef>
              <a:spcAft>
                <a:spcPts val="1800"/>
              </a:spcAft>
              <a:buClr>
                <a:srgbClr val="222222"/>
              </a:buClr>
              <a:buSzPts val="1800"/>
              <a:buFont typeface="Times New Roman"/>
              <a:buChar char="●"/>
            </a:pPr>
            <a:r>
              <a:rPr lang="en" sz="1800">
                <a:solidFill>
                  <a:srgbClr val="222222"/>
                </a:solidFill>
                <a:latin typeface="Times New Roman"/>
                <a:ea typeface="Times New Roman"/>
                <a:cs typeface="Times New Roman"/>
                <a:sym typeface="Times New Roman"/>
              </a:rPr>
              <a:t>If the model gave us a price for the house that is higher than the actual price, subtract a small random amount from the price per room and the base price of the house.</a:t>
            </a:r>
            <a:endParaRPr sz="1800">
              <a:solidFill>
                <a:srgbClr val="222222"/>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5"/>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b="1"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b="1"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b="1" lang="en" sz="2400">
                <a:solidFill>
                  <a:srgbClr val="000000"/>
                </a:solidFill>
                <a:latin typeface="Times New Roman"/>
                <a:ea typeface="Times New Roman"/>
                <a:cs typeface="Times New Roman"/>
                <a:sym typeface="Times New Roman"/>
              </a:rPr>
              <a:t>Move the line closer to point: </a:t>
            </a:r>
            <a:endParaRPr b="1" sz="2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rPr b="1" lang="en" sz="2400">
                <a:solidFill>
                  <a:srgbClr val="000000"/>
                </a:solidFill>
                <a:latin typeface="Times New Roman"/>
                <a:ea typeface="Times New Roman"/>
                <a:cs typeface="Times New Roman"/>
                <a:sym typeface="Times New Roman"/>
              </a:rPr>
              <a:t>find values with the correct signs (</a:t>
            </a:r>
            <a:r>
              <a:rPr b="1" i="1" lang="en" sz="2400">
                <a:solidFill>
                  <a:srgbClr val="000000"/>
                </a:solidFill>
                <a:latin typeface="Times New Roman"/>
                <a:ea typeface="Times New Roman"/>
                <a:cs typeface="Times New Roman"/>
                <a:sym typeface="Times New Roman"/>
              </a:rPr>
              <a:t>+</a:t>
            </a:r>
            <a:r>
              <a:rPr b="1" lang="en" sz="2400">
                <a:solidFill>
                  <a:srgbClr val="000000"/>
                </a:solidFill>
                <a:latin typeface="Times New Roman"/>
                <a:ea typeface="Times New Roman"/>
                <a:cs typeface="Times New Roman"/>
                <a:sym typeface="Times New Roman"/>
              </a:rPr>
              <a:t> or </a:t>
            </a:r>
            <a:r>
              <a:rPr b="1" i="1" lang="en" sz="2400">
                <a:solidFill>
                  <a:srgbClr val="000000"/>
                </a:solidFill>
                <a:latin typeface="Times New Roman"/>
                <a:ea typeface="Times New Roman"/>
                <a:cs typeface="Times New Roman"/>
                <a:sym typeface="Times New Roman"/>
              </a:rPr>
              <a:t>–</a:t>
            </a:r>
            <a:r>
              <a:rPr b="1" lang="en" sz="2400">
                <a:solidFill>
                  <a:srgbClr val="000000"/>
                </a:solidFill>
                <a:latin typeface="Times New Roman"/>
                <a:ea typeface="Times New Roman"/>
                <a:cs typeface="Times New Roman"/>
                <a:sym typeface="Times New Roman"/>
              </a:rPr>
              <a:t>) to add to the slope and the </a:t>
            </a:r>
            <a:r>
              <a:rPr b="1" i="1" lang="en" sz="2400">
                <a:solidFill>
                  <a:srgbClr val="000000"/>
                </a:solidFill>
                <a:latin typeface="Times New Roman"/>
                <a:ea typeface="Times New Roman"/>
                <a:cs typeface="Times New Roman"/>
                <a:sym typeface="Times New Roman"/>
              </a:rPr>
              <a:t>y</a:t>
            </a:r>
            <a:r>
              <a:rPr b="1" lang="en" sz="2400">
                <a:solidFill>
                  <a:srgbClr val="000000"/>
                </a:solidFill>
                <a:latin typeface="Times New Roman"/>
                <a:ea typeface="Times New Roman"/>
                <a:cs typeface="Times New Roman"/>
                <a:sym typeface="Times New Roman"/>
              </a:rPr>
              <a:t>-intercept.</a:t>
            </a:r>
            <a:endParaRPr b="1" sz="3000">
              <a:solidFill>
                <a:srgbClr val="000000"/>
              </a:solidFill>
              <a:latin typeface="Times New Roman"/>
              <a:ea typeface="Times New Roman"/>
              <a:cs typeface="Times New Roman"/>
              <a:sym typeface="Times New Roman"/>
            </a:endParaRPr>
          </a:p>
        </p:txBody>
      </p:sp>
      <p:sp>
        <p:nvSpPr>
          <p:cNvPr id="286" name="Google Shape;286;p35"/>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287" name="Google Shape;287;p35"/>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6"/>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r">
              <a:lnSpc>
                <a:spcPct val="175000"/>
              </a:lnSpc>
              <a:spcBef>
                <a:spcPts val="1800"/>
              </a:spcBef>
              <a:spcAft>
                <a:spcPts val="0"/>
              </a:spcAft>
              <a:buNone/>
            </a:pPr>
            <a:r>
              <a:t/>
            </a:r>
            <a:endParaRPr>
              <a:solidFill>
                <a:srgbClr val="3D3B49"/>
              </a:solidFill>
              <a:highlight>
                <a:srgbClr val="FDFBF7"/>
              </a:highlight>
              <a:latin typeface="Times New Roman"/>
              <a:ea typeface="Times New Roman"/>
              <a:cs typeface="Times New Roman"/>
              <a:sym typeface="Times New Roman"/>
            </a:endParaRPr>
          </a:p>
          <a:p>
            <a:pPr indent="0" lvl="0" marL="0" rtl="0" algn="l">
              <a:lnSpc>
                <a:spcPct val="175000"/>
              </a:lnSpc>
              <a:spcBef>
                <a:spcPts val="1800"/>
              </a:spcBef>
              <a:spcAft>
                <a:spcPts val="1800"/>
              </a:spcAft>
              <a:buNone/>
            </a:pPr>
            <a:r>
              <a:t/>
            </a:r>
            <a:endParaRPr>
              <a:solidFill>
                <a:srgbClr val="3D3B49"/>
              </a:solidFill>
              <a:highlight>
                <a:srgbClr val="000000"/>
              </a:highlight>
              <a:latin typeface="Times New Roman"/>
              <a:ea typeface="Times New Roman"/>
              <a:cs typeface="Times New Roman"/>
              <a:sym typeface="Times New Roman"/>
            </a:endParaRPr>
          </a:p>
        </p:txBody>
      </p:sp>
      <p:sp>
        <p:nvSpPr>
          <p:cNvPr id="293" name="Google Shape;293;p36"/>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294" name="Google Shape;294;p36"/>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295" name="Google Shape;295;p36"/>
          <p:cNvPicPr preferRelativeResize="0"/>
          <p:nvPr/>
        </p:nvPicPr>
        <p:blipFill>
          <a:blip r:embed="rId3">
            <a:alphaModFix/>
          </a:blip>
          <a:stretch>
            <a:fillRect/>
          </a:stretch>
        </p:blipFill>
        <p:spPr>
          <a:xfrm>
            <a:off x="0" y="572700"/>
            <a:ext cx="6490574" cy="4170600"/>
          </a:xfrm>
          <a:prstGeom prst="rect">
            <a:avLst/>
          </a:prstGeom>
          <a:noFill/>
          <a:ln>
            <a:noFill/>
          </a:ln>
        </p:spPr>
      </p:pic>
      <p:sp>
        <p:nvSpPr>
          <p:cNvPr id="296" name="Google Shape;296;p36"/>
          <p:cNvSpPr txBox="1"/>
          <p:nvPr>
            <p:ph idx="1" type="body"/>
          </p:nvPr>
        </p:nvSpPr>
        <p:spPr>
          <a:xfrm>
            <a:off x="6490575" y="572700"/>
            <a:ext cx="2653500" cy="4170600"/>
          </a:xfrm>
          <a:prstGeom prst="rect">
            <a:avLst/>
          </a:prstGeom>
          <a:solidFill>
            <a:schemeClr val="dk1"/>
          </a:solidFill>
        </p:spPr>
        <p:txBody>
          <a:bodyPr anchorCtr="0" anchor="ctr"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Observation 1</a:t>
            </a:r>
            <a:r>
              <a:rPr lang="en">
                <a:solidFill>
                  <a:srgbClr val="000000"/>
                </a:solidFill>
                <a:latin typeface="Times New Roman"/>
                <a:ea typeface="Times New Roman"/>
                <a:cs typeface="Times New Roman"/>
                <a:sym typeface="Times New Roman"/>
              </a:rPr>
              <a:t>: In the simple trick, when the point is above the line, we add a small amount to the </a:t>
            </a:r>
            <a:r>
              <a:rPr i="1" lang="en">
                <a:solidFill>
                  <a:srgbClr val="000000"/>
                </a:solidFill>
                <a:latin typeface="Times New Roman"/>
                <a:ea typeface="Times New Roman"/>
                <a:cs typeface="Times New Roman"/>
                <a:sym typeface="Times New Roman"/>
              </a:rPr>
              <a:t>y</a:t>
            </a:r>
            <a:r>
              <a:rPr lang="en">
                <a:solidFill>
                  <a:srgbClr val="000000"/>
                </a:solidFill>
                <a:latin typeface="Times New Roman"/>
                <a:ea typeface="Times New Roman"/>
                <a:cs typeface="Times New Roman"/>
                <a:sym typeface="Times New Roman"/>
              </a:rPr>
              <a:t>-intercept. When it is below the line, we subtract a small amount.</a:t>
            </a:r>
            <a:endParaRPr sz="2400">
              <a:solidFill>
                <a:srgbClr val="000000"/>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7"/>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r">
              <a:lnSpc>
                <a:spcPct val="175000"/>
              </a:lnSpc>
              <a:spcBef>
                <a:spcPts val="1800"/>
              </a:spcBef>
              <a:spcAft>
                <a:spcPts val="0"/>
              </a:spcAft>
              <a:buNone/>
            </a:pPr>
            <a:r>
              <a:t/>
            </a:r>
            <a:endParaRPr>
              <a:solidFill>
                <a:srgbClr val="3D3B49"/>
              </a:solidFill>
              <a:highlight>
                <a:srgbClr val="FDFBF7"/>
              </a:highlight>
              <a:latin typeface="Times New Roman"/>
              <a:ea typeface="Times New Roman"/>
              <a:cs typeface="Times New Roman"/>
              <a:sym typeface="Times New Roman"/>
            </a:endParaRPr>
          </a:p>
          <a:p>
            <a:pPr indent="0" lvl="0" marL="0" rtl="0" algn="l">
              <a:lnSpc>
                <a:spcPct val="175000"/>
              </a:lnSpc>
              <a:spcBef>
                <a:spcPts val="1800"/>
              </a:spcBef>
              <a:spcAft>
                <a:spcPts val="1800"/>
              </a:spcAft>
              <a:buNone/>
            </a:pPr>
            <a:r>
              <a:t/>
            </a:r>
            <a:endParaRPr>
              <a:solidFill>
                <a:srgbClr val="3D3B49"/>
              </a:solidFill>
              <a:highlight>
                <a:srgbClr val="000000"/>
              </a:highlight>
              <a:latin typeface="Times New Roman"/>
              <a:ea typeface="Times New Roman"/>
              <a:cs typeface="Times New Roman"/>
              <a:sym typeface="Times New Roman"/>
            </a:endParaRPr>
          </a:p>
        </p:txBody>
      </p:sp>
      <p:sp>
        <p:nvSpPr>
          <p:cNvPr id="302" name="Google Shape;302;p37"/>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03" name="Google Shape;303;p37"/>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304" name="Google Shape;304;p37"/>
          <p:cNvSpPr txBox="1"/>
          <p:nvPr>
            <p:ph idx="1" type="body"/>
          </p:nvPr>
        </p:nvSpPr>
        <p:spPr>
          <a:xfrm>
            <a:off x="6490575" y="572700"/>
            <a:ext cx="2653500" cy="4170600"/>
          </a:xfrm>
          <a:prstGeom prst="rect">
            <a:avLst/>
          </a:prstGeom>
          <a:solidFill>
            <a:schemeClr val="dk1"/>
          </a:solidFill>
        </p:spPr>
        <p:txBody>
          <a:bodyPr anchorCtr="0" anchor="ctr"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Observation 2</a:t>
            </a:r>
            <a:r>
              <a:rPr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If a point is above the line, the value </a:t>
            </a:r>
            <a:r>
              <a:rPr i="1" lang="en">
                <a:solidFill>
                  <a:srgbClr val="000000"/>
                </a:solidFill>
                <a:latin typeface="Times New Roman"/>
                <a:ea typeface="Times New Roman"/>
                <a:cs typeface="Times New Roman"/>
                <a:sym typeface="Times New Roman"/>
              </a:rPr>
              <a:t>y - y'</a:t>
            </a:r>
            <a:r>
              <a:rPr lang="en">
                <a:solidFill>
                  <a:srgbClr val="000000"/>
                </a:solidFill>
                <a:latin typeface="Times New Roman"/>
                <a:ea typeface="Times New Roman"/>
                <a:cs typeface="Times New Roman"/>
                <a:sym typeface="Times New Roman"/>
              </a:rPr>
              <a:t> (the difference between the price and the predicted price) is positive. If it is below the line, this value is negative.</a:t>
            </a:r>
            <a:endParaRPr>
              <a:solidFill>
                <a:srgbClr val="000000"/>
              </a:solidFill>
              <a:latin typeface="Times New Roman"/>
              <a:ea typeface="Times New Roman"/>
              <a:cs typeface="Times New Roman"/>
              <a:sym typeface="Times New Roman"/>
            </a:endParaRPr>
          </a:p>
        </p:txBody>
      </p:sp>
      <p:pic>
        <p:nvPicPr>
          <p:cNvPr id="305" name="Google Shape;305;p37"/>
          <p:cNvPicPr preferRelativeResize="0"/>
          <p:nvPr/>
        </p:nvPicPr>
        <p:blipFill>
          <a:blip r:embed="rId3">
            <a:alphaModFix/>
          </a:blip>
          <a:stretch>
            <a:fillRect/>
          </a:stretch>
        </p:blipFill>
        <p:spPr>
          <a:xfrm>
            <a:off x="-1" y="1638300"/>
            <a:ext cx="6490575" cy="174029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8"/>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if we add the difference </a:t>
            </a:r>
            <a:r>
              <a:rPr i="1" lang="en">
                <a:solidFill>
                  <a:srgbClr val="000000"/>
                </a:solidFill>
                <a:latin typeface="Times New Roman"/>
                <a:ea typeface="Times New Roman"/>
                <a:cs typeface="Times New Roman"/>
                <a:sym typeface="Times New Roman"/>
              </a:rPr>
              <a:t>y - y'</a:t>
            </a:r>
            <a:r>
              <a:rPr lang="en">
                <a:solidFill>
                  <a:srgbClr val="000000"/>
                </a:solidFill>
                <a:latin typeface="Times New Roman"/>
                <a:ea typeface="Times New Roman"/>
                <a:cs typeface="Times New Roman"/>
                <a:sym typeface="Times New Roman"/>
              </a:rPr>
              <a:t> to the y-intercept, the line will always move toward the point</a:t>
            </a:r>
            <a:endParaRPr>
              <a:solidFill>
                <a:srgbClr val="3D3B49"/>
              </a:solidFill>
              <a:highlight>
                <a:srgbClr val="000000"/>
              </a:highlight>
              <a:latin typeface="Times New Roman"/>
              <a:ea typeface="Times New Roman"/>
              <a:cs typeface="Times New Roman"/>
              <a:sym typeface="Times New Roman"/>
            </a:endParaRPr>
          </a:p>
        </p:txBody>
      </p:sp>
      <p:sp>
        <p:nvSpPr>
          <p:cNvPr id="311" name="Google Shape;311;p38"/>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12" name="Google Shape;312;p38"/>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313" name="Google Shape;313;p38"/>
          <p:cNvPicPr preferRelativeResize="0"/>
          <p:nvPr/>
        </p:nvPicPr>
        <p:blipFill rotWithShape="1">
          <a:blip r:embed="rId3">
            <a:alphaModFix/>
          </a:blip>
          <a:srcRect b="0" l="46535" r="0" t="0"/>
          <a:stretch/>
        </p:blipFill>
        <p:spPr>
          <a:xfrm>
            <a:off x="0" y="1080300"/>
            <a:ext cx="2958375" cy="3555600"/>
          </a:xfrm>
          <a:prstGeom prst="rect">
            <a:avLst/>
          </a:prstGeom>
          <a:noFill/>
          <a:ln>
            <a:noFill/>
          </a:ln>
        </p:spPr>
      </p:pic>
      <p:pic>
        <p:nvPicPr>
          <p:cNvPr id="314" name="Google Shape;314;p38"/>
          <p:cNvPicPr preferRelativeResize="0"/>
          <p:nvPr/>
        </p:nvPicPr>
        <p:blipFill>
          <a:blip r:embed="rId4">
            <a:alphaModFix/>
          </a:blip>
          <a:stretch>
            <a:fillRect/>
          </a:stretch>
        </p:blipFill>
        <p:spPr>
          <a:xfrm>
            <a:off x="2653424" y="1987950"/>
            <a:ext cx="6490575" cy="1740291"/>
          </a:xfrm>
          <a:prstGeom prst="rect">
            <a:avLst/>
          </a:prstGeom>
          <a:noFill/>
          <a:ln>
            <a:noFill/>
          </a:ln>
        </p:spPr>
      </p:pic>
      <p:sp>
        <p:nvSpPr>
          <p:cNvPr id="315" name="Google Shape;315;p38"/>
          <p:cNvSpPr/>
          <p:nvPr/>
        </p:nvSpPr>
        <p:spPr>
          <a:xfrm>
            <a:off x="1351425" y="1080300"/>
            <a:ext cx="1458900" cy="7215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16" name="Google Shape;316;p38"/>
          <p:cNvSpPr/>
          <p:nvPr/>
        </p:nvSpPr>
        <p:spPr>
          <a:xfrm>
            <a:off x="1499475" y="3914375"/>
            <a:ext cx="1458900" cy="705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ctr">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if we add the difference </a:t>
            </a:r>
            <a:r>
              <a:rPr i="1" lang="en">
                <a:solidFill>
                  <a:srgbClr val="000000"/>
                </a:solidFill>
                <a:latin typeface="Times New Roman"/>
                <a:ea typeface="Times New Roman"/>
                <a:cs typeface="Times New Roman"/>
                <a:sym typeface="Times New Roman"/>
              </a:rPr>
              <a:t>y - y'</a:t>
            </a:r>
            <a:r>
              <a:rPr lang="en">
                <a:solidFill>
                  <a:srgbClr val="000000"/>
                </a:solidFill>
                <a:latin typeface="Times New Roman"/>
                <a:ea typeface="Times New Roman"/>
                <a:cs typeface="Times New Roman"/>
                <a:sym typeface="Times New Roman"/>
              </a:rPr>
              <a:t> to the y-intercept, the line will always move toward the point</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learning rate</a:t>
            </a:r>
            <a:r>
              <a:rPr lang="en">
                <a:solidFill>
                  <a:srgbClr val="000000"/>
                </a:solidFill>
                <a:latin typeface="Times New Roman"/>
                <a:ea typeface="Times New Roman"/>
                <a:cs typeface="Times New Roman"/>
                <a:sym typeface="Times New Roman"/>
              </a:rPr>
              <a:t> - A very small number </a:t>
            </a:r>
            <a:r>
              <a:rPr i="1" lang="en">
                <a:solidFill>
                  <a:srgbClr val="000000"/>
                </a:solidFill>
                <a:latin typeface="Times New Roman"/>
                <a:ea typeface="Times New Roman"/>
                <a:cs typeface="Times New Roman"/>
                <a:sym typeface="Times New Roman"/>
              </a:rPr>
              <a:t>η, </a:t>
            </a:r>
            <a:r>
              <a:rPr lang="en">
                <a:solidFill>
                  <a:srgbClr val="000000"/>
                </a:solidFill>
                <a:latin typeface="Times New Roman"/>
                <a:ea typeface="Times New Roman"/>
                <a:cs typeface="Times New Roman"/>
                <a:sym typeface="Times New Roman"/>
              </a:rPr>
              <a:t>which</a:t>
            </a:r>
            <a:r>
              <a:rPr i="1" lang="en">
                <a:solidFill>
                  <a:srgbClr val="000000"/>
                </a:solidFill>
                <a:latin typeface="Times New Roman"/>
                <a:ea typeface="Times New Roman"/>
                <a:cs typeface="Times New Roman"/>
                <a:sym typeface="Times New Roman"/>
              </a:rPr>
              <a:t> </a:t>
            </a:r>
            <a:r>
              <a:rPr lang="en">
                <a:solidFill>
                  <a:srgbClr val="000000"/>
                </a:solidFill>
                <a:latin typeface="Times New Roman"/>
                <a:ea typeface="Times New Roman"/>
                <a:cs typeface="Times New Roman"/>
                <a:sym typeface="Times New Roman"/>
              </a:rPr>
              <a:t>is set before training model to keep the changes in very small amounts by training. The value </a:t>
            </a:r>
            <a:r>
              <a:rPr i="1" lang="en">
                <a:solidFill>
                  <a:srgbClr val="000000"/>
                </a:solidFill>
                <a:latin typeface="Times New Roman"/>
                <a:ea typeface="Times New Roman"/>
                <a:cs typeface="Times New Roman"/>
                <a:sym typeface="Times New Roman"/>
              </a:rPr>
              <a:t>η⋅(</a:t>
            </a:r>
            <a:r>
              <a:rPr i="1" lang="en">
                <a:solidFill>
                  <a:srgbClr val="000000"/>
                </a:solidFill>
                <a:latin typeface="Times New Roman"/>
                <a:ea typeface="Times New Roman"/>
                <a:cs typeface="Times New Roman"/>
                <a:sym typeface="Times New Roman"/>
              </a:rPr>
              <a:t>y - y') </a:t>
            </a:r>
            <a:r>
              <a:rPr lang="en">
                <a:solidFill>
                  <a:srgbClr val="000000"/>
                </a:solidFill>
                <a:latin typeface="Times New Roman"/>
                <a:ea typeface="Times New Roman"/>
                <a:cs typeface="Times New Roman"/>
                <a:sym typeface="Times New Roman"/>
              </a:rPr>
              <a:t>is added to the y-intercept to move the line in the direction of the point.</a:t>
            </a:r>
            <a:endParaRPr>
              <a:solidFill>
                <a:srgbClr val="000000"/>
              </a:solidFill>
              <a:latin typeface="Times New Roman"/>
              <a:ea typeface="Times New Roman"/>
              <a:cs typeface="Times New Roman"/>
              <a:sym typeface="Times New Roman"/>
            </a:endParaRPr>
          </a:p>
        </p:txBody>
      </p:sp>
      <p:sp>
        <p:nvSpPr>
          <p:cNvPr id="322" name="Google Shape;322;p39"/>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23" name="Google Shape;323;p39"/>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324" name="Google Shape;324;p39"/>
          <p:cNvPicPr preferRelativeResize="0"/>
          <p:nvPr/>
        </p:nvPicPr>
        <p:blipFill>
          <a:blip r:embed="rId3">
            <a:alphaModFix/>
          </a:blip>
          <a:stretch>
            <a:fillRect/>
          </a:stretch>
        </p:blipFill>
        <p:spPr>
          <a:xfrm>
            <a:off x="1326724" y="1987950"/>
            <a:ext cx="6490575" cy="174029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0"/>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r">
              <a:lnSpc>
                <a:spcPct val="175000"/>
              </a:lnSpc>
              <a:spcBef>
                <a:spcPts val="1800"/>
              </a:spcBef>
              <a:spcAft>
                <a:spcPts val="0"/>
              </a:spcAft>
              <a:buNone/>
            </a:pPr>
            <a:r>
              <a:t/>
            </a:r>
            <a:endParaRPr>
              <a:solidFill>
                <a:srgbClr val="3D3B49"/>
              </a:solidFill>
              <a:highlight>
                <a:srgbClr val="FDFBF7"/>
              </a:highlight>
              <a:latin typeface="Times New Roman"/>
              <a:ea typeface="Times New Roman"/>
              <a:cs typeface="Times New Roman"/>
              <a:sym typeface="Times New Roman"/>
            </a:endParaRPr>
          </a:p>
          <a:p>
            <a:pPr indent="0" lvl="0" marL="0" rtl="0" algn="l">
              <a:lnSpc>
                <a:spcPct val="175000"/>
              </a:lnSpc>
              <a:spcBef>
                <a:spcPts val="1800"/>
              </a:spcBef>
              <a:spcAft>
                <a:spcPts val="1800"/>
              </a:spcAft>
              <a:buNone/>
            </a:pPr>
            <a:r>
              <a:t/>
            </a:r>
            <a:endParaRPr>
              <a:solidFill>
                <a:srgbClr val="3D3B49"/>
              </a:solidFill>
              <a:highlight>
                <a:srgbClr val="000000"/>
              </a:highlight>
              <a:latin typeface="Times New Roman"/>
              <a:ea typeface="Times New Roman"/>
              <a:cs typeface="Times New Roman"/>
              <a:sym typeface="Times New Roman"/>
            </a:endParaRPr>
          </a:p>
        </p:txBody>
      </p:sp>
      <p:sp>
        <p:nvSpPr>
          <p:cNvPr id="330" name="Google Shape;330;p40"/>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31" name="Google Shape;331;p40"/>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332" name="Google Shape;332;p40"/>
          <p:cNvSpPr txBox="1"/>
          <p:nvPr>
            <p:ph idx="1" type="body"/>
          </p:nvPr>
        </p:nvSpPr>
        <p:spPr>
          <a:xfrm>
            <a:off x="6490575" y="572700"/>
            <a:ext cx="2653500" cy="4170600"/>
          </a:xfrm>
          <a:prstGeom prst="rect">
            <a:avLst/>
          </a:prstGeom>
          <a:solidFill>
            <a:schemeClr val="dk1"/>
          </a:solidFill>
        </p:spPr>
        <p:txBody>
          <a:bodyPr anchorCtr="0" anchor="ctr"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Observation 3:</a:t>
            </a:r>
            <a:r>
              <a:rPr lang="en">
                <a:solidFill>
                  <a:srgbClr val="000000"/>
                </a:solidFill>
                <a:latin typeface="Times New Roman"/>
                <a:ea typeface="Times New Roman"/>
                <a:cs typeface="Times New Roman"/>
                <a:sym typeface="Times New Roman"/>
              </a:rPr>
              <a:t> In the simple trick, when the point is in scenario 1 or 4 (above the line and to the right of the vertical axis, or below the line and to the left of the vertical axis), we rotate the line counterclockwise. Otherwise (scenario 2 or 3), we rotate it clockwise.</a:t>
            </a:r>
            <a:endParaRPr>
              <a:solidFill>
                <a:srgbClr val="000000"/>
              </a:solidFill>
              <a:latin typeface="Times New Roman"/>
              <a:ea typeface="Times New Roman"/>
              <a:cs typeface="Times New Roman"/>
              <a:sym typeface="Times New Roman"/>
            </a:endParaRPr>
          </a:p>
        </p:txBody>
      </p:sp>
      <p:pic>
        <p:nvPicPr>
          <p:cNvPr id="333" name="Google Shape;333;p40"/>
          <p:cNvPicPr preferRelativeResize="0"/>
          <p:nvPr/>
        </p:nvPicPr>
        <p:blipFill>
          <a:blip r:embed="rId3">
            <a:alphaModFix/>
          </a:blip>
          <a:stretch>
            <a:fillRect/>
          </a:stretch>
        </p:blipFill>
        <p:spPr>
          <a:xfrm>
            <a:off x="0" y="572700"/>
            <a:ext cx="6490574" cy="41706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1"/>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r">
              <a:lnSpc>
                <a:spcPct val="175000"/>
              </a:lnSpc>
              <a:spcBef>
                <a:spcPts val="1800"/>
              </a:spcBef>
              <a:spcAft>
                <a:spcPts val="0"/>
              </a:spcAft>
              <a:buNone/>
            </a:pPr>
            <a:r>
              <a:t/>
            </a:r>
            <a:endParaRPr>
              <a:solidFill>
                <a:srgbClr val="3D3B49"/>
              </a:solidFill>
              <a:highlight>
                <a:srgbClr val="FDFBF7"/>
              </a:highlight>
              <a:latin typeface="Times New Roman"/>
              <a:ea typeface="Times New Roman"/>
              <a:cs typeface="Times New Roman"/>
              <a:sym typeface="Times New Roman"/>
            </a:endParaRPr>
          </a:p>
          <a:p>
            <a:pPr indent="0" lvl="0" marL="0" rtl="0" algn="l">
              <a:lnSpc>
                <a:spcPct val="175000"/>
              </a:lnSpc>
              <a:spcBef>
                <a:spcPts val="1800"/>
              </a:spcBef>
              <a:spcAft>
                <a:spcPts val="1800"/>
              </a:spcAft>
              <a:buNone/>
            </a:pPr>
            <a:r>
              <a:t/>
            </a:r>
            <a:endParaRPr>
              <a:solidFill>
                <a:srgbClr val="3D3B49"/>
              </a:solidFill>
              <a:highlight>
                <a:srgbClr val="000000"/>
              </a:highlight>
              <a:latin typeface="Times New Roman"/>
              <a:ea typeface="Times New Roman"/>
              <a:cs typeface="Times New Roman"/>
              <a:sym typeface="Times New Roman"/>
            </a:endParaRPr>
          </a:p>
        </p:txBody>
      </p:sp>
      <p:sp>
        <p:nvSpPr>
          <p:cNvPr id="339" name="Google Shape;339;p41"/>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40" name="Google Shape;340;p4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341" name="Google Shape;341;p41"/>
          <p:cNvSpPr txBox="1"/>
          <p:nvPr>
            <p:ph idx="1" type="body"/>
          </p:nvPr>
        </p:nvSpPr>
        <p:spPr>
          <a:xfrm>
            <a:off x="6490575" y="572700"/>
            <a:ext cx="2653500" cy="4170600"/>
          </a:xfrm>
          <a:prstGeom prst="rect">
            <a:avLst/>
          </a:prstGeom>
          <a:solidFill>
            <a:schemeClr val="dk1"/>
          </a:solidFill>
        </p:spPr>
        <p:txBody>
          <a:bodyPr anchorCtr="0" anchor="ctr"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Observation 4</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If a point (x, y) is to the right of the vertical axis, then x is positive.</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If the point is to the left of the vertical axis, then x is negative.</a:t>
            </a:r>
            <a:endParaRPr>
              <a:solidFill>
                <a:srgbClr val="000000"/>
              </a:solidFill>
              <a:latin typeface="Times New Roman"/>
              <a:ea typeface="Times New Roman"/>
              <a:cs typeface="Times New Roman"/>
              <a:sym typeface="Times New Roman"/>
            </a:endParaRPr>
          </a:p>
        </p:txBody>
      </p:sp>
      <p:pic>
        <p:nvPicPr>
          <p:cNvPr id="342" name="Google Shape;342;p41"/>
          <p:cNvPicPr preferRelativeResize="0"/>
          <p:nvPr/>
        </p:nvPicPr>
        <p:blipFill>
          <a:blip r:embed="rId3">
            <a:alphaModFix/>
          </a:blip>
          <a:stretch>
            <a:fillRect/>
          </a:stretch>
        </p:blipFill>
        <p:spPr>
          <a:xfrm>
            <a:off x="0" y="1638300"/>
            <a:ext cx="6490574" cy="181218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chemeClr val="dk1"/>
                </a:solidFill>
                <a:latin typeface="Times New Roman"/>
                <a:ea typeface="Times New Roman"/>
                <a:cs typeface="Times New Roman"/>
                <a:sym typeface="Times New Roman"/>
              </a:rPr>
              <a:t>What would be the price for a house with 4 rooms?</a:t>
            </a:r>
            <a:endParaRPr sz="2400">
              <a:solidFill>
                <a:schemeClr val="dk1"/>
              </a:solidFill>
              <a:latin typeface="Times New Roman"/>
              <a:ea typeface="Times New Roman"/>
              <a:cs typeface="Times New Roman"/>
              <a:sym typeface="Times New Roman"/>
            </a:endParaRPr>
          </a:p>
        </p:txBody>
      </p:sp>
      <p:sp>
        <p:nvSpPr>
          <p:cNvPr id="66" name="Google Shape;66;p15"/>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67" name="Google Shape;67;p15"/>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a:t>
                      </a:r>
                      <a:r>
                        <a:rPr lang="en">
                          <a:solidFill>
                            <a:schemeClr val="dk1"/>
                          </a:solidFill>
                          <a:latin typeface="Times New Roman"/>
                          <a:ea typeface="Times New Roman"/>
                          <a:cs typeface="Times New Roman"/>
                          <a:sym typeface="Times New Roman"/>
                        </a:rPr>
                        <a:t>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2"/>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r">
              <a:lnSpc>
                <a:spcPct val="175000"/>
              </a:lnSpc>
              <a:spcBef>
                <a:spcPts val="1800"/>
              </a:spcBef>
              <a:spcAft>
                <a:spcPts val="0"/>
              </a:spcAft>
              <a:buNone/>
            </a:pPr>
            <a:r>
              <a:t/>
            </a:r>
            <a:endParaRPr>
              <a:solidFill>
                <a:srgbClr val="3D3B49"/>
              </a:solidFill>
              <a:highlight>
                <a:srgbClr val="FDFBF7"/>
              </a:highlight>
              <a:latin typeface="Times New Roman"/>
              <a:ea typeface="Times New Roman"/>
              <a:cs typeface="Times New Roman"/>
              <a:sym typeface="Times New Roman"/>
            </a:endParaRPr>
          </a:p>
          <a:p>
            <a:pPr indent="0" lvl="0" marL="0" rtl="0" algn="l">
              <a:lnSpc>
                <a:spcPct val="175000"/>
              </a:lnSpc>
              <a:spcBef>
                <a:spcPts val="1800"/>
              </a:spcBef>
              <a:spcAft>
                <a:spcPts val="1800"/>
              </a:spcAft>
              <a:buNone/>
            </a:pPr>
            <a:r>
              <a:t/>
            </a:r>
            <a:endParaRPr>
              <a:solidFill>
                <a:srgbClr val="3D3B49"/>
              </a:solidFill>
              <a:highlight>
                <a:srgbClr val="000000"/>
              </a:highlight>
              <a:latin typeface="Times New Roman"/>
              <a:ea typeface="Times New Roman"/>
              <a:cs typeface="Times New Roman"/>
              <a:sym typeface="Times New Roman"/>
            </a:endParaRPr>
          </a:p>
        </p:txBody>
      </p:sp>
      <p:sp>
        <p:nvSpPr>
          <p:cNvPr id="348" name="Google Shape;348;p42"/>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chemeClr val="lt1"/>
                </a:solidFill>
                <a:latin typeface="Times New Roman"/>
                <a:ea typeface="Times New Roman"/>
                <a:cs typeface="Times New Roman"/>
                <a:sym typeface="Times New Roman"/>
              </a:rPr>
              <a:t>The linear regression. Square trick</a:t>
            </a:r>
            <a:endParaRPr sz="3600">
              <a:solidFill>
                <a:schemeClr val="lt1"/>
              </a:solidFill>
              <a:latin typeface="Times New Roman"/>
              <a:ea typeface="Times New Roman"/>
              <a:cs typeface="Times New Roman"/>
              <a:sym typeface="Times New Roman"/>
            </a:endParaRPr>
          </a:p>
        </p:txBody>
      </p:sp>
      <p:sp>
        <p:nvSpPr>
          <p:cNvPr id="349" name="Google Shape;349;p42"/>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
        <p:nvSpPr>
          <p:cNvPr id="350" name="Google Shape;350;p42"/>
          <p:cNvSpPr txBox="1"/>
          <p:nvPr>
            <p:ph idx="1" type="body"/>
          </p:nvPr>
        </p:nvSpPr>
        <p:spPr>
          <a:xfrm>
            <a:off x="6490575" y="572700"/>
            <a:ext cx="2653500" cy="4170600"/>
          </a:xfrm>
          <a:prstGeom prst="rect">
            <a:avLst/>
          </a:prstGeom>
          <a:solidFill>
            <a:schemeClr val="dk1"/>
          </a:solidFill>
        </p:spPr>
        <p:txBody>
          <a:bodyPr anchorCtr="0" anchor="ctr" bIns="91425" lIns="91425" spcFirstLastPara="1" rIns="91425" wrap="square" tIns="91425">
            <a:normAutofit/>
          </a:bodyPr>
          <a:lstStyle/>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i</a:t>
            </a:r>
            <a:r>
              <a:rPr b="1" lang="en">
                <a:solidFill>
                  <a:srgbClr val="000000"/>
                </a:solidFill>
                <a:latin typeface="Times New Roman"/>
                <a:ea typeface="Times New Roman"/>
                <a:cs typeface="Times New Roman"/>
                <a:sym typeface="Times New Roman"/>
              </a:rPr>
              <a:t>f</a:t>
            </a:r>
            <a:r>
              <a:rPr lang="en">
                <a:solidFill>
                  <a:srgbClr val="000000"/>
                </a:solidFill>
                <a:latin typeface="Times New Roman"/>
                <a:ea typeface="Times New Roman"/>
                <a:cs typeface="Times New Roman"/>
                <a:sym typeface="Times New Roman"/>
              </a:rPr>
              <a:t>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x &gt; 0 </a:t>
            </a:r>
            <a:r>
              <a:rPr b="1" lang="en">
                <a:solidFill>
                  <a:srgbClr val="000000"/>
                </a:solidFill>
                <a:latin typeface="Times New Roman"/>
                <a:ea typeface="Times New Roman"/>
                <a:cs typeface="Times New Roman"/>
                <a:sym typeface="Times New Roman"/>
              </a:rPr>
              <a:t>and</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y - y') &gt; 0 )</a:t>
            </a:r>
            <a:endParaRPr i="1">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b="1" lang="en">
                <a:solidFill>
                  <a:srgbClr val="000000"/>
                </a:solidFill>
                <a:latin typeface="Times New Roman"/>
                <a:ea typeface="Times New Roman"/>
                <a:cs typeface="Times New Roman"/>
                <a:sym typeface="Times New Roman"/>
              </a:rPr>
              <a:t>or</a:t>
            </a:r>
            <a:endParaRPr b="1">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x &lt; 0 </a:t>
            </a:r>
            <a:r>
              <a:rPr b="1" lang="en">
                <a:solidFill>
                  <a:srgbClr val="000000"/>
                </a:solidFill>
                <a:latin typeface="Times New Roman"/>
                <a:ea typeface="Times New Roman"/>
                <a:cs typeface="Times New Roman"/>
                <a:sym typeface="Times New Roman"/>
              </a:rPr>
              <a:t>and</a:t>
            </a: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y - y') &lt; 0 )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lang="en">
                <a:solidFill>
                  <a:srgbClr val="000000"/>
                </a:solidFill>
                <a:latin typeface="Times New Roman"/>
                <a:ea typeface="Times New Roman"/>
                <a:cs typeface="Times New Roman"/>
                <a:sym typeface="Times New Roman"/>
              </a:rPr>
              <a:t>⇒ </a:t>
            </a:r>
            <a:r>
              <a:rPr i="1" lang="en">
                <a:solidFill>
                  <a:srgbClr val="000000"/>
                </a:solidFill>
                <a:latin typeface="Times New Roman"/>
                <a:ea typeface="Times New Roman"/>
                <a:cs typeface="Times New Roman"/>
                <a:sym typeface="Times New Roman"/>
              </a:rPr>
              <a:t>x⋅(y - y') &gt; 0</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rPr i="1" lang="en">
                <a:solidFill>
                  <a:srgbClr val="000000"/>
                </a:solidFill>
                <a:latin typeface="Times New Roman"/>
                <a:ea typeface="Times New Roman"/>
                <a:cs typeface="Times New Roman"/>
                <a:sym typeface="Times New Roman"/>
              </a:rPr>
              <a:t>η⋅</a:t>
            </a:r>
            <a:r>
              <a:rPr i="1" lang="en">
                <a:solidFill>
                  <a:srgbClr val="000000"/>
                </a:solidFill>
                <a:latin typeface="Times New Roman"/>
                <a:ea typeface="Times New Roman"/>
                <a:cs typeface="Times New Roman"/>
                <a:sym typeface="Times New Roman"/>
              </a:rPr>
              <a:t>x⋅(y - y')</a:t>
            </a:r>
            <a:endParaRPr i="1">
              <a:solidFill>
                <a:srgbClr val="000000"/>
              </a:solidFill>
              <a:latin typeface="Times New Roman"/>
              <a:ea typeface="Times New Roman"/>
              <a:cs typeface="Times New Roman"/>
              <a:sym typeface="Times New Roman"/>
            </a:endParaRPr>
          </a:p>
          <a:p>
            <a:pPr indent="0" lvl="0" marL="0" rtl="0" algn="just">
              <a:lnSpc>
                <a:spcPct val="100000"/>
              </a:lnSpc>
              <a:spcBef>
                <a:spcPts val="0"/>
              </a:spcBef>
              <a:spcAft>
                <a:spcPts val="0"/>
              </a:spcAft>
              <a:buNone/>
            </a:pPr>
            <a:r>
              <a:t/>
            </a:r>
            <a:endParaRPr i="1">
              <a:solidFill>
                <a:srgbClr val="000000"/>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Makes the value small</a:t>
            </a:r>
            <a:endParaRPr>
              <a:solidFill>
                <a:srgbClr val="000000"/>
              </a:solidFill>
              <a:latin typeface="Times New Roman"/>
              <a:ea typeface="Times New Roman"/>
              <a:cs typeface="Times New Roman"/>
              <a:sym typeface="Times New Roman"/>
            </a:endParaRPr>
          </a:p>
          <a:p>
            <a:pPr indent="-342900" lvl="0" marL="457200" rtl="0" algn="just">
              <a:lnSpc>
                <a:spcPct val="10000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Moves the line to the direction of the point</a:t>
            </a:r>
            <a:endParaRPr>
              <a:solidFill>
                <a:srgbClr val="000000"/>
              </a:solidFill>
              <a:latin typeface="Times New Roman"/>
              <a:ea typeface="Times New Roman"/>
              <a:cs typeface="Times New Roman"/>
              <a:sym typeface="Times New Roman"/>
            </a:endParaRPr>
          </a:p>
        </p:txBody>
      </p:sp>
      <p:pic>
        <p:nvPicPr>
          <p:cNvPr id="351" name="Google Shape;351;p42"/>
          <p:cNvPicPr preferRelativeResize="0"/>
          <p:nvPr/>
        </p:nvPicPr>
        <p:blipFill>
          <a:blip r:embed="rId3">
            <a:alphaModFix/>
          </a:blip>
          <a:stretch>
            <a:fillRect/>
          </a:stretch>
        </p:blipFill>
        <p:spPr>
          <a:xfrm>
            <a:off x="0" y="572700"/>
            <a:ext cx="6490574" cy="4170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3"/>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i</a:t>
            </a:r>
            <a:r>
              <a:rPr lang="en" sz="2400">
                <a:solidFill>
                  <a:schemeClr val="dk1"/>
                </a:solidFill>
                <a:latin typeface="Times New Roman"/>
                <a:ea typeface="Times New Roman"/>
                <a:cs typeface="Times New Roman"/>
                <a:sym typeface="Times New Roman"/>
              </a:rPr>
              <a:t>nput:</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2400">
                <a:solidFill>
                  <a:schemeClr val="dk1"/>
                </a:solidFill>
                <a:latin typeface="Times New Roman"/>
                <a:ea typeface="Times New Roman"/>
                <a:cs typeface="Times New Roman"/>
                <a:sym typeface="Times New Roman"/>
              </a:rPr>
              <a:t>y = mx + b, </a:t>
            </a:r>
            <a:r>
              <a:rPr lang="en" sz="2400">
                <a:solidFill>
                  <a:schemeClr val="dk1"/>
                </a:solidFill>
                <a:latin typeface="Times New Roman"/>
                <a:ea typeface="Times New Roman"/>
                <a:cs typeface="Times New Roman"/>
                <a:sym typeface="Times New Roman"/>
              </a:rPr>
              <a:t>(x, y), </a:t>
            </a:r>
            <a:r>
              <a:rPr i="1" lang="en" sz="2400">
                <a:solidFill>
                  <a:schemeClr val="dk1"/>
                </a:solidFill>
                <a:latin typeface="Times New Roman"/>
                <a:ea typeface="Times New Roman"/>
                <a:cs typeface="Times New Roman"/>
                <a:sym typeface="Times New Roman"/>
              </a:rPr>
              <a:t>η</a:t>
            </a:r>
            <a:endParaRPr i="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steps: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2400">
                <a:solidFill>
                  <a:schemeClr val="dk1"/>
                </a:solidFill>
                <a:latin typeface="Times New Roman"/>
                <a:ea typeface="Times New Roman"/>
                <a:cs typeface="Times New Roman"/>
                <a:sym typeface="Times New Roman"/>
              </a:rPr>
              <a:t>m' = m + </a:t>
            </a:r>
            <a:r>
              <a:rPr i="1" lang="en" sz="2400">
                <a:solidFill>
                  <a:schemeClr val="dk1"/>
                </a:solidFill>
                <a:latin typeface="Times New Roman"/>
                <a:ea typeface="Times New Roman"/>
                <a:cs typeface="Times New Roman"/>
                <a:sym typeface="Times New Roman"/>
              </a:rPr>
              <a:t>η⋅x⋅(y - y')</a:t>
            </a:r>
            <a:r>
              <a:rPr i="1" lang="en" sz="2400">
                <a:solidFill>
                  <a:schemeClr val="dk1"/>
                </a:solidFill>
                <a:latin typeface="Times New Roman"/>
                <a:ea typeface="Times New Roman"/>
                <a:cs typeface="Times New Roman"/>
                <a:sym typeface="Times New Roman"/>
              </a:rPr>
              <a:t> (rotate).</a:t>
            </a:r>
            <a:endParaRPr i="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2400">
                <a:solidFill>
                  <a:schemeClr val="dk1"/>
                </a:solidFill>
                <a:latin typeface="Times New Roman"/>
                <a:ea typeface="Times New Roman"/>
                <a:cs typeface="Times New Roman"/>
                <a:sym typeface="Times New Roman"/>
              </a:rPr>
              <a:t>b' = b + </a:t>
            </a:r>
            <a:r>
              <a:rPr i="1" lang="en" sz="2400">
                <a:solidFill>
                  <a:schemeClr val="dk1"/>
                </a:solidFill>
                <a:latin typeface="Times New Roman"/>
                <a:ea typeface="Times New Roman"/>
                <a:cs typeface="Times New Roman"/>
                <a:sym typeface="Times New Roman"/>
              </a:rPr>
              <a:t>η⋅(y - y')</a:t>
            </a:r>
            <a:r>
              <a:rPr i="1" lang="en" sz="2400">
                <a:solidFill>
                  <a:schemeClr val="dk1"/>
                </a:solidFill>
                <a:latin typeface="Times New Roman"/>
                <a:ea typeface="Times New Roman"/>
                <a:cs typeface="Times New Roman"/>
                <a:sym typeface="Times New Roman"/>
              </a:rPr>
              <a:t> (translate).</a:t>
            </a:r>
            <a:endParaRPr i="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2400">
                <a:solidFill>
                  <a:schemeClr val="dk1"/>
                </a:solidFill>
                <a:latin typeface="Times New Roman"/>
                <a:ea typeface="Times New Roman"/>
                <a:cs typeface="Times New Roman"/>
                <a:sym typeface="Times New Roman"/>
              </a:rPr>
              <a:t>o</a:t>
            </a:r>
            <a:r>
              <a:rPr i="1" lang="en" sz="2400">
                <a:solidFill>
                  <a:schemeClr val="dk1"/>
                </a:solidFill>
                <a:latin typeface="Times New Roman"/>
                <a:ea typeface="Times New Roman"/>
                <a:cs typeface="Times New Roman"/>
                <a:sym typeface="Times New Roman"/>
              </a:rPr>
              <a:t>utput:</a:t>
            </a:r>
            <a:endParaRPr i="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price per room and base price: </a:t>
            </a:r>
            <a:r>
              <a:rPr i="1" lang="en" sz="2400">
                <a:solidFill>
                  <a:schemeClr val="dk1"/>
                </a:solidFill>
                <a:latin typeface="Times New Roman"/>
                <a:ea typeface="Times New Roman"/>
                <a:cs typeface="Times New Roman"/>
                <a:sym typeface="Times New Roman"/>
              </a:rPr>
              <a:t>m</a:t>
            </a:r>
            <a:r>
              <a:rPr i="1" lang="en" sz="2400">
                <a:solidFill>
                  <a:schemeClr val="dk1"/>
                </a:solidFill>
                <a:latin typeface="Times New Roman"/>
                <a:ea typeface="Times New Roman"/>
                <a:cs typeface="Times New Roman"/>
                <a:sym typeface="Times New Roman"/>
              </a:rPr>
              <a:t>', b'</a:t>
            </a:r>
            <a:endParaRPr i="1" sz="2400">
              <a:solidFill>
                <a:schemeClr val="dk1"/>
              </a:solidFill>
              <a:latin typeface="Times New Roman"/>
              <a:ea typeface="Times New Roman"/>
              <a:cs typeface="Times New Roman"/>
              <a:sym typeface="Times New Roman"/>
            </a:endParaRPr>
          </a:p>
        </p:txBody>
      </p:sp>
      <p:sp>
        <p:nvSpPr>
          <p:cNvPr id="357" name="Google Shape;357;p43"/>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The linear regression. </a:t>
            </a:r>
            <a:r>
              <a:rPr lang="en" sz="3600">
                <a:latin typeface="Times New Roman"/>
                <a:ea typeface="Times New Roman"/>
                <a:cs typeface="Times New Roman"/>
                <a:sym typeface="Times New Roman"/>
              </a:rPr>
              <a:t>Square</a:t>
            </a:r>
            <a:r>
              <a:rPr lang="en" sz="3600">
                <a:latin typeface="Times New Roman"/>
                <a:ea typeface="Times New Roman"/>
                <a:cs typeface="Times New Roman"/>
                <a:sym typeface="Times New Roman"/>
              </a:rPr>
              <a:t> trick</a:t>
            </a:r>
            <a:endParaRPr sz="3600">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4"/>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Repeat the square trick many times to move the line closer to the points.</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400">
                <a:solidFill>
                  <a:schemeClr val="dk1"/>
                </a:solidFill>
                <a:latin typeface="Times New Roman"/>
                <a:ea typeface="Times New Roman"/>
                <a:cs typeface="Times New Roman"/>
                <a:sym typeface="Times New Roman"/>
              </a:rPr>
              <a:t>Input</a:t>
            </a:r>
            <a:r>
              <a:rPr lang="en" sz="2400">
                <a:solidFill>
                  <a:schemeClr val="dk1"/>
                </a:solidFill>
                <a:latin typeface="Times New Roman"/>
                <a:ea typeface="Times New Roman"/>
                <a:cs typeface="Times New Roman"/>
                <a:sym typeface="Times New Roman"/>
              </a:rPr>
              <a:t>: a dataset of houses with number of rooms and prices</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400">
                <a:solidFill>
                  <a:schemeClr val="dk1"/>
                </a:solidFill>
                <a:latin typeface="Times New Roman"/>
                <a:ea typeface="Times New Roman"/>
                <a:cs typeface="Times New Roman"/>
                <a:sym typeface="Times New Roman"/>
              </a:rPr>
              <a:t>Procedure</a:t>
            </a:r>
            <a:r>
              <a:rPr lang="en" sz="2400">
                <a:solidFill>
                  <a:schemeClr val="dk1"/>
                </a:solidFill>
                <a:latin typeface="Times New Roman"/>
                <a:ea typeface="Times New Roman"/>
                <a:cs typeface="Times New Roman"/>
                <a:sym typeface="Times New Roman"/>
              </a:rPr>
              <a:t>:</a:t>
            </a:r>
            <a:endParaRPr sz="24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Random values for m and b.</a:t>
            </a:r>
            <a:endParaRPr sz="2400">
              <a:solidFill>
                <a:schemeClr val="dk1"/>
              </a:solidFill>
              <a:latin typeface="Times New Roman"/>
              <a:ea typeface="Times New Roman"/>
              <a:cs typeface="Times New Roman"/>
              <a:sym typeface="Times New Roman"/>
            </a:endParaRPr>
          </a:p>
          <a:p>
            <a:pPr indent="45720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Repeat many times:</a:t>
            </a:r>
            <a:endParaRPr sz="2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Pick a random data point.</a:t>
            </a:r>
            <a:endParaRPr sz="24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Update the slope and the y-intercept using the square trick.</a:t>
            </a:r>
            <a:endParaRPr b="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 sz="2400">
                <a:solidFill>
                  <a:schemeClr val="dk1"/>
                </a:solidFill>
                <a:latin typeface="Times New Roman"/>
                <a:ea typeface="Times New Roman"/>
                <a:cs typeface="Times New Roman"/>
                <a:sym typeface="Times New Roman"/>
              </a:rPr>
              <a:t>Output</a:t>
            </a:r>
            <a:r>
              <a:rPr lang="en" sz="2400">
                <a:solidFill>
                  <a:schemeClr val="dk1"/>
                </a:solidFill>
                <a:latin typeface="Times New Roman"/>
                <a:ea typeface="Times New Roman"/>
                <a:cs typeface="Times New Roman"/>
                <a:sym typeface="Times New Roman"/>
              </a:rPr>
              <a:t>: </a:t>
            </a:r>
            <a:r>
              <a:rPr i="1" lang="en" sz="2400">
                <a:solidFill>
                  <a:schemeClr val="dk1"/>
                </a:solidFill>
                <a:latin typeface="Times New Roman"/>
                <a:ea typeface="Times New Roman"/>
                <a:cs typeface="Times New Roman"/>
                <a:sym typeface="Times New Roman"/>
              </a:rPr>
              <a:t>y' = m'x + b'</a:t>
            </a:r>
            <a:endParaRPr sz="2400">
              <a:solidFill>
                <a:schemeClr val="dk1"/>
              </a:solidFill>
              <a:latin typeface="Times New Roman"/>
              <a:ea typeface="Times New Roman"/>
              <a:cs typeface="Times New Roman"/>
              <a:sym typeface="Times New Roman"/>
            </a:endParaRPr>
          </a:p>
        </p:txBody>
      </p:sp>
      <p:sp>
        <p:nvSpPr>
          <p:cNvPr id="363" name="Google Shape;363;p44"/>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Serrano, L., 2021. </a:t>
            </a:r>
            <a:r>
              <a:rPr i="1" lang="en">
                <a:solidFill>
                  <a:schemeClr val="dk1"/>
                </a:solidFill>
                <a:latin typeface="Times New Roman"/>
                <a:ea typeface="Times New Roman"/>
                <a:cs typeface="Times New Roman"/>
                <a:sym typeface="Times New Roman"/>
              </a:rPr>
              <a:t>Grokking machine learning</a:t>
            </a:r>
            <a:r>
              <a:rPr lang="en">
                <a:solidFill>
                  <a:schemeClr val="dk1"/>
                </a:solidFill>
                <a:latin typeface="Times New Roman"/>
                <a:ea typeface="Times New Roman"/>
                <a:cs typeface="Times New Roman"/>
                <a:sym typeface="Times New Roman"/>
              </a:rPr>
              <a:t>. Simon and Schuster.</a:t>
            </a:r>
            <a:endParaRPr>
              <a:solidFill>
                <a:schemeClr val="dk1"/>
              </a:solidFill>
              <a:latin typeface="Times New Roman"/>
              <a:ea typeface="Times New Roman"/>
              <a:cs typeface="Times New Roman"/>
              <a:sym typeface="Times New Roman"/>
            </a:endParaRPr>
          </a:p>
        </p:txBody>
      </p:sp>
      <p:sp>
        <p:nvSpPr>
          <p:cNvPr id="364" name="Google Shape;364;p44"/>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The linear regression</a:t>
            </a:r>
            <a:endParaRPr sz="3600">
              <a:latin typeface="Times New Roman"/>
              <a:ea typeface="Times New Roman"/>
              <a:cs typeface="Times New Roman"/>
              <a:sym typeface="Times New Roman"/>
            </a:endParaRPr>
          </a:p>
        </p:txBody>
      </p:sp>
      <p:sp>
        <p:nvSpPr>
          <p:cNvPr id="365" name="Google Shape;365;p44"/>
          <p:cNvSpPr txBox="1"/>
          <p:nvPr/>
        </p:nvSpPr>
        <p:spPr>
          <a:xfrm>
            <a:off x="7772400" y="9300"/>
            <a:ext cx="13716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example-2.html</a:t>
            </a:r>
            <a:endParaRPr>
              <a:latin typeface="Times New Roman"/>
              <a:ea typeface="Times New Roman"/>
              <a:cs typeface="Times New Roman"/>
              <a:sym typeface="Times New Roman"/>
            </a:endParaRPr>
          </a:p>
        </p:txBody>
      </p:sp>
      <p:pic>
        <p:nvPicPr>
          <p:cNvPr id="366" name="Google Shape;366;p44"/>
          <p:cNvPicPr preferRelativeResize="0"/>
          <p:nvPr/>
        </p:nvPicPr>
        <p:blipFill rotWithShape="1">
          <a:blip r:embed="rId3">
            <a:alphaModFix/>
          </a:blip>
          <a:srcRect b="23430" l="0" r="0" t="0"/>
          <a:stretch/>
        </p:blipFill>
        <p:spPr>
          <a:xfrm>
            <a:off x="1086600" y="3622426"/>
            <a:ext cx="6970800" cy="11647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75000"/>
              </a:lnSpc>
              <a:spcBef>
                <a:spcPts val="1800"/>
              </a:spcBef>
              <a:spcAft>
                <a:spcPts val="0"/>
              </a:spcAft>
              <a:buNone/>
            </a:pPr>
            <a:r>
              <a:t/>
            </a:r>
            <a:endParaRPr sz="2400">
              <a:solidFill>
                <a:srgbClr val="222222"/>
              </a:solidFill>
              <a:latin typeface="Times New Roman"/>
              <a:ea typeface="Times New Roman"/>
              <a:cs typeface="Times New Roman"/>
              <a:sym typeface="Times New Roman"/>
            </a:endParaRPr>
          </a:p>
          <a:p>
            <a:pPr indent="0" lvl="0" marL="0" rtl="0" algn="l">
              <a:lnSpc>
                <a:spcPct val="175000"/>
              </a:lnSpc>
              <a:spcBef>
                <a:spcPts val="1800"/>
              </a:spcBef>
              <a:spcAft>
                <a:spcPts val="0"/>
              </a:spcAft>
              <a:buNone/>
            </a:pPr>
            <a:r>
              <a:t/>
            </a:r>
            <a:endParaRPr sz="2400">
              <a:solidFill>
                <a:srgbClr val="222222"/>
              </a:solidFill>
              <a:latin typeface="Times New Roman"/>
              <a:ea typeface="Times New Roman"/>
              <a:cs typeface="Times New Roman"/>
              <a:sym typeface="Times New Roman"/>
            </a:endParaRPr>
          </a:p>
          <a:p>
            <a:pPr indent="0" lvl="0" marL="0" rtl="0" algn="l">
              <a:lnSpc>
                <a:spcPct val="175000"/>
              </a:lnSpc>
              <a:spcBef>
                <a:spcPts val="1800"/>
              </a:spcBef>
              <a:spcAft>
                <a:spcPts val="0"/>
              </a:spcAft>
              <a:buNone/>
            </a:pPr>
            <a:r>
              <a:t/>
            </a:r>
            <a:endParaRPr sz="2400">
              <a:solidFill>
                <a:srgbClr val="222222"/>
              </a:solidFill>
              <a:latin typeface="Times New Roman"/>
              <a:ea typeface="Times New Roman"/>
              <a:cs typeface="Times New Roman"/>
              <a:sym typeface="Times New Roman"/>
            </a:endParaRPr>
          </a:p>
          <a:p>
            <a:pPr indent="0" lvl="0" marL="0" rtl="0" algn="l">
              <a:lnSpc>
                <a:spcPct val="100000"/>
              </a:lnSpc>
              <a:spcBef>
                <a:spcPts val="1800"/>
              </a:spcBef>
              <a:spcAft>
                <a:spcPts val="0"/>
              </a:spcAft>
              <a:buNone/>
            </a:pPr>
            <a:r>
              <a:t/>
            </a:r>
            <a:endParaRPr sz="24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rgbClr val="222222"/>
                </a:solidFill>
                <a:latin typeface="Times New Roman"/>
                <a:ea typeface="Times New Roman"/>
                <a:cs typeface="Times New Roman"/>
                <a:sym typeface="Times New Roman"/>
              </a:rPr>
              <a:t>The model makes an error of around RMSE for any prediction we make.</a:t>
            </a:r>
            <a:endParaRPr sz="2400">
              <a:solidFill>
                <a:srgbClr val="222222"/>
              </a:solidFill>
              <a:latin typeface="Times New Roman"/>
              <a:ea typeface="Times New Roman"/>
              <a:cs typeface="Times New Roman"/>
              <a:sym typeface="Times New Roman"/>
            </a:endParaRPr>
          </a:p>
        </p:txBody>
      </p:sp>
      <p:sp>
        <p:nvSpPr>
          <p:cNvPr id="372" name="Google Shape;372;p45"/>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222222"/>
                </a:solidFill>
                <a:latin typeface="Times New Roman"/>
                <a:ea typeface="Times New Roman"/>
                <a:cs typeface="Times New Roman"/>
                <a:sym typeface="Times New Roman"/>
              </a:rPr>
              <a:t>R</a:t>
            </a:r>
            <a:r>
              <a:rPr lang="en" sz="3600">
                <a:solidFill>
                  <a:srgbClr val="222222"/>
                </a:solidFill>
                <a:latin typeface="Times New Roman"/>
                <a:ea typeface="Times New Roman"/>
                <a:cs typeface="Times New Roman"/>
                <a:sym typeface="Times New Roman"/>
              </a:rPr>
              <a:t>oot mean square error. (RMSE)</a:t>
            </a:r>
            <a:endParaRPr sz="3600">
              <a:solidFill>
                <a:srgbClr val="222222"/>
              </a:solidFill>
              <a:latin typeface="Times New Roman"/>
              <a:ea typeface="Times New Roman"/>
              <a:cs typeface="Times New Roman"/>
              <a:sym typeface="Times New Roman"/>
            </a:endParaRPr>
          </a:p>
        </p:txBody>
      </p:sp>
      <p:sp>
        <p:nvSpPr>
          <p:cNvPr id="373" name="Google Shape;373;p45"/>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latin typeface="Times New Roman"/>
                <a:ea typeface="Times New Roman"/>
                <a:cs typeface="Times New Roman"/>
                <a:sym typeface="Times New Roman"/>
              </a:rPr>
              <a:t>Serrano, L., 2021. </a:t>
            </a:r>
            <a:r>
              <a:rPr i="1" lang="en">
                <a:solidFill>
                  <a:srgbClr val="222222"/>
                </a:solidFill>
                <a:latin typeface="Times New Roman"/>
                <a:ea typeface="Times New Roman"/>
                <a:cs typeface="Times New Roman"/>
                <a:sym typeface="Times New Roman"/>
              </a:rPr>
              <a:t>Grokking machine learning</a:t>
            </a:r>
            <a:r>
              <a:rPr lang="en">
                <a:solidFill>
                  <a:srgbClr val="222222"/>
                </a:solidFill>
                <a:latin typeface="Times New Roman"/>
                <a:ea typeface="Times New Roman"/>
                <a:cs typeface="Times New Roman"/>
                <a:sym typeface="Times New Roman"/>
              </a:rPr>
              <a:t>. Simon and Schuster.</a:t>
            </a:r>
            <a:endParaRPr>
              <a:solidFill>
                <a:srgbClr val="222222"/>
              </a:solidFill>
              <a:latin typeface="Times New Roman"/>
              <a:ea typeface="Times New Roman"/>
              <a:cs typeface="Times New Roman"/>
              <a:sym typeface="Times New Roman"/>
            </a:endParaRPr>
          </a:p>
        </p:txBody>
      </p:sp>
      <p:pic>
        <p:nvPicPr>
          <p:cNvPr id="374" name="Google Shape;374;p45"/>
          <p:cNvPicPr preferRelativeResize="0"/>
          <p:nvPr/>
        </p:nvPicPr>
        <p:blipFill>
          <a:blip r:embed="rId3">
            <a:alphaModFix/>
          </a:blip>
          <a:stretch>
            <a:fillRect/>
          </a:stretch>
        </p:blipFill>
        <p:spPr>
          <a:xfrm>
            <a:off x="1047750" y="572700"/>
            <a:ext cx="7048500" cy="26955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6"/>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0000"/>
                </a:solidFill>
                <a:latin typeface="Times New Roman"/>
                <a:ea typeface="Times New Roman"/>
                <a:cs typeface="Times New Roman"/>
                <a:sym typeface="Times New Roman"/>
              </a:rPr>
              <a:t>If graph plotted from data is not a line, but a curve.</a:t>
            </a:r>
            <a:endParaRPr sz="2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 sz="2400">
                <a:solidFill>
                  <a:srgbClr val="000000"/>
                </a:solidFill>
                <a:latin typeface="Times New Roman"/>
                <a:ea typeface="Times New Roman"/>
                <a:cs typeface="Times New Roman"/>
                <a:sym typeface="Times New Roman"/>
              </a:rPr>
              <a:t>Function for nonlinear data - </a:t>
            </a:r>
            <a:r>
              <a:rPr b="1" lang="en" sz="2400">
                <a:solidFill>
                  <a:srgbClr val="000000"/>
                </a:solidFill>
                <a:latin typeface="Times New Roman"/>
                <a:ea typeface="Times New Roman"/>
                <a:cs typeface="Times New Roman"/>
                <a:sym typeface="Times New Roman"/>
              </a:rPr>
              <a:t>polynomial</a:t>
            </a:r>
            <a:r>
              <a:rPr lang="en" sz="2400">
                <a:solidFill>
                  <a:srgbClr val="000000"/>
                </a:solidFill>
                <a:latin typeface="Times New Roman"/>
                <a:ea typeface="Times New Roman"/>
                <a:cs typeface="Times New Roman"/>
                <a:sym typeface="Times New Roman"/>
              </a:rPr>
              <a:t>.</a:t>
            </a:r>
            <a:endParaRPr sz="24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2400">
              <a:solidFill>
                <a:srgbClr val="000000"/>
              </a:solidFill>
              <a:latin typeface="Times New Roman"/>
              <a:ea typeface="Times New Roman"/>
              <a:cs typeface="Times New Roman"/>
              <a:sym typeface="Times New Roman"/>
            </a:endParaRPr>
          </a:p>
        </p:txBody>
      </p:sp>
      <p:sp>
        <p:nvSpPr>
          <p:cNvPr id="380" name="Google Shape;380;p46"/>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solidFill>
                  <a:srgbClr val="222222"/>
                </a:solidFill>
                <a:latin typeface="Times New Roman"/>
                <a:ea typeface="Times New Roman"/>
                <a:cs typeface="Times New Roman"/>
                <a:sym typeface="Times New Roman"/>
              </a:rPr>
              <a:t>Polynomial regression</a:t>
            </a:r>
            <a:endParaRPr sz="3600">
              <a:solidFill>
                <a:srgbClr val="222222"/>
              </a:solidFill>
              <a:latin typeface="Times New Roman"/>
              <a:ea typeface="Times New Roman"/>
              <a:cs typeface="Times New Roman"/>
              <a:sym typeface="Times New Roman"/>
            </a:endParaRPr>
          </a:p>
        </p:txBody>
      </p:sp>
      <p:pic>
        <p:nvPicPr>
          <p:cNvPr id="381" name="Google Shape;381;p46"/>
          <p:cNvPicPr preferRelativeResize="0"/>
          <p:nvPr/>
        </p:nvPicPr>
        <p:blipFill>
          <a:blip r:embed="rId3">
            <a:alphaModFix/>
          </a:blip>
          <a:stretch>
            <a:fillRect/>
          </a:stretch>
        </p:blipFill>
        <p:spPr>
          <a:xfrm>
            <a:off x="781050" y="1676400"/>
            <a:ext cx="7581900" cy="1790700"/>
          </a:xfrm>
          <a:prstGeom prst="rect">
            <a:avLst/>
          </a:prstGeom>
          <a:noFill/>
          <a:ln>
            <a:noFill/>
          </a:ln>
        </p:spPr>
      </p:pic>
      <p:sp>
        <p:nvSpPr>
          <p:cNvPr id="382" name="Google Shape;382;p46"/>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7"/>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4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2000">
                <a:solidFill>
                  <a:srgbClr val="D4D4D4"/>
                </a:solidFill>
                <a:latin typeface="Times New Roman"/>
                <a:ea typeface="Times New Roman"/>
                <a:cs typeface="Times New Roman"/>
                <a:sym typeface="Times New Roman"/>
              </a:rPr>
              <a:t>Quantity that the model creates/modifies during the training  - parameter.</a:t>
            </a:r>
            <a:endParaRPr sz="2000">
              <a:solidFill>
                <a:srgbClr val="D4D4D4"/>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rPr lang="en" sz="2000">
                <a:solidFill>
                  <a:srgbClr val="D4D4D4"/>
                </a:solidFill>
                <a:latin typeface="Times New Roman"/>
                <a:ea typeface="Times New Roman"/>
                <a:cs typeface="Times New Roman"/>
                <a:sym typeface="Times New Roman"/>
              </a:rPr>
              <a:t>Quantity that you set before the training process - hyperparameter.</a:t>
            </a:r>
            <a:endParaRPr sz="2000">
              <a:solidFill>
                <a:srgbClr val="D4D4D4"/>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1400">
              <a:solidFill>
                <a:srgbClr val="D4D4D4"/>
              </a:solidFill>
              <a:latin typeface="Courier New"/>
              <a:ea typeface="Courier New"/>
              <a:cs typeface="Courier New"/>
              <a:sym typeface="Courier New"/>
            </a:endParaRPr>
          </a:p>
          <a:p>
            <a:pPr indent="0" lvl="0" marL="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rPr lang="en" sz="1400">
                <a:solidFill>
                  <a:srgbClr val="569CD6"/>
                </a:solidFill>
                <a:latin typeface="Courier New"/>
                <a:ea typeface="Courier New"/>
                <a:cs typeface="Courier New"/>
                <a:sym typeface="Courier New"/>
              </a:rPr>
              <a:t>function</a:t>
            </a:r>
            <a:r>
              <a:rPr lang="en" sz="1400">
                <a:solidFill>
                  <a:srgbClr val="D4D4D4"/>
                </a:solidFill>
                <a:latin typeface="Courier New"/>
                <a:ea typeface="Courier New"/>
                <a:cs typeface="Courier New"/>
                <a:sym typeface="Courier New"/>
              </a:rPr>
              <a:t> </a:t>
            </a:r>
            <a:r>
              <a:rPr lang="en" sz="1400">
                <a:solidFill>
                  <a:srgbClr val="DCDCAA"/>
                </a:solidFill>
                <a:latin typeface="Courier New"/>
                <a:ea typeface="Courier New"/>
                <a:cs typeface="Courier New"/>
                <a:sym typeface="Courier New"/>
              </a:rPr>
              <a:t>linear_regression</a:t>
            </a:r>
            <a:r>
              <a:rPr lang="en" sz="1400">
                <a:solidFill>
                  <a:srgbClr val="D4D4D4"/>
                </a:solidFill>
                <a:latin typeface="Courier New"/>
                <a:ea typeface="Courier New"/>
                <a:cs typeface="Courier New"/>
                <a:sym typeface="Courier New"/>
              </a:rPr>
              <a:t>(</a:t>
            </a:r>
            <a:r>
              <a:rPr lang="en" sz="1400">
                <a:solidFill>
                  <a:srgbClr val="9CDCFE"/>
                </a:solidFill>
                <a:latin typeface="Courier New"/>
                <a:ea typeface="Courier New"/>
                <a:cs typeface="Courier New"/>
                <a:sym typeface="Courier New"/>
              </a:rPr>
              <a:t>features</a:t>
            </a:r>
            <a:r>
              <a:rPr lang="en" sz="1400">
                <a:solidFill>
                  <a:srgbClr val="D4D4D4"/>
                </a:solidFill>
                <a:latin typeface="Courier New"/>
                <a:ea typeface="Courier New"/>
                <a:cs typeface="Courier New"/>
                <a:sym typeface="Courier New"/>
              </a:rPr>
              <a:t>, </a:t>
            </a:r>
            <a:r>
              <a:rPr lang="en" sz="1400">
                <a:solidFill>
                  <a:srgbClr val="9CDCFE"/>
                </a:solidFill>
                <a:latin typeface="Courier New"/>
                <a:ea typeface="Courier New"/>
                <a:cs typeface="Courier New"/>
                <a:sym typeface="Courier New"/>
              </a:rPr>
              <a:t>labels</a:t>
            </a:r>
            <a:r>
              <a:rPr lang="en" sz="1400">
                <a:solidFill>
                  <a:srgbClr val="D4D4D4"/>
                </a:solidFill>
                <a:latin typeface="Courier New"/>
                <a:ea typeface="Courier New"/>
                <a:cs typeface="Courier New"/>
                <a:sym typeface="Courier New"/>
              </a:rPr>
              <a:t>, </a:t>
            </a:r>
            <a:r>
              <a:rPr lang="en" sz="1400">
                <a:solidFill>
                  <a:srgbClr val="9CDCFE"/>
                </a:solidFill>
                <a:latin typeface="Courier New"/>
                <a:ea typeface="Courier New"/>
                <a:cs typeface="Courier New"/>
                <a:sym typeface="Courier New"/>
              </a:rPr>
              <a:t>learning_rate</a:t>
            </a:r>
            <a:r>
              <a:rPr lang="en" sz="1400">
                <a:solidFill>
                  <a:srgbClr val="D4D4D4"/>
                </a:solidFill>
                <a:latin typeface="Courier New"/>
                <a:ea typeface="Courier New"/>
                <a:cs typeface="Courier New"/>
                <a:sym typeface="Courier New"/>
              </a:rPr>
              <a:t> = </a:t>
            </a:r>
            <a:r>
              <a:rPr lang="en" sz="1400">
                <a:solidFill>
                  <a:srgbClr val="B5CEA8"/>
                </a:solidFill>
                <a:latin typeface="Courier New"/>
                <a:ea typeface="Courier New"/>
                <a:cs typeface="Courier New"/>
                <a:sym typeface="Courier New"/>
              </a:rPr>
              <a:t>0.01</a:t>
            </a:r>
            <a:r>
              <a:rPr lang="en" sz="1400">
                <a:solidFill>
                  <a:srgbClr val="D4D4D4"/>
                </a:solidFill>
                <a:latin typeface="Courier New"/>
                <a:ea typeface="Courier New"/>
                <a:cs typeface="Courier New"/>
                <a:sym typeface="Courier New"/>
              </a:rPr>
              <a:t>, </a:t>
            </a:r>
            <a:r>
              <a:rPr lang="en" sz="1400">
                <a:solidFill>
                  <a:srgbClr val="9CDCFE"/>
                </a:solidFill>
                <a:latin typeface="Courier New"/>
                <a:ea typeface="Courier New"/>
                <a:cs typeface="Courier New"/>
                <a:sym typeface="Courier New"/>
              </a:rPr>
              <a:t>epochs</a:t>
            </a:r>
            <a:r>
              <a:rPr lang="en" sz="1400">
                <a:solidFill>
                  <a:srgbClr val="D4D4D4"/>
                </a:solidFill>
                <a:latin typeface="Courier New"/>
                <a:ea typeface="Courier New"/>
                <a:cs typeface="Courier New"/>
                <a:sym typeface="Courier New"/>
              </a:rPr>
              <a:t> = </a:t>
            </a:r>
            <a:r>
              <a:rPr lang="en" sz="1400">
                <a:solidFill>
                  <a:srgbClr val="B5CEA8"/>
                </a:solidFill>
                <a:latin typeface="Courier New"/>
                <a:ea typeface="Courier New"/>
                <a:cs typeface="Courier New"/>
                <a:sym typeface="Courier New"/>
              </a:rPr>
              <a:t>100</a:t>
            </a:r>
            <a:r>
              <a:rPr lang="en" sz="1400">
                <a:solidFill>
                  <a:srgbClr val="D4D4D4"/>
                </a:solidFill>
                <a:latin typeface="Courier New"/>
                <a:ea typeface="Courier New"/>
                <a:cs typeface="Courier New"/>
                <a:sym typeface="Courier New"/>
              </a:rPr>
              <a:t>)</a:t>
            </a:r>
            <a:endParaRPr sz="1400">
              <a:solidFill>
                <a:srgbClr val="D4D4D4"/>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400">
                <a:solidFill>
                  <a:srgbClr val="D4D4D4"/>
                </a:solidFill>
                <a:latin typeface="Courier New"/>
                <a:ea typeface="Courier New"/>
                <a:cs typeface="Courier New"/>
                <a:sym typeface="Courier New"/>
              </a:rPr>
              <a:t>{ … }</a:t>
            </a:r>
            <a:endParaRPr sz="1400">
              <a:solidFill>
                <a:srgbClr val="D4D4D4"/>
              </a:solidFill>
              <a:latin typeface="Courier New"/>
              <a:ea typeface="Courier New"/>
              <a:cs typeface="Courier New"/>
              <a:sym typeface="Courier New"/>
            </a:endParaRPr>
          </a:p>
        </p:txBody>
      </p:sp>
      <p:sp>
        <p:nvSpPr>
          <p:cNvPr id="388" name="Google Shape;388;p47"/>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None/>
            </a:pPr>
            <a:r>
              <a:rPr lang="en" sz="3600">
                <a:latin typeface="Times New Roman"/>
                <a:ea typeface="Times New Roman"/>
                <a:cs typeface="Times New Roman"/>
                <a:sym typeface="Times New Roman"/>
              </a:rPr>
              <a:t>Parameters</a:t>
            </a:r>
            <a:endParaRPr sz="3600">
              <a:latin typeface="Times New Roman"/>
              <a:ea typeface="Times New Roman"/>
              <a:cs typeface="Times New Roman"/>
              <a:sym typeface="Times New Roman"/>
            </a:endParaRPr>
          </a:p>
        </p:txBody>
      </p:sp>
      <p:sp>
        <p:nvSpPr>
          <p:cNvPr id="389" name="Google Shape;389;p47"/>
          <p:cNvSpPr/>
          <p:nvPr/>
        </p:nvSpPr>
        <p:spPr>
          <a:xfrm>
            <a:off x="5432450" y="14405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feature</a:t>
            </a:r>
            <a:endParaRPr b="1">
              <a:solidFill>
                <a:schemeClr val="accent1"/>
              </a:solidFill>
            </a:endParaRPr>
          </a:p>
        </p:txBody>
      </p:sp>
      <p:cxnSp>
        <p:nvCxnSpPr>
          <p:cNvPr id="390" name="Google Shape;390;p47"/>
          <p:cNvCxnSpPr/>
          <p:nvPr/>
        </p:nvCxnSpPr>
        <p:spPr>
          <a:xfrm rot="10800000">
            <a:off x="4417575" y="1091425"/>
            <a:ext cx="174600" cy="423600"/>
          </a:xfrm>
          <a:prstGeom prst="straightConnector1">
            <a:avLst/>
          </a:prstGeom>
          <a:noFill/>
          <a:ln cap="flat" cmpd="sng" w="9525">
            <a:solidFill>
              <a:schemeClr val="dk1"/>
            </a:solidFill>
            <a:prstDash val="solid"/>
            <a:round/>
            <a:headEnd len="med" w="med" type="none"/>
            <a:tailEnd len="med" w="med" type="triangle"/>
          </a:ln>
        </p:spPr>
      </p:cxnSp>
      <p:sp>
        <p:nvSpPr>
          <p:cNvPr id="391" name="Google Shape;391;p47"/>
          <p:cNvSpPr/>
          <p:nvPr/>
        </p:nvSpPr>
        <p:spPr>
          <a:xfrm>
            <a:off x="2883125" y="1440500"/>
            <a:ext cx="21999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chemeClr val="accent1"/>
                </a:solidFill>
              </a:rPr>
              <a:t>bias 			weight</a:t>
            </a:r>
            <a:endParaRPr b="1">
              <a:solidFill>
                <a:schemeClr val="accent1"/>
              </a:solidFill>
            </a:endParaRPr>
          </a:p>
          <a:p>
            <a:pPr indent="0" lvl="0" marL="0" rtl="0" algn="ctr">
              <a:spcBef>
                <a:spcPts val="0"/>
              </a:spcBef>
              <a:spcAft>
                <a:spcPts val="0"/>
              </a:spcAft>
              <a:buNone/>
            </a:pPr>
            <a:r>
              <a:rPr b="1" lang="en">
                <a:solidFill>
                  <a:schemeClr val="accent1"/>
                </a:solidFill>
              </a:rPr>
              <a:t>parameters</a:t>
            </a:r>
            <a:endParaRPr b="1">
              <a:solidFill>
                <a:schemeClr val="accent1"/>
              </a:solidFill>
            </a:endParaRPr>
          </a:p>
        </p:txBody>
      </p:sp>
      <p:cxnSp>
        <p:nvCxnSpPr>
          <p:cNvPr id="392" name="Google Shape;392;p47"/>
          <p:cNvCxnSpPr/>
          <p:nvPr/>
        </p:nvCxnSpPr>
        <p:spPr>
          <a:xfrm flipH="1" rot="10800000">
            <a:off x="3267625" y="1078050"/>
            <a:ext cx="592200" cy="443700"/>
          </a:xfrm>
          <a:prstGeom prst="straightConnector1">
            <a:avLst/>
          </a:prstGeom>
          <a:noFill/>
          <a:ln cap="flat" cmpd="sng" w="9525">
            <a:solidFill>
              <a:schemeClr val="dk1"/>
            </a:solidFill>
            <a:prstDash val="solid"/>
            <a:round/>
            <a:headEnd len="med" w="med" type="none"/>
            <a:tailEnd len="med" w="med" type="triangle"/>
          </a:ln>
        </p:spPr>
      </p:cxnSp>
      <p:cxnSp>
        <p:nvCxnSpPr>
          <p:cNvPr id="393" name="Google Shape;393;p47"/>
          <p:cNvCxnSpPr>
            <a:stCxn id="389" idx="0"/>
          </p:cNvCxnSpPr>
          <p:nvPr/>
        </p:nvCxnSpPr>
        <p:spPr>
          <a:xfrm flipH="1" rot="10800000">
            <a:off x="5856050" y="1080200"/>
            <a:ext cx="6900" cy="360300"/>
          </a:xfrm>
          <a:prstGeom prst="straightConnector1">
            <a:avLst/>
          </a:prstGeom>
          <a:noFill/>
          <a:ln cap="flat" cmpd="sng" w="9525">
            <a:solidFill>
              <a:schemeClr val="dk1"/>
            </a:solidFill>
            <a:prstDash val="solid"/>
            <a:round/>
            <a:headEnd len="med" w="med" type="none"/>
            <a:tailEnd len="med" w="med" type="triangle"/>
          </a:ln>
        </p:spPr>
      </p:cxnSp>
      <p:sp>
        <p:nvSpPr>
          <p:cNvPr id="394" name="Google Shape;394;p47"/>
          <p:cNvSpPr/>
          <p:nvPr/>
        </p:nvSpPr>
        <p:spPr>
          <a:xfrm>
            <a:off x="1021850" y="795275"/>
            <a:ext cx="11430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prediction</a:t>
            </a:r>
            <a:endParaRPr b="1">
              <a:solidFill>
                <a:schemeClr val="accent1"/>
              </a:solidFill>
            </a:endParaRPr>
          </a:p>
        </p:txBody>
      </p:sp>
      <p:cxnSp>
        <p:nvCxnSpPr>
          <p:cNvPr id="395" name="Google Shape;395;p47"/>
          <p:cNvCxnSpPr>
            <a:stCxn id="394" idx="3"/>
          </p:cNvCxnSpPr>
          <p:nvPr/>
        </p:nvCxnSpPr>
        <p:spPr>
          <a:xfrm flipH="1" rot="10800000">
            <a:off x="2164850" y="907625"/>
            <a:ext cx="753300" cy="174000"/>
          </a:xfrm>
          <a:prstGeom prst="straightConnector1">
            <a:avLst/>
          </a:prstGeom>
          <a:noFill/>
          <a:ln cap="flat" cmpd="sng" w="9525">
            <a:solidFill>
              <a:schemeClr val="dk1"/>
            </a:solidFill>
            <a:prstDash val="solid"/>
            <a:round/>
            <a:headEnd len="med" w="med" type="none"/>
            <a:tailEnd len="med" w="med" type="triangle"/>
          </a:ln>
        </p:spPr>
      </p:cxnSp>
      <p:sp>
        <p:nvSpPr>
          <p:cNvPr id="396" name="Google Shape;396;p47"/>
          <p:cNvSpPr/>
          <p:nvPr/>
        </p:nvSpPr>
        <p:spPr>
          <a:xfrm>
            <a:off x="7415825" y="5901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model</a:t>
            </a:r>
            <a:endParaRPr b="1">
              <a:solidFill>
                <a:schemeClr val="accent1"/>
              </a:solidFill>
            </a:endParaRPr>
          </a:p>
        </p:txBody>
      </p:sp>
      <p:sp>
        <p:nvSpPr>
          <p:cNvPr id="397" name="Google Shape;397;p47"/>
          <p:cNvSpPr/>
          <p:nvPr/>
        </p:nvSpPr>
        <p:spPr>
          <a:xfrm>
            <a:off x="2568250" y="666350"/>
            <a:ext cx="44712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x number_of_rooms</a:t>
            </a:r>
            <a:endParaRPr sz="2100">
              <a:solidFill>
                <a:schemeClr val="dk1"/>
              </a:solidFill>
              <a:latin typeface="Times New Roman"/>
              <a:ea typeface="Times New Roman"/>
              <a:cs typeface="Times New Roman"/>
              <a:sym typeface="Times New Roman"/>
            </a:endParaRPr>
          </a:p>
        </p:txBody>
      </p:sp>
      <p:cxnSp>
        <p:nvCxnSpPr>
          <p:cNvPr id="398" name="Google Shape;398;p47"/>
          <p:cNvCxnSpPr>
            <a:stCxn id="396" idx="1"/>
            <a:endCxn id="397" idx="3"/>
          </p:cNvCxnSpPr>
          <p:nvPr/>
        </p:nvCxnSpPr>
        <p:spPr>
          <a:xfrm flipH="1">
            <a:off x="7039325" y="876500"/>
            <a:ext cx="376500" cy="76200"/>
          </a:xfrm>
          <a:prstGeom prst="straightConnector1">
            <a:avLst/>
          </a:prstGeom>
          <a:noFill/>
          <a:ln cap="flat" cmpd="sng" w="9525">
            <a:solidFill>
              <a:schemeClr val="dk1"/>
            </a:solidFill>
            <a:prstDash val="solid"/>
            <a:round/>
            <a:headEnd len="med" w="med" type="none"/>
            <a:tailEnd len="med" w="med" type="triangle"/>
          </a:ln>
        </p:spPr>
      </p:cxnSp>
      <p:sp>
        <p:nvSpPr>
          <p:cNvPr id="399" name="Google Shape;399;p47"/>
          <p:cNvSpPr/>
          <p:nvPr/>
        </p:nvSpPr>
        <p:spPr>
          <a:xfrm>
            <a:off x="6083525" y="3155000"/>
            <a:ext cx="2199900" cy="3681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hyper parameters</a:t>
            </a:r>
            <a:endParaRPr b="1">
              <a:solidFill>
                <a:schemeClr val="accent1"/>
              </a:solidFill>
            </a:endParaRPr>
          </a:p>
        </p:txBody>
      </p:sp>
      <p:cxnSp>
        <p:nvCxnSpPr>
          <p:cNvPr id="400" name="Google Shape;400;p47"/>
          <p:cNvCxnSpPr/>
          <p:nvPr/>
        </p:nvCxnSpPr>
        <p:spPr>
          <a:xfrm flipH="1">
            <a:off x="6091475" y="3523125"/>
            <a:ext cx="618600" cy="329400"/>
          </a:xfrm>
          <a:prstGeom prst="straightConnector1">
            <a:avLst/>
          </a:prstGeom>
          <a:noFill/>
          <a:ln cap="flat" cmpd="sng" w="9525">
            <a:solidFill>
              <a:schemeClr val="dk1"/>
            </a:solidFill>
            <a:prstDash val="solid"/>
            <a:round/>
            <a:headEnd len="med" w="med" type="none"/>
            <a:tailEnd len="med" w="med" type="triangle"/>
          </a:ln>
        </p:spPr>
      </p:cxnSp>
      <p:cxnSp>
        <p:nvCxnSpPr>
          <p:cNvPr id="401" name="Google Shape;401;p47"/>
          <p:cNvCxnSpPr/>
          <p:nvPr/>
        </p:nvCxnSpPr>
        <p:spPr>
          <a:xfrm flipH="1">
            <a:off x="7550650" y="3536575"/>
            <a:ext cx="6600" cy="3093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8"/>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l">
              <a:lnSpc>
                <a:spcPct val="150000"/>
              </a:lnSpc>
              <a:spcBef>
                <a:spcPts val="0"/>
              </a:spcBef>
              <a:spcAft>
                <a:spcPts val="0"/>
              </a:spcAft>
              <a:buNone/>
            </a:pPr>
            <a:r>
              <a:t/>
            </a:r>
            <a:endParaRPr sz="2000">
              <a:solidFill>
                <a:srgbClr val="222222"/>
              </a:solidFill>
              <a:latin typeface="Times New Roman"/>
              <a:ea typeface="Times New Roman"/>
              <a:cs typeface="Times New Roman"/>
              <a:sym typeface="Times New Roman"/>
            </a:endParaRPr>
          </a:p>
          <a:p>
            <a:pPr indent="0" lvl="0" marL="0" rtl="0" algn="ctr">
              <a:lnSpc>
                <a:spcPct val="150000"/>
              </a:lnSpc>
              <a:spcBef>
                <a:spcPts val="0"/>
              </a:spcBef>
              <a:spcAft>
                <a:spcPts val="0"/>
              </a:spcAft>
              <a:buNone/>
            </a:pPr>
            <a:r>
              <a:rPr lang="en" sz="2000">
                <a:solidFill>
                  <a:srgbClr val="222222"/>
                </a:solidFill>
                <a:latin typeface="Times New Roman"/>
                <a:ea typeface="Times New Roman"/>
                <a:cs typeface="Times New Roman"/>
                <a:sym typeface="Times New Roman"/>
              </a:rPr>
              <a:t>simple models tend to underfit and complex models tend to overfit</a:t>
            </a:r>
            <a:endParaRPr sz="2000">
              <a:solidFill>
                <a:srgbClr val="222222"/>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p:txBody>
      </p:sp>
      <p:sp>
        <p:nvSpPr>
          <p:cNvPr id="407" name="Google Shape;407;p48"/>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222222"/>
                </a:solidFill>
                <a:latin typeface="Times New Roman"/>
                <a:ea typeface="Times New Roman"/>
                <a:cs typeface="Times New Roman"/>
                <a:sym typeface="Times New Roman"/>
              </a:rPr>
              <a:t>Underfitting and overfitting data</a:t>
            </a:r>
            <a:endParaRPr sz="3600">
              <a:solidFill>
                <a:srgbClr val="222222"/>
              </a:solidFill>
              <a:latin typeface="Times New Roman"/>
              <a:ea typeface="Times New Roman"/>
              <a:cs typeface="Times New Roman"/>
              <a:sym typeface="Times New Roman"/>
            </a:endParaRPr>
          </a:p>
        </p:txBody>
      </p:sp>
      <p:sp>
        <p:nvSpPr>
          <p:cNvPr id="408" name="Google Shape;408;p48"/>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pic>
        <p:nvPicPr>
          <p:cNvPr id="409" name="Google Shape;409;p48"/>
          <p:cNvPicPr preferRelativeResize="0"/>
          <p:nvPr/>
        </p:nvPicPr>
        <p:blipFill>
          <a:blip r:embed="rId3">
            <a:alphaModFix/>
          </a:blip>
          <a:stretch>
            <a:fillRect/>
          </a:stretch>
        </p:blipFill>
        <p:spPr>
          <a:xfrm>
            <a:off x="1338250" y="604825"/>
            <a:ext cx="6467475" cy="2562225"/>
          </a:xfrm>
          <a:prstGeom prst="rect">
            <a:avLst/>
          </a:prstGeom>
          <a:noFill/>
          <a:ln>
            <a:noFill/>
          </a:ln>
        </p:spPr>
      </p:pic>
      <p:sp>
        <p:nvSpPr>
          <p:cNvPr id="410" name="Google Shape;410;p48"/>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49"/>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p:txBody>
      </p:sp>
      <p:sp>
        <p:nvSpPr>
          <p:cNvPr id="416" name="Google Shape;416;p49"/>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222222"/>
                </a:solidFill>
                <a:latin typeface="Times New Roman"/>
                <a:ea typeface="Times New Roman"/>
                <a:cs typeface="Times New Roman"/>
                <a:sym typeface="Times New Roman"/>
              </a:rPr>
              <a:t>Underfitting and overfitting data</a:t>
            </a:r>
            <a:endParaRPr sz="3600">
              <a:solidFill>
                <a:srgbClr val="222222"/>
              </a:solidFill>
              <a:latin typeface="Times New Roman"/>
              <a:ea typeface="Times New Roman"/>
              <a:cs typeface="Times New Roman"/>
              <a:sym typeface="Times New Roman"/>
            </a:endParaRPr>
          </a:p>
        </p:txBody>
      </p:sp>
      <p:sp>
        <p:nvSpPr>
          <p:cNvPr id="417" name="Google Shape;417;p49"/>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18" name="Google Shape;418;p49"/>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highlight>
                  <a:srgbClr val="FFFFFF"/>
                </a:highlight>
                <a:latin typeface="Times New Roman"/>
                <a:ea typeface="Times New Roman"/>
                <a:cs typeface="Times New Roman"/>
                <a:sym typeface="Times New Roman"/>
              </a:rPr>
              <a:t>Serrano, L., 2021. </a:t>
            </a:r>
            <a:r>
              <a:rPr i="1" lang="en">
                <a:solidFill>
                  <a:srgbClr val="222222"/>
                </a:solidFill>
                <a:highlight>
                  <a:srgbClr val="FFFFFF"/>
                </a:highlight>
                <a:latin typeface="Times New Roman"/>
                <a:ea typeface="Times New Roman"/>
                <a:cs typeface="Times New Roman"/>
                <a:sym typeface="Times New Roman"/>
              </a:rPr>
              <a:t>Grokking machine learning</a:t>
            </a:r>
            <a:r>
              <a:rPr lang="en">
                <a:solidFill>
                  <a:srgbClr val="222222"/>
                </a:solidFill>
                <a:highlight>
                  <a:srgbClr val="FFFFFF"/>
                </a:highlight>
                <a:latin typeface="Times New Roman"/>
                <a:ea typeface="Times New Roman"/>
                <a:cs typeface="Times New Roman"/>
                <a:sym typeface="Times New Roman"/>
              </a:rPr>
              <a:t>. Simon and Schuster.</a:t>
            </a:r>
            <a:endParaRPr>
              <a:latin typeface="Times New Roman"/>
              <a:ea typeface="Times New Roman"/>
              <a:cs typeface="Times New Roman"/>
              <a:sym typeface="Times New Roman"/>
            </a:endParaRPr>
          </a:p>
        </p:txBody>
      </p:sp>
      <p:pic>
        <p:nvPicPr>
          <p:cNvPr id="419" name="Google Shape;419;p49"/>
          <p:cNvPicPr preferRelativeResize="0"/>
          <p:nvPr/>
        </p:nvPicPr>
        <p:blipFill>
          <a:blip r:embed="rId3">
            <a:alphaModFix/>
          </a:blip>
          <a:stretch>
            <a:fillRect/>
          </a:stretch>
        </p:blipFill>
        <p:spPr>
          <a:xfrm>
            <a:off x="1028700" y="547675"/>
            <a:ext cx="7086600" cy="40481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txBox="1"/>
          <p:nvPr>
            <p:ph idx="1" type="body"/>
          </p:nvPr>
        </p:nvSpPr>
        <p:spPr>
          <a:xfrm>
            <a:off x="0" y="572700"/>
            <a:ext cx="9144000" cy="4570800"/>
          </a:xfrm>
          <a:prstGeom prst="rect">
            <a:avLst/>
          </a:prstGeom>
          <a:solidFill>
            <a:srgbClr val="000000"/>
          </a:solidFill>
        </p:spPr>
        <p:txBody>
          <a:bodyPr anchorCtr="0" anchor="ctr"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80 % - training set: for training all models</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10 % - validation set: for making decisions on which model to use</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10 % - testing set: for checking how well the model did</a:t>
            </a:r>
            <a:endParaRPr sz="2400">
              <a:solidFill>
                <a:schemeClr val="dk1"/>
              </a:solidFill>
              <a:latin typeface="Times New Roman"/>
              <a:ea typeface="Times New Roman"/>
              <a:cs typeface="Times New Roman"/>
              <a:sym typeface="Times New Roman"/>
            </a:endParaRPr>
          </a:p>
        </p:txBody>
      </p:sp>
      <p:sp>
        <p:nvSpPr>
          <p:cNvPr id="425" name="Google Shape;425;p50"/>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Training, Validation, Testing </a:t>
            </a:r>
            <a:endParaRPr sz="3600">
              <a:latin typeface="Times New Roman"/>
              <a:ea typeface="Times New Roman"/>
              <a:cs typeface="Times New Roman"/>
              <a:sym typeface="Times New Roman"/>
            </a:endParaRPr>
          </a:p>
        </p:txBody>
      </p:sp>
      <p:sp>
        <p:nvSpPr>
          <p:cNvPr id="426" name="Google Shape;426;p50"/>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27" name="Google Shape;427;p50"/>
          <p:cNvSpPr txBox="1"/>
          <p:nvPr/>
        </p:nvSpPr>
        <p:spPr>
          <a:xfrm>
            <a:off x="0" y="4743300"/>
            <a:ext cx="9144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Serrano, L., 2021. </a:t>
            </a:r>
            <a:r>
              <a:rPr i="1" lang="en">
                <a:solidFill>
                  <a:schemeClr val="dk1"/>
                </a:solidFill>
                <a:latin typeface="Times New Roman"/>
                <a:ea typeface="Times New Roman"/>
                <a:cs typeface="Times New Roman"/>
                <a:sym typeface="Times New Roman"/>
              </a:rPr>
              <a:t>Grokking machine learning</a:t>
            </a:r>
            <a:r>
              <a:rPr lang="en">
                <a:solidFill>
                  <a:schemeClr val="dk1"/>
                </a:solidFill>
                <a:latin typeface="Times New Roman"/>
                <a:ea typeface="Times New Roman"/>
                <a:cs typeface="Times New Roman"/>
                <a:sym typeface="Times New Roman"/>
              </a:rPr>
              <a:t>. Simon and Schuster.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1"/>
          <p:cNvSpPr txBox="1"/>
          <p:nvPr>
            <p:ph idx="1" type="body"/>
          </p:nvPr>
        </p:nvSpPr>
        <p:spPr>
          <a:xfrm>
            <a:off x="0" y="572700"/>
            <a:ext cx="9144000" cy="4570800"/>
          </a:xfrm>
          <a:prstGeom prst="rect">
            <a:avLst/>
          </a:prstGeom>
          <a:solidFill>
            <a:schemeClr val="dk1"/>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p:txBody>
      </p:sp>
      <p:sp>
        <p:nvSpPr>
          <p:cNvPr id="433" name="Google Shape;433;p51"/>
          <p:cNvSpPr txBox="1"/>
          <p:nvPr>
            <p:ph type="title"/>
          </p:nvPr>
        </p:nvSpPr>
        <p:spPr>
          <a:xfrm>
            <a:off x="0" y="0"/>
            <a:ext cx="9144000" cy="5727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solidFill>
                  <a:srgbClr val="222222"/>
                </a:solidFill>
                <a:latin typeface="Times New Roman"/>
                <a:ea typeface="Times New Roman"/>
                <a:cs typeface="Times New Roman"/>
                <a:sym typeface="Times New Roman"/>
              </a:rPr>
              <a:t>Regularization example 1</a:t>
            </a:r>
            <a:endParaRPr sz="3600">
              <a:solidFill>
                <a:srgbClr val="222222"/>
              </a:solidFill>
              <a:latin typeface="Times New Roman"/>
              <a:ea typeface="Times New Roman"/>
              <a:cs typeface="Times New Roman"/>
              <a:sym typeface="Times New Roman"/>
            </a:endParaRPr>
          </a:p>
        </p:txBody>
      </p:sp>
      <p:sp>
        <p:nvSpPr>
          <p:cNvPr id="434" name="Google Shape;434;p51"/>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35" name="Google Shape;435;p51"/>
          <p:cNvSpPr txBox="1"/>
          <p:nvPr/>
        </p:nvSpPr>
        <p:spPr>
          <a:xfrm>
            <a:off x="0" y="4743300"/>
            <a:ext cx="9144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222222"/>
                </a:solidFill>
                <a:latin typeface="Times New Roman"/>
                <a:ea typeface="Times New Roman"/>
                <a:cs typeface="Times New Roman"/>
                <a:sym typeface="Times New Roman"/>
              </a:rPr>
              <a:t>Serrano, L., 2021. </a:t>
            </a:r>
            <a:r>
              <a:rPr i="1" lang="en">
                <a:solidFill>
                  <a:srgbClr val="222222"/>
                </a:solidFill>
                <a:latin typeface="Times New Roman"/>
                <a:ea typeface="Times New Roman"/>
                <a:cs typeface="Times New Roman"/>
                <a:sym typeface="Times New Roman"/>
              </a:rPr>
              <a:t>Grokking machine learning</a:t>
            </a:r>
            <a:r>
              <a:rPr lang="en">
                <a:solidFill>
                  <a:srgbClr val="222222"/>
                </a:solidFill>
                <a:latin typeface="Times New Roman"/>
                <a:ea typeface="Times New Roman"/>
                <a:cs typeface="Times New Roman"/>
                <a:sym typeface="Times New Roman"/>
              </a:rPr>
              <a:t>. Simon and Schuster.</a:t>
            </a:r>
            <a:endParaRPr>
              <a:solidFill>
                <a:srgbClr val="222222"/>
              </a:solidFill>
              <a:latin typeface="Times New Roman"/>
              <a:ea typeface="Times New Roman"/>
              <a:cs typeface="Times New Roman"/>
              <a:sym typeface="Times New Roman"/>
            </a:endParaRPr>
          </a:p>
        </p:txBody>
      </p:sp>
      <p:sp>
        <p:nvSpPr>
          <p:cNvPr id="436" name="Google Shape;436;p51"/>
          <p:cNvSpPr txBox="1"/>
          <p:nvPr/>
        </p:nvSpPr>
        <p:spPr>
          <a:xfrm>
            <a:off x="7273525" y="572700"/>
            <a:ext cx="1870500" cy="3786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1800">
                <a:solidFill>
                  <a:srgbClr val="222222"/>
                </a:solidFill>
                <a:latin typeface="Times New Roman"/>
                <a:ea typeface="Times New Roman"/>
                <a:cs typeface="Times New Roman"/>
                <a:sym typeface="Times New Roman"/>
              </a:rPr>
              <a:t>LEAK:</a:t>
            </a:r>
            <a:endParaRPr b="1"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1000 mL</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 mL</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0 mL</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b="1" lang="en" sz="1800">
                <a:solidFill>
                  <a:srgbClr val="222222"/>
                </a:solidFill>
                <a:latin typeface="Times New Roman"/>
                <a:ea typeface="Times New Roman"/>
                <a:cs typeface="Times New Roman"/>
                <a:sym typeface="Times New Roman"/>
              </a:rPr>
              <a:t>COST:</a:t>
            </a:r>
            <a:endParaRPr b="1"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1 $</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100$</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100 000$</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b="1" lang="en" sz="1800">
                <a:solidFill>
                  <a:srgbClr val="222222"/>
                </a:solidFill>
                <a:latin typeface="Times New Roman"/>
                <a:ea typeface="Times New Roman"/>
                <a:cs typeface="Times New Roman"/>
                <a:sym typeface="Times New Roman"/>
              </a:rPr>
              <a:t>Regularization:</a:t>
            </a:r>
            <a:endParaRPr b="1"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b="1" lang="en" sz="1800">
                <a:solidFill>
                  <a:srgbClr val="222222"/>
                </a:solidFill>
                <a:latin typeface="Times New Roman"/>
                <a:ea typeface="Times New Roman"/>
                <a:cs typeface="Times New Roman"/>
                <a:sym typeface="Times New Roman"/>
              </a:rPr>
              <a:t>LEAK+COST:</a:t>
            </a:r>
            <a:endParaRPr b="1"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1001</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101</a:t>
            </a:r>
            <a:endParaRPr sz="1800">
              <a:solidFill>
                <a:srgbClr val="222222"/>
              </a:solidFill>
              <a:latin typeface="Times New Roman"/>
              <a:ea typeface="Times New Roman"/>
              <a:cs typeface="Times New Roman"/>
              <a:sym typeface="Times New Roman"/>
            </a:endParaRPr>
          </a:p>
          <a:p>
            <a:pPr indent="0" lvl="0" marL="0" rtl="0" algn="r">
              <a:spcBef>
                <a:spcPts val="0"/>
              </a:spcBef>
              <a:spcAft>
                <a:spcPts val="0"/>
              </a:spcAft>
              <a:buNone/>
            </a:pPr>
            <a:r>
              <a:rPr lang="en" sz="1800">
                <a:solidFill>
                  <a:srgbClr val="222222"/>
                </a:solidFill>
                <a:latin typeface="Times New Roman"/>
                <a:ea typeface="Times New Roman"/>
                <a:cs typeface="Times New Roman"/>
                <a:sym typeface="Times New Roman"/>
              </a:rPr>
              <a:t>100000</a:t>
            </a:r>
            <a:endParaRPr sz="1800">
              <a:solidFill>
                <a:srgbClr val="222222"/>
              </a:solidFill>
              <a:latin typeface="Times New Roman"/>
              <a:ea typeface="Times New Roman"/>
              <a:cs typeface="Times New Roman"/>
              <a:sym typeface="Times New Roman"/>
            </a:endParaRPr>
          </a:p>
        </p:txBody>
      </p:sp>
      <p:pic>
        <p:nvPicPr>
          <p:cNvPr id="437" name="Google Shape;437;p51"/>
          <p:cNvPicPr preferRelativeResize="0"/>
          <p:nvPr/>
        </p:nvPicPr>
        <p:blipFill>
          <a:blip r:embed="rId3">
            <a:alphaModFix/>
          </a:blip>
          <a:stretch>
            <a:fillRect/>
          </a:stretch>
        </p:blipFill>
        <p:spPr>
          <a:xfrm>
            <a:off x="0" y="572700"/>
            <a:ext cx="7273526" cy="41706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What would be the formula for price for a house?</a:t>
            </a:r>
            <a:endParaRPr sz="2400">
              <a:solidFill>
                <a:schemeClr val="dk1"/>
              </a:solidFill>
              <a:latin typeface="Times New Roman"/>
              <a:ea typeface="Times New Roman"/>
              <a:cs typeface="Times New Roman"/>
              <a:sym typeface="Times New Roman"/>
            </a:endParaRPr>
          </a:p>
          <a:p>
            <a:pPr indent="457200" lvl="0" marL="0" rtl="0" algn="ctr">
              <a:spcBef>
                <a:spcPts val="1200"/>
              </a:spcBef>
              <a:spcAft>
                <a:spcPts val="1200"/>
              </a:spcAft>
              <a:buNone/>
            </a:pPr>
            <a:r>
              <a:rPr lang="en" sz="2400">
                <a:solidFill>
                  <a:schemeClr val="dk1"/>
                </a:solidFill>
                <a:latin typeface="Times New Roman"/>
                <a:ea typeface="Times New Roman"/>
                <a:cs typeface="Times New Roman"/>
                <a:sym typeface="Times New Roman"/>
              </a:rPr>
              <a:t>Price = 5 + 5 x number_of_rooms</a:t>
            </a:r>
            <a:endParaRPr sz="2400">
              <a:solidFill>
                <a:schemeClr val="dk1"/>
              </a:solidFill>
              <a:latin typeface="Times New Roman"/>
              <a:ea typeface="Times New Roman"/>
              <a:cs typeface="Times New Roman"/>
              <a:sym typeface="Times New Roman"/>
            </a:endParaRPr>
          </a:p>
        </p:txBody>
      </p:sp>
      <p:sp>
        <p:nvSpPr>
          <p:cNvPr id="73" name="Google Shape;73;p16"/>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74" name="Google Shape;74;p16"/>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52"/>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b="1" i="1" lang="en">
                <a:solidFill>
                  <a:schemeClr val="dk1"/>
                </a:solidFill>
                <a:latin typeface="Times New Roman"/>
                <a:ea typeface="Times New Roman"/>
                <a:cs typeface="Times New Roman"/>
                <a:sym typeface="Times New Roman"/>
              </a:rPr>
              <a:t>ŷ = w₁x₁ + w₂x₂ + w₃x₃+ w₄x₄ + w₅x₅ + w₆x₆ + w₇x₇ + w₈x₈ ++ w₉x₉ + w</a:t>
            </a:r>
            <a:r>
              <a:rPr b="1" i="1" lang="en">
                <a:solidFill>
                  <a:schemeClr val="dk1"/>
                </a:solidFill>
                <a:latin typeface="Times New Roman"/>
                <a:ea typeface="Times New Roman"/>
                <a:cs typeface="Times New Roman"/>
                <a:sym typeface="Times New Roman"/>
              </a:rPr>
              <a:t>₁₀</a:t>
            </a:r>
            <a:r>
              <a:rPr b="1" i="1" lang="en">
                <a:solidFill>
                  <a:schemeClr val="dk1"/>
                </a:solidFill>
                <a:latin typeface="Times New Roman"/>
                <a:ea typeface="Times New Roman"/>
                <a:cs typeface="Times New Roman"/>
                <a:sym typeface="Times New Roman"/>
              </a:rPr>
              <a:t>x</a:t>
            </a:r>
            <a:r>
              <a:rPr b="1" i="1" lang="en">
                <a:solidFill>
                  <a:schemeClr val="dk1"/>
                </a:solidFill>
                <a:latin typeface="Times New Roman"/>
                <a:ea typeface="Times New Roman"/>
                <a:cs typeface="Times New Roman"/>
                <a:sym typeface="Times New Roman"/>
              </a:rPr>
              <a:t>₁₀</a:t>
            </a:r>
            <a:r>
              <a:rPr b="1" i="1" lang="en">
                <a:solidFill>
                  <a:schemeClr val="dk1"/>
                </a:solidFill>
                <a:latin typeface="Times New Roman"/>
                <a:ea typeface="Times New Roman"/>
                <a:cs typeface="Times New Roman"/>
                <a:sym typeface="Times New Roman"/>
              </a:rPr>
              <a:t> + b</a:t>
            </a:r>
            <a:endParaRPr b="1" i="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i="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i="1" lang="en">
                <a:solidFill>
                  <a:schemeClr val="dk1"/>
                </a:solidFill>
                <a:latin typeface="Times New Roman"/>
                <a:ea typeface="Times New Roman"/>
                <a:cs typeface="Times New Roman"/>
                <a:sym typeface="Times New Roman"/>
              </a:rPr>
              <a:t>xᵢ</a:t>
            </a:r>
            <a:r>
              <a:rPr lang="en">
                <a:solidFill>
                  <a:schemeClr val="dk1"/>
                </a:solidFill>
                <a:latin typeface="Times New Roman"/>
                <a:ea typeface="Times New Roman"/>
                <a:cs typeface="Times New Roman"/>
                <a:sym typeface="Times New Roman"/>
              </a:rPr>
              <a:t> - the amount of time the user watched the movie for </a:t>
            </a:r>
            <a:r>
              <a:rPr i="1" lang="en">
                <a:solidFill>
                  <a:schemeClr val="dk1"/>
                </a:solidFill>
                <a:latin typeface="Times New Roman"/>
                <a:ea typeface="Times New Roman"/>
                <a:cs typeface="Times New Roman"/>
                <a:sym typeface="Times New Roman"/>
              </a:rPr>
              <a:t>i</a:t>
            </a:r>
            <a:r>
              <a:rPr lang="en">
                <a:solidFill>
                  <a:schemeClr val="dk1"/>
                </a:solidFill>
                <a:latin typeface="Times New Roman"/>
                <a:ea typeface="Times New Roman"/>
                <a:cs typeface="Times New Roman"/>
                <a:sym typeface="Times New Roman"/>
              </a:rPr>
              <a:t> = 1,10</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i="1" lang="en">
                <a:solidFill>
                  <a:schemeClr val="dk1"/>
                </a:solidFill>
                <a:latin typeface="Times New Roman"/>
                <a:ea typeface="Times New Roman"/>
                <a:cs typeface="Times New Roman"/>
                <a:sym typeface="Times New Roman"/>
              </a:rPr>
              <a:t>ŷ</a:t>
            </a:r>
            <a:r>
              <a:rPr lang="en">
                <a:solidFill>
                  <a:schemeClr val="dk1"/>
                </a:solidFill>
                <a:latin typeface="Times New Roman"/>
                <a:ea typeface="Times New Roman"/>
                <a:cs typeface="Times New Roman"/>
                <a:sym typeface="Times New Roman"/>
              </a:rPr>
              <a:t> - the amount of time the model predicts that the user will watch movie 11</a:t>
            </a:r>
            <a:endParaRPr i="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i="1" lang="en">
                <a:solidFill>
                  <a:schemeClr val="dk1"/>
                </a:solidFill>
                <a:latin typeface="Times New Roman"/>
                <a:ea typeface="Times New Roman"/>
                <a:cs typeface="Times New Roman"/>
                <a:sym typeface="Times New Roman"/>
              </a:rPr>
              <a:t>wᵢ - </a:t>
            </a:r>
            <a:r>
              <a:rPr lang="en">
                <a:solidFill>
                  <a:schemeClr val="dk1"/>
                </a:solidFill>
                <a:latin typeface="Times New Roman"/>
                <a:ea typeface="Times New Roman"/>
                <a:cs typeface="Times New Roman"/>
                <a:sym typeface="Times New Roman"/>
              </a:rPr>
              <a:t>is the weight associated to movie i</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i="1" lang="en">
                <a:solidFill>
                  <a:schemeClr val="dk1"/>
                </a:solidFill>
                <a:latin typeface="Times New Roman"/>
                <a:ea typeface="Times New Roman"/>
                <a:cs typeface="Times New Roman"/>
                <a:sym typeface="Times New Roman"/>
              </a:rPr>
              <a:t>b</a:t>
            </a:r>
            <a:r>
              <a:rPr lang="en">
                <a:solidFill>
                  <a:schemeClr val="dk1"/>
                </a:solidFill>
                <a:latin typeface="Times New Roman"/>
                <a:ea typeface="Times New Roman"/>
                <a:cs typeface="Times New Roman"/>
                <a:sym typeface="Times New Roman"/>
              </a:rPr>
              <a:t> - bias</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b="1">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b="1" lang="en">
                <a:solidFill>
                  <a:schemeClr val="dk1"/>
                </a:solidFill>
                <a:latin typeface="Times New Roman"/>
                <a:ea typeface="Times New Roman"/>
                <a:cs typeface="Times New Roman"/>
                <a:sym typeface="Times New Roman"/>
              </a:rPr>
              <a:t>Model 1</a:t>
            </a:r>
            <a:r>
              <a:rPr lang="en">
                <a:solidFill>
                  <a:schemeClr val="dk1"/>
                </a:solidFill>
                <a:latin typeface="Times New Roman"/>
                <a:ea typeface="Times New Roman"/>
                <a:cs typeface="Times New Roman"/>
                <a:sym typeface="Times New Roman"/>
              </a:rPr>
              <a:t>: ŷ = 2x</a:t>
            </a:r>
            <a:r>
              <a:rPr b="1" lang="en">
                <a:solidFill>
                  <a:schemeClr val="dk1"/>
                </a:solidFill>
                <a:latin typeface="Times New Roman"/>
                <a:ea typeface="Times New Roman"/>
                <a:cs typeface="Times New Roman"/>
                <a:sym typeface="Times New Roman"/>
              </a:rPr>
              <a:t>₃</a:t>
            </a:r>
            <a:r>
              <a:rPr lang="en">
                <a:solidFill>
                  <a:schemeClr val="dk1"/>
                </a:solidFill>
                <a:latin typeface="Times New Roman"/>
                <a:ea typeface="Times New Roman"/>
                <a:cs typeface="Times New Roman"/>
                <a:sym typeface="Times New Roman"/>
              </a:rPr>
              <a:t> + 1.4x</a:t>
            </a:r>
            <a:r>
              <a:rPr b="1" lang="en">
                <a:solidFill>
                  <a:schemeClr val="dk1"/>
                </a:solidFill>
                <a:latin typeface="Times New Roman"/>
                <a:ea typeface="Times New Roman"/>
                <a:cs typeface="Times New Roman"/>
                <a:sym typeface="Times New Roman"/>
              </a:rPr>
              <a:t>₇</a:t>
            </a:r>
            <a:r>
              <a:rPr lang="en">
                <a:solidFill>
                  <a:schemeClr val="dk1"/>
                </a:solidFill>
                <a:latin typeface="Times New Roman"/>
                <a:ea typeface="Times New Roman"/>
                <a:cs typeface="Times New Roman"/>
                <a:sym typeface="Times New Roman"/>
              </a:rPr>
              <a:t> – 0.5x</a:t>
            </a:r>
            <a:r>
              <a:rPr b="1" lang="en">
                <a:solidFill>
                  <a:schemeClr val="dk1"/>
                </a:solidFill>
                <a:latin typeface="Times New Roman"/>
                <a:ea typeface="Times New Roman"/>
                <a:cs typeface="Times New Roman"/>
                <a:sym typeface="Times New Roman"/>
              </a:rPr>
              <a:t>₉</a:t>
            </a:r>
            <a:r>
              <a:rPr lang="en">
                <a:solidFill>
                  <a:schemeClr val="dk1"/>
                </a:solidFill>
                <a:latin typeface="Times New Roman"/>
                <a:ea typeface="Times New Roman"/>
                <a:cs typeface="Times New Roman"/>
                <a:sym typeface="Times New Roman"/>
              </a:rPr>
              <a:t> + 4</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b="1" lang="en">
                <a:solidFill>
                  <a:schemeClr val="dk1"/>
                </a:solidFill>
                <a:latin typeface="Times New Roman"/>
                <a:ea typeface="Times New Roman"/>
                <a:cs typeface="Times New Roman"/>
                <a:sym typeface="Times New Roman"/>
              </a:rPr>
              <a:t>Model 2</a:t>
            </a:r>
            <a:r>
              <a:rPr lang="en">
                <a:solidFill>
                  <a:schemeClr val="dk1"/>
                </a:solidFill>
                <a:latin typeface="Times New Roman"/>
                <a:ea typeface="Times New Roman"/>
                <a:cs typeface="Times New Roman"/>
                <a:sym typeface="Times New Roman"/>
              </a:rPr>
              <a:t>: ŷ = 22x</a:t>
            </a:r>
            <a:r>
              <a:rPr b="1" lang="en">
                <a:solidFill>
                  <a:schemeClr val="dk1"/>
                </a:solidFill>
                <a:latin typeface="Times New Roman"/>
                <a:ea typeface="Times New Roman"/>
                <a:cs typeface="Times New Roman"/>
                <a:sym typeface="Times New Roman"/>
              </a:rPr>
              <a:t>₁</a:t>
            </a:r>
            <a:r>
              <a:rPr lang="en">
                <a:solidFill>
                  <a:schemeClr val="dk1"/>
                </a:solidFill>
                <a:latin typeface="Times New Roman"/>
                <a:ea typeface="Times New Roman"/>
                <a:cs typeface="Times New Roman"/>
                <a:sym typeface="Times New Roman"/>
              </a:rPr>
              <a:t> – 103x</a:t>
            </a:r>
            <a:r>
              <a:rPr b="1" lang="en">
                <a:solidFill>
                  <a:schemeClr val="dk1"/>
                </a:solidFill>
                <a:latin typeface="Times New Roman"/>
                <a:ea typeface="Times New Roman"/>
                <a:cs typeface="Times New Roman"/>
                <a:sym typeface="Times New Roman"/>
              </a:rPr>
              <a:t>₂</a:t>
            </a:r>
            <a:r>
              <a:rPr lang="en">
                <a:solidFill>
                  <a:schemeClr val="dk1"/>
                </a:solidFill>
                <a:latin typeface="Times New Roman"/>
                <a:ea typeface="Times New Roman"/>
                <a:cs typeface="Times New Roman"/>
                <a:sym typeface="Times New Roman"/>
              </a:rPr>
              <a:t> – 14x</a:t>
            </a:r>
            <a:r>
              <a:rPr b="1" lang="en">
                <a:solidFill>
                  <a:schemeClr val="dk1"/>
                </a:solidFill>
                <a:latin typeface="Times New Roman"/>
                <a:ea typeface="Times New Roman"/>
                <a:cs typeface="Times New Roman"/>
                <a:sym typeface="Times New Roman"/>
              </a:rPr>
              <a:t>₃</a:t>
            </a:r>
            <a:r>
              <a:rPr lang="en">
                <a:solidFill>
                  <a:schemeClr val="dk1"/>
                </a:solidFill>
                <a:latin typeface="Times New Roman"/>
                <a:ea typeface="Times New Roman"/>
                <a:cs typeface="Times New Roman"/>
                <a:sym typeface="Times New Roman"/>
              </a:rPr>
              <a:t> + 109x</a:t>
            </a:r>
            <a:r>
              <a:rPr b="1" lang="en">
                <a:solidFill>
                  <a:schemeClr val="dk1"/>
                </a:solidFill>
                <a:latin typeface="Times New Roman"/>
                <a:ea typeface="Times New Roman"/>
                <a:cs typeface="Times New Roman"/>
                <a:sym typeface="Times New Roman"/>
              </a:rPr>
              <a:t>₄</a:t>
            </a:r>
            <a:r>
              <a:rPr lang="en">
                <a:solidFill>
                  <a:schemeClr val="dk1"/>
                </a:solidFill>
                <a:latin typeface="Times New Roman"/>
                <a:ea typeface="Times New Roman"/>
                <a:cs typeface="Times New Roman"/>
                <a:sym typeface="Times New Roman"/>
              </a:rPr>
              <a:t> – 93x</a:t>
            </a:r>
            <a:r>
              <a:rPr b="1" lang="en">
                <a:solidFill>
                  <a:schemeClr val="dk1"/>
                </a:solidFill>
                <a:latin typeface="Times New Roman"/>
                <a:ea typeface="Times New Roman"/>
                <a:cs typeface="Times New Roman"/>
                <a:sym typeface="Times New Roman"/>
              </a:rPr>
              <a:t>₅</a:t>
            </a:r>
            <a:r>
              <a:rPr lang="en">
                <a:solidFill>
                  <a:schemeClr val="dk1"/>
                </a:solidFill>
                <a:latin typeface="Times New Roman"/>
                <a:ea typeface="Times New Roman"/>
                <a:cs typeface="Times New Roman"/>
                <a:sym typeface="Times New Roman"/>
              </a:rPr>
              <a:t> + 203x</a:t>
            </a:r>
            <a:r>
              <a:rPr b="1" lang="en">
                <a:solidFill>
                  <a:schemeClr val="dk1"/>
                </a:solidFill>
                <a:latin typeface="Times New Roman"/>
                <a:ea typeface="Times New Roman"/>
                <a:cs typeface="Times New Roman"/>
                <a:sym typeface="Times New Roman"/>
              </a:rPr>
              <a:t>₆</a:t>
            </a:r>
            <a:r>
              <a:rPr lang="en">
                <a:solidFill>
                  <a:schemeClr val="dk1"/>
                </a:solidFill>
                <a:latin typeface="Times New Roman"/>
                <a:ea typeface="Times New Roman"/>
                <a:cs typeface="Times New Roman"/>
                <a:sym typeface="Times New Roman"/>
              </a:rPr>
              <a:t> + 87x</a:t>
            </a:r>
            <a:r>
              <a:rPr b="1" lang="en">
                <a:solidFill>
                  <a:schemeClr val="dk1"/>
                </a:solidFill>
                <a:latin typeface="Times New Roman"/>
                <a:ea typeface="Times New Roman"/>
                <a:cs typeface="Times New Roman"/>
                <a:sym typeface="Times New Roman"/>
              </a:rPr>
              <a:t>₇</a:t>
            </a:r>
            <a:r>
              <a:rPr lang="en">
                <a:solidFill>
                  <a:schemeClr val="dk1"/>
                </a:solidFill>
                <a:latin typeface="Times New Roman"/>
                <a:ea typeface="Times New Roman"/>
                <a:cs typeface="Times New Roman"/>
                <a:sym typeface="Times New Roman"/>
              </a:rPr>
              <a:t> – 55x</a:t>
            </a:r>
            <a:r>
              <a:rPr b="1" lang="en">
                <a:solidFill>
                  <a:schemeClr val="dk1"/>
                </a:solidFill>
                <a:latin typeface="Times New Roman"/>
                <a:ea typeface="Times New Roman"/>
                <a:cs typeface="Times New Roman"/>
                <a:sym typeface="Times New Roman"/>
              </a:rPr>
              <a:t>₈</a:t>
            </a:r>
            <a:r>
              <a:rPr lang="en">
                <a:solidFill>
                  <a:schemeClr val="dk1"/>
                </a:solidFill>
                <a:latin typeface="Times New Roman"/>
                <a:ea typeface="Times New Roman"/>
                <a:cs typeface="Times New Roman"/>
                <a:sym typeface="Times New Roman"/>
              </a:rPr>
              <a:t> + 378x</a:t>
            </a:r>
            <a:r>
              <a:rPr b="1" lang="en">
                <a:solidFill>
                  <a:schemeClr val="dk1"/>
                </a:solidFill>
                <a:latin typeface="Times New Roman"/>
                <a:ea typeface="Times New Roman"/>
                <a:cs typeface="Times New Roman"/>
                <a:sym typeface="Times New Roman"/>
              </a:rPr>
              <a:t>₉</a:t>
            </a:r>
            <a:r>
              <a:rPr lang="en">
                <a:solidFill>
                  <a:schemeClr val="dk1"/>
                </a:solidFill>
                <a:latin typeface="Times New Roman"/>
                <a:ea typeface="Times New Roman"/>
                <a:cs typeface="Times New Roman"/>
                <a:sym typeface="Times New Roman"/>
              </a:rPr>
              <a:t> – 25x</a:t>
            </a:r>
            <a:r>
              <a:rPr b="1" lang="en">
                <a:solidFill>
                  <a:schemeClr val="dk1"/>
                </a:solidFill>
                <a:latin typeface="Times New Roman"/>
                <a:ea typeface="Times New Roman"/>
                <a:cs typeface="Times New Roman"/>
                <a:sym typeface="Times New Roman"/>
              </a:rPr>
              <a:t>₁₀</a:t>
            </a:r>
            <a:r>
              <a:rPr lang="en">
                <a:solidFill>
                  <a:schemeClr val="dk1"/>
                </a:solidFill>
                <a:latin typeface="Times New Roman"/>
                <a:ea typeface="Times New Roman"/>
                <a:cs typeface="Times New Roman"/>
                <a:sym typeface="Times New Roman"/>
              </a:rPr>
              <a:t> + 8</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a:solidFill>
                <a:schemeClr val="dk1"/>
              </a:solidFill>
              <a:latin typeface="Times New Roman"/>
              <a:ea typeface="Times New Roman"/>
              <a:cs typeface="Times New Roman"/>
              <a:sym typeface="Times New Roman"/>
            </a:endParaRPr>
          </a:p>
        </p:txBody>
      </p:sp>
      <p:sp>
        <p:nvSpPr>
          <p:cNvPr id="443" name="Google Shape;443;p52"/>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Regularization example 2 (recommend movie)</a:t>
            </a:r>
            <a:endParaRPr sz="3600">
              <a:latin typeface="Times New Roman"/>
              <a:ea typeface="Times New Roman"/>
              <a:cs typeface="Times New Roman"/>
              <a:sym typeface="Times New Roman"/>
            </a:endParaRPr>
          </a:p>
        </p:txBody>
      </p:sp>
      <p:sp>
        <p:nvSpPr>
          <p:cNvPr id="444" name="Google Shape;444;p52"/>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
        <p:nvSpPr>
          <p:cNvPr id="445" name="Google Shape;445;p52"/>
          <p:cNvSpPr txBox="1"/>
          <p:nvPr/>
        </p:nvSpPr>
        <p:spPr>
          <a:xfrm>
            <a:off x="0" y="4743300"/>
            <a:ext cx="91440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Serrano, L., 2021. </a:t>
            </a:r>
            <a:r>
              <a:rPr i="1" lang="en">
                <a:solidFill>
                  <a:schemeClr val="dk1"/>
                </a:solidFill>
                <a:latin typeface="Times New Roman"/>
                <a:ea typeface="Times New Roman"/>
                <a:cs typeface="Times New Roman"/>
                <a:sym typeface="Times New Roman"/>
              </a:rPr>
              <a:t>Grokking machine learning</a:t>
            </a:r>
            <a:r>
              <a:rPr lang="en">
                <a:solidFill>
                  <a:schemeClr val="dk1"/>
                </a:solidFill>
                <a:latin typeface="Times New Roman"/>
                <a:ea typeface="Times New Roman"/>
                <a:cs typeface="Times New Roman"/>
                <a:sym typeface="Times New Roman"/>
              </a:rPr>
              <a:t>. Simon and Schuster.</a:t>
            </a:r>
            <a:endParaRPr>
              <a:solidFill>
                <a:schemeClr val="dk1"/>
              </a:solidFill>
              <a:latin typeface="Times New Roman"/>
              <a:ea typeface="Times New Roman"/>
              <a:cs typeface="Times New Roman"/>
              <a:sym typeface="Times New Roman"/>
            </a:endParaRPr>
          </a:p>
        </p:txBody>
      </p:sp>
      <p:cxnSp>
        <p:nvCxnSpPr>
          <p:cNvPr id="446" name="Google Shape;446;p52"/>
          <p:cNvCxnSpPr/>
          <p:nvPr/>
        </p:nvCxnSpPr>
        <p:spPr>
          <a:xfrm>
            <a:off x="5372100" y="1210250"/>
            <a:ext cx="4572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53"/>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L1 and L2 - the model performance and complexity</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L1 norm - sum absolute coefficient; L2 norm - square coefficient.</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1: ŷ = 2x</a:t>
            </a:r>
            <a:r>
              <a:rPr b="1" lang="en">
                <a:solidFill>
                  <a:schemeClr val="dk1"/>
                </a:solidFill>
                <a:latin typeface="Times New Roman"/>
                <a:ea typeface="Times New Roman"/>
                <a:cs typeface="Times New Roman"/>
                <a:sym typeface="Times New Roman"/>
              </a:rPr>
              <a:t>₃</a:t>
            </a:r>
            <a:r>
              <a:rPr lang="en">
                <a:solidFill>
                  <a:schemeClr val="dk1"/>
                </a:solidFill>
                <a:latin typeface="Times New Roman"/>
                <a:ea typeface="Times New Roman"/>
                <a:cs typeface="Times New Roman"/>
                <a:sym typeface="Times New Roman"/>
              </a:rPr>
              <a:t> + 1.4x</a:t>
            </a:r>
            <a:r>
              <a:rPr b="1" lang="en">
                <a:solidFill>
                  <a:schemeClr val="dk1"/>
                </a:solidFill>
                <a:latin typeface="Times New Roman"/>
                <a:ea typeface="Times New Roman"/>
                <a:cs typeface="Times New Roman"/>
                <a:sym typeface="Times New Roman"/>
              </a:rPr>
              <a:t>₇</a:t>
            </a:r>
            <a:r>
              <a:rPr lang="en">
                <a:solidFill>
                  <a:schemeClr val="dk1"/>
                </a:solidFill>
                <a:latin typeface="Times New Roman"/>
                <a:ea typeface="Times New Roman"/>
                <a:cs typeface="Times New Roman"/>
                <a:sym typeface="Times New Roman"/>
              </a:rPr>
              <a:t> – 0.5x</a:t>
            </a:r>
            <a:r>
              <a:rPr b="1" lang="en">
                <a:solidFill>
                  <a:schemeClr val="dk1"/>
                </a:solidFill>
                <a:latin typeface="Times New Roman"/>
                <a:ea typeface="Times New Roman"/>
                <a:cs typeface="Times New Roman"/>
                <a:sym typeface="Times New Roman"/>
              </a:rPr>
              <a:t>₉</a:t>
            </a:r>
            <a:r>
              <a:rPr lang="en">
                <a:solidFill>
                  <a:schemeClr val="dk1"/>
                </a:solidFill>
                <a:latin typeface="Times New Roman"/>
                <a:ea typeface="Times New Roman"/>
                <a:cs typeface="Times New Roman"/>
                <a:sym typeface="Times New Roman"/>
              </a:rPr>
              <a:t> + 4</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2: ŷ = 22x</a:t>
            </a:r>
            <a:r>
              <a:rPr b="1" lang="en">
                <a:solidFill>
                  <a:schemeClr val="dk1"/>
                </a:solidFill>
                <a:latin typeface="Times New Roman"/>
                <a:ea typeface="Times New Roman"/>
                <a:cs typeface="Times New Roman"/>
                <a:sym typeface="Times New Roman"/>
              </a:rPr>
              <a:t>₁</a:t>
            </a:r>
            <a:r>
              <a:rPr lang="en">
                <a:solidFill>
                  <a:schemeClr val="dk1"/>
                </a:solidFill>
                <a:latin typeface="Times New Roman"/>
                <a:ea typeface="Times New Roman"/>
                <a:cs typeface="Times New Roman"/>
                <a:sym typeface="Times New Roman"/>
              </a:rPr>
              <a:t> – 103x</a:t>
            </a:r>
            <a:r>
              <a:rPr b="1" lang="en">
                <a:solidFill>
                  <a:schemeClr val="dk1"/>
                </a:solidFill>
                <a:latin typeface="Times New Roman"/>
                <a:ea typeface="Times New Roman"/>
                <a:cs typeface="Times New Roman"/>
                <a:sym typeface="Times New Roman"/>
              </a:rPr>
              <a:t>₂</a:t>
            </a:r>
            <a:r>
              <a:rPr lang="en">
                <a:solidFill>
                  <a:schemeClr val="dk1"/>
                </a:solidFill>
                <a:latin typeface="Times New Roman"/>
                <a:ea typeface="Times New Roman"/>
                <a:cs typeface="Times New Roman"/>
                <a:sym typeface="Times New Roman"/>
              </a:rPr>
              <a:t> – 14x</a:t>
            </a:r>
            <a:r>
              <a:rPr b="1" lang="en">
                <a:solidFill>
                  <a:schemeClr val="dk1"/>
                </a:solidFill>
                <a:latin typeface="Times New Roman"/>
                <a:ea typeface="Times New Roman"/>
                <a:cs typeface="Times New Roman"/>
                <a:sym typeface="Times New Roman"/>
              </a:rPr>
              <a:t>₃</a:t>
            </a:r>
            <a:r>
              <a:rPr lang="en">
                <a:solidFill>
                  <a:schemeClr val="dk1"/>
                </a:solidFill>
                <a:latin typeface="Times New Roman"/>
                <a:ea typeface="Times New Roman"/>
                <a:cs typeface="Times New Roman"/>
                <a:sym typeface="Times New Roman"/>
              </a:rPr>
              <a:t> + 109x</a:t>
            </a:r>
            <a:r>
              <a:rPr b="1" lang="en">
                <a:solidFill>
                  <a:schemeClr val="dk1"/>
                </a:solidFill>
                <a:latin typeface="Times New Roman"/>
                <a:ea typeface="Times New Roman"/>
                <a:cs typeface="Times New Roman"/>
                <a:sym typeface="Times New Roman"/>
              </a:rPr>
              <a:t>₄</a:t>
            </a:r>
            <a:r>
              <a:rPr lang="en">
                <a:solidFill>
                  <a:schemeClr val="dk1"/>
                </a:solidFill>
                <a:latin typeface="Times New Roman"/>
                <a:ea typeface="Times New Roman"/>
                <a:cs typeface="Times New Roman"/>
                <a:sym typeface="Times New Roman"/>
              </a:rPr>
              <a:t> – 93x</a:t>
            </a:r>
            <a:r>
              <a:rPr b="1" lang="en">
                <a:solidFill>
                  <a:schemeClr val="dk1"/>
                </a:solidFill>
                <a:latin typeface="Times New Roman"/>
                <a:ea typeface="Times New Roman"/>
                <a:cs typeface="Times New Roman"/>
                <a:sym typeface="Times New Roman"/>
              </a:rPr>
              <a:t>₅</a:t>
            </a:r>
            <a:r>
              <a:rPr lang="en">
                <a:solidFill>
                  <a:schemeClr val="dk1"/>
                </a:solidFill>
                <a:latin typeface="Times New Roman"/>
                <a:ea typeface="Times New Roman"/>
                <a:cs typeface="Times New Roman"/>
                <a:sym typeface="Times New Roman"/>
              </a:rPr>
              <a:t> + 203x</a:t>
            </a:r>
            <a:r>
              <a:rPr b="1" lang="en">
                <a:solidFill>
                  <a:schemeClr val="dk1"/>
                </a:solidFill>
                <a:latin typeface="Times New Roman"/>
                <a:ea typeface="Times New Roman"/>
                <a:cs typeface="Times New Roman"/>
                <a:sym typeface="Times New Roman"/>
              </a:rPr>
              <a:t>₆</a:t>
            </a:r>
            <a:r>
              <a:rPr lang="en">
                <a:solidFill>
                  <a:schemeClr val="dk1"/>
                </a:solidFill>
                <a:latin typeface="Times New Roman"/>
                <a:ea typeface="Times New Roman"/>
                <a:cs typeface="Times New Roman"/>
                <a:sym typeface="Times New Roman"/>
              </a:rPr>
              <a:t> + 87x</a:t>
            </a:r>
            <a:r>
              <a:rPr b="1" lang="en">
                <a:solidFill>
                  <a:schemeClr val="dk1"/>
                </a:solidFill>
                <a:latin typeface="Times New Roman"/>
                <a:ea typeface="Times New Roman"/>
                <a:cs typeface="Times New Roman"/>
                <a:sym typeface="Times New Roman"/>
              </a:rPr>
              <a:t>₇</a:t>
            </a:r>
            <a:r>
              <a:rPr lang="en">
                <a:solidFill>
                  <a:schemeClr val="dk1"/>
                </a:solidFill>
                <a:latin typeface="Times New Roman"/>
                <a:ea typeface="Times New Roman"/>
                <a:cs typeface="Times New Roman"/>
                <a:sym typeface="Times New Roman"/>
              </a:rPr>
              <a:t> – 55x</a:t>
            </a:r>
            <a:r>
              <a:rPr b="1" lang="en">
                <a:solidFill>
                  <a:schemeClr val="dk1"/>
                </a:solidFill>
                <a:latin typeface="Times New Roman"/>
                <a:ea typeface="Times New Roman"/>
                <a:cs typeface="Times New Roman"/>
                <a:sym typeface="Times New Roman"/>
              </a:rPr>
              <a:t>₈</a:t>
            </a:r>
            <a:r>
              <a:rPr lang="en">
                <a:solidFill>
                  <a:schemeClr val="dk1"/>
                </a:solidFill>
                <a:latin typeface="Times New Roman"/>
                <a:ea typeface="Times New Roman"/>
                <a:cs typeface="Times New Roman"/>
                <a:sym typeface="Times New Roman"/>
              </a:rPr>
              <a:t> + 378x</a:t>
            </a:r>
            <a:r>
              <a:rPr b="1" lang="en">
                <a:solidFill>
                  <a:schemeClr val="dk1"/>
                </a:solidFill>
                <a:latin typeface="Times New Roman"/>
                <a:ea typeface="Times New Roman"/>
                <a:cs typeface="Times New Roman"/>
                <a:sym typeface="Times New Roman"/>
              </a:rPr>
              <a:t>₉</a:t>
            </a:r>
            <a:r>
              <a:rPr lang="en">
                <a:solidFill>
                  <a:schemeClr val="dk1"/>
                </a:solidFill>
                <a:latin typeface="Times New Roman"/>
                <a:ea typeface="Times New Roman"/>
                <a:cs typeface="Times New Roman"/>
                <a:sym typeface="Times New Roman"/>
              </a:rPr>
              <a:t> – 25x</a:t>
            </a:r>
            <a:r>
              <a:rPr b="1" lang="en">
                <a:solidFill>
                  <a:schemeClr val="dk1"/>
                </a:solidFill>
                <a:latin typeface="Times New Roman"/>
                <a:ea typeface="Times New Roman"/>
                <a:cs typeface="Times New Roman"/>
                <a:sym typeface="Times New Roman"/>
              </a:rPr>
              <a:t>₁₀</a:t>
            </a:r>
            <a:r>
              <a:rPr lang="en">
                <a:solidFill>
                  <a:schemeClr val="dk1"/>
                </a:solidFill>
                <a:latin typeface="Times New Roman"/>
                <a:ea typeface="Times New Roman"/>
                <a:cs typeface="Times New Roman"/>
                <a:sym typeface="Times New Roman"/>
              </a:rPr>
              <a:t> + 8</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L1 norm:</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1: |2| + |1.4| + |–0.5| = 3.9</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2: |22| + |–103| + |–14| + |109| + |–93| + |203| + |87| + |–55| + |378| + |–25| = 1089</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L2 norm:</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1: 22 + 1.42 + (–0.5)2 = 6.21</a:t>
            </a:r>
            <a:endParaRPr>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a:solidFill>
                  <a:schemeClr val="dk1"/>
                </a:solidFill>
                <a:latin typeface="Times New Roman"/>
                <a:ea typeface="Times New Roman"/>
                <a:cs typeface="Times New Roman"/>
                <a:sym typeface="Times New Roman"/>
              </a:rPr>
              <a:t>Model 2: 222 + (–103)2 + (–14)2 + 1092 + (-93)2 + 2032 + 872 + (–55)2 + 3782 + (–25)2 = 227,131</a:t>
            </a:r>
            <a:endParaRPr>
              <a:solidFill>
                <a:schemeClr val="dk1"/>
              </a:solidFill>
              <a:latin typeface="Times New Roman"/>
              <a:ea typeface="Times New Roman"/>
              <a:cs typeface="Times New Roman"/>
              <a:sym typeface="Times New Roman"/>
            </a:endParaRPr>
          </a:p>
        </p:txBody>
      </p:sp>
      <p:sp>
        <p:nvSpPr>
          <p:cNvPr id="452" name="Google Shape;452;p53"/>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Regularization C</a:t>
            </a:r>
            <a:r>
              <a:rPr lang="en" sz="3600">
                <a:latin typeface="Times New Roman"/>
                <a:ea typeface="Times New Roman"/>
                <a:cs typeface="Times New Roman"/>
                <a:sym typeface="Times New Roman"/>
              </a:rPr>
              <a:t>omplexity</a:t>
            </a:r>
            <a:endParaRPr sz="360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4"/>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λ - regularization parameter (10, 1, 0.1, 0.01)</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Error = Regression error (RMSE) + λ * Regularization term (L1 or L2)</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L1 - Turns some of the coefficients into zero. If we have too many features and we’d like to get rid of most of them.</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L2 - Shrinks all the coefficients but rarely turns them into zero. If we have only few features and believe they are all relevant, then L2 regularization is what we need</a:t>
            </a:r>
            <a:endParaRPr sz="2400">
              <a:solidFill>
                <a:schemeClr val="dk1"/>
              </a:solidFill>
              <a:latin typeface="Times New Roman"/>
              <a:ea typeface="Times New Roman"/>
              <a:cs typeface="Times New Roman"/>
              <a:sym typeface="Times New Roman"/>
            </a:endParaRPr>
          </a:p>
        </p:txBody>
      </p:sp>
      <p:sp>
        <p:nvSpPr>
          <p:cNvPr id="458" name="Google Shape;458;p54"/>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Regularization</a:t>
            </a:r>
            <a:endParaRPr sz="3600">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55"/>
          <p:cNvSpPr txBox="1"/>
          <p:nvPr>
            <p:ph idx="1" type="body"/>
          </p:nvPr>
        </p:nvSpPr>
        <p:spPr>
          <a:xfrm>
            <a:off x="0" y="572700"/>
            <a:ext cx="9144000" cy="4570800"/>
          </a:xfrm>
          <a:prstGeom prst="rect">
            <a:avLst/>
          </a:prstGeom>
          <a:solidFill>
            <a:srgbClr val="000000"/>
          </a:solid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Method 1: </a:t>
            </a:r>
            <a:r>
              <a:rPr lang="en" sz="2400">
                <a:solidFill>
                  <a:schemeClr val="dk1"/>
                </a:solidFill>
                <a:latin typeface="Courier New"/>
                <a:ea typeface="Courier New"/>
                <a:cs typeface="Courier New"/>
                <a:sym typeface="Courier New"/>
              </a:rPr>
              <a:t>if(weight &gt; 0) weight = weight - λ,</a:t>
            </a:r>
            <a:endParaRPr sz="2400">
              <a:solidFill>
                <a:schemeClr val="dk1"/>
              </a:solidFill>
              <a:latin typeface="Courier New"/>
              <a:ea typeface="Courier New"/>
              <a:cs typeface="Courier New"/>
              <a:sym typeface="Courier New"/>
            </a:endParaRPr>
          </a:p>
          <a:p>
            <a:pPr indent="457200" lvl="0" marL="0" rtl="0" algn="l">
              <a:lnSpc>
                <a:spcPct val="100000"/>
              </a:lnSpc>
              <a:spcBef>
                <a:spcPts val="0"/>
              </a:spcBef>
              <a:spcAft>
                <a:spcPts val="0"/>
              </a:spcAft>
              <a:buNone/>
            </a:pPr>
            <a:r>
              <a:rPr lang="en" sz="2400">
                <a:solidFill>
                  <a:schemeClr val="dk1"/>
                </a:solidFill>
                <a:latin typeface="Courier New"/>
                <a:ea typeface="Courier New"/>
                <a:cs typeface="Courier New"/>
                <a:sym typeface="Courier New"/>
              </a:rPr>
              <a:t>e</a:t>
            </a:r>
            <a:r>
              <a:rPr lang="en" sz="2400">
                <a:solidFill>
                  <a:schemeClr val="dk1"/>
                </a:solidFill>
                <a:latin typeface="Courier New"/>
                <a:ea typeface="Courier New"/>
                <a:cs typeface="Courier New"/>
                <a:sym typeface="Courier New"/>
              </a:rPr>
              <a:t>lse if</a:t>
            </a:r>
            <a:r>
              <a:rPr lang="en" sz="2400">
                <a:solidFill>
                  <a:schemeClr val="dk1"/>
                </a:solidFill>
                <a:latin typeface="Courier New"/>
                <a:ea typeface="Courier New"/>
                <a:cs typeface="Courier New"/>
                <a:sym typeface="Courier New"/>
              </a:rPr>
              <a:t>(weight &lt; 0) weight = weight + λ</a:t>
            </a:r>
            <a:endParaRPr sz="2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Method 2: </a:t>
            </a:r>
            <a:r>
              <a:rPr lang="en" sz="2400">
                <a:solidFill>
                  <a:schemeClr val="dk1"/>
                </a:solidFill>
                <a:latin typeface="Courier New"/>
                <a:ea typeface="Courier New"/>
                <a:cs typeface="Courier New"/>
                <a:sym typeface="Courier New"/>
              </a:rPr>
              <a:t>if λ = 0.01, </a:t>
            </a:r>
            <a:r>
              <a:rPr lang="en" sz="2400">
                <a:solidFill>
                  <a:schemeClr val="dk1"/>
                </a:solidFill>
                <a:latin typeface="Courier New"/>
                <a:ea typeface="Courier New"/>
                <a:cs typeface="Courier New"/>
                <a:sym typeface="Courier New"/>
              </a:rPr>
              <a:t>weight</a:t>
            </a:r>
            <a:r>
              <a:rPr lang="en" sz="2400">
                <a:solidFill>
                  <a:schemeClr val="dk1"/>
                </a:solidFill>
                <a:latin typeface="Times New Roman"/>
                <a:ea typeface="Times New Roman"/>
                <a:cs typeface="Times New Roman"/>
                <a:sym typeface="Times New Roman"/>
              </a:rPr>
              <a:t> x (1 –  λ) ≈ </a:t>
            </a:r>
            <a:r>
              <a:rPr lang="en" sz="2400">
                <a:solidFill>
                  <a:schemeClr val="dk1"/>
                </a:solidFill>
                <a:latin typeface="Courier New"/>
                <a:ea typeface="Courier New"/>
                <a:cs typeface="Courier New"/>
                <a:sym typeface="Courier New"/>
              </a:rPr>
              <a:t>weight </a:t>
            </a:r>
            <a:r>
              <a:rPr lang="en" sz="2400">
                <a:solidFill>
                  <a:schemeClr val="dk1"/>
                </a:solidFill>
                <a:latin typeface="Times New Roman"/>
                <a:ea typeface="Times New Roman"/>
                <a:cs typeface="Times New Roman"/>
                <a:sym typeface="Times New Roman"/>
              </a:rPr>
              <a:t>x</a:t>
            </a:r>
            <a:r>
              <a:rPr lang="en" sz="2400">
                <a:solidFill>
                  <a:schemeClr val="dk1"/>
                </a:solidFill>
                <a:latin typeface="Courier New"/>
                <a:ea typeface="Courier New"/>
                <a:cs typeface="Courier New"/>
                <a:sym typeface="Courier New"/>
              </a:rPr>
              <a:t> </a:t>
            </a:r>
            <a:r>
              <a:rPr lang="en" sz="2400">
                <a:solidFill>
                  <a:schemeClr val="dk1"/>
                </a:solidFill>
                <a:latin typeface="Times New Roman"/>
                <a:ea typeface="Times New Roman"/>
                <a:cs typeface="Times New Roman"/>
                <a:sym typeface="Times New Roman"/>
              </a:rPr>
              <a:t>1.</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i="1" lang="en" sz="2400">
                <a:solidFill>
                  <a:schemeClr val="dk1"/>
                </a:solidFill>
                <a:latin typeface="Courier New"/>
                <a:ea typeface="Courier New"/>
                <a:cs typeface="Courier New"/>
                <a:sym typeface="Courier New"/>
              </a:rPr>
              <a:t>ŷ = </a:t>
            </a:r>
            <a:r>
              <a:rPr i="1" lang="en" sz="2400">
                <a:solidFill>
                  <a:srgbClr val="FF0000"/>
                </a:solidFill>
                <a:latin typeface="Courier New"/>
                <a:ea typeface="Courier New"/>
                <a:cs typeface="Courier New"/>
                <a:sym typeface="Courier New"/>
              </a:rPr>
              <a:t>2</a:t>
            </a:r>
            <a:r>
              <a:rPr i="1" lang="en" sz="2400">
                <a:solidFill>
                  <a:schemeClr val="dk1"/>
                </a:solidFill>
                <a:latin typeface="Courier New"/>
                <a:ea typeface="Courier New"/>
                <a:cs typeface="Courier New"/>
                <a:sym typeface="Courier New"/>
              </a:rPr>
              <a:t>x</a:t>
            </a:r>
            <a:r>
              <a:rPr b="1" lang="en">
                <a:solidFill>
                  <a:schemeClr val="dk1"/>
                </a:solidFill>
                <a:latin typeface="Times New Roman"/>
                <a:ea typeface="Times New Roman"/>
                <a:cs typeface="Times New Roman"/>
                <a:sym typeface="Times New Roman"/>
              </a:rPr>
              <a:t>₃</a:t>
            </a:r>
            <a:r>
              <a:rPr i="1" lang="en" sz="2400">
                <a:solidFill>
                  <a:schemeClr val="dk1"/>
                </a:solidFill>
                <a:latin typeface="Courier New"/>
                <a:ea typeface="Courier New"/>
                <a:cs typeface="Courier New"/>
                <a:sym typeface="Courier New"/>
              </a:rPr>
              <a:t> + </a:t>
            </a:r>
            <a:r>
              <a:rPr i="1" lang="en" sz="2400">
                <a:solidFill>
                  <a:srgbClr val="FF0000"/>
                </a:solidFill>
                <a:latin typeface="Courier New"/>
                <a:ea typeface="Courier New"/>
                <a:cs typeface="Courier New"/>
                <a:sym typeface="Courier New"/>
              </a:rPr>
              <a:t>1.4</a:t>
            </a:r>
            <a:r>
              <a:rPr i="1" lang="en" sz="2400">
                <a:solidFill>
                  <a:schemeClr val="dk1"/>
                </a:solidFill>
                <a:latin typeface="Courier New"/>
                <a:ea typeface="Courier New"/>
                <a:cs typeface="Courier New"/>
                <a:sym typeface="Courier New"/>
              </a:rPr>
              <a:t>x</a:t>
            </a:r>
            <a:r>
              <a:rPr b="1" lang="en">
                <a:solidFill>
                  <a:schemeClr val="dk1"/>
                </a:solidFill>
                <a:latin typeface="Times New Roman"/>
                <a:ea typeface="Times New Roman"/>
                <a:cs typeface="Times New Roman"/>
                <a:sym typeface="Times New Roman"/>
              </a:rPr>
              <a:t>₇</a:t>
            </a:r>
            <a:r>
              <a:rPr i="1" lang="en" sz="2400">
                <a:solidFill>
                  <a:schemeClr val="dk1"/>
                </a:solidFill>
                <a:latin typeface="Courier New"/>
                <a:ea typeface="Courier New"/>
                <a:cs typeface="Courier New"/>
                <a:sym typeface="Courier New"/>
              </a:rPr>
              <a:t> – </a:t>
            </a:r>
            <a:r>
              <a:rPr i="1" lang="en" sz="2400">
                <a:solidFill>
                  <a:srgbClr val="FF0000"/>
                </a:solidFill>
                <a:latin typeface="Courier New"/>
                <a:ea typeface="Courier New"/>
                <a:cs typeface="Courier New"/>
                <a:sym typeface="Courier New"/>
              </a:rPr>
              <a:t>0.5</a:t>
            </a:r>
            <a:r>
              <a:rPr i="1" lang="en" sz="2400">
                <a:solidFill>
                  <a:schemeClr val="dk1"/>
                </a:solidFill>
                <a:latin typeface="Courier New"/>
                <a:ea typeface="Courier New"/>
                <a:cs typeface="Courier New"/>
                <a:sym typeface="Courier New"/>
              </a:rPr>
              <a:t>x</a:t>
            </a:r>
            <a:r>
              <a:rPr b="1" lang="en">
                <a:solidFill>
                  <a:schemeClr val="dk1"/>
                </a:solidFill>
                <a:latin typeface="Times New Roman"/>
                <a:ea typeface="Times New Roman"/>
                <a:cs typeface="Times New Roman"/>
                <a:sym typeface="Times New Roman"/>
              </a:rPr>
              <a:t>₉</a:t>
            </a:r>
            <a:r>
              <a:rPr i="1" lang="en" sz="2400">
                <a:solidFill>
                  <a:schemeClr val="dk1"/>
                </a:solidFill>
                <a:latin typeface="Courier New"/>
                <a:ea typeface="Courier New"/>
                <a:cs typeface="Courier New"/>
                <a:sym typeface="Courier New"/>
              </a:rPr>
              <a:t> + 4, </a:t>
            </a:r>
            <a:r>
              <a:rPr lang="en" sz="2400">
                <a:solidFill>
                  <a:schemeClr val="dk1"/>
                </a:solidFill>
                <a:latin typeface="Courier New"/>
                <a:ea typeface="Courier New"/>
                <a:cs typeface="Courier New"/>
                <a:sym typeface="Courier New"/>
              </a:rPr>
              <a:t>λ = 0.01</a:t>
            </a:r>
            <a:endParaRPr i="1" sz="2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Method 1: </a:t>
            </a:r>
            <a:r>
              <a:rPr lang="en" sz="2400">
                <a:solidFill>
                  <a:schemeClr val="dk1"/>
                </a:solidFill>
                <a:latin typeface="Courier New"/>
                <a:ea typeface="Courier New"/>
                <a:cs typeface="Courier New"/>
                <a:sym typeface="Courier New"/>
              </a:rPr>
              <a:t>1.99, 1.39, 0.06</a:t>
            </a:r>
            <a:endParaRPr sz="2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lang="en" sz="2400">
                <a:solidFill>
                  <a:schemeClr val="dk1"/>
                </a:solidFill>
                <a:latin typeface="Times New Roman"/>
                <a:ea typeface="Times New Roman"/>
                <a:cs typeface="Times New Roman"/>
                <a:sym typeface="Times New Roman"/>
              </a:rPr>
              <a:t>Method 2, </a:t>
            </a:r>
            <a:r>
              <a:rPr lang="en" sz="2400">
                <a:solidFill>
                  <a:schemeClr val="dk1"/>
                </a:solidFill>
                <a:latin typeface="Courier New"/>
                <a:ea typeface="Courier New"/>
                <a:cs typeface="Courier New"/>
                <a:sym typeface="Courier New"/>
              </a:rPr>
              <a:t>1.</a:t>
            </a:r>
            <a:r>
              <a:rPr lang="en" sz="2400">
                <a:solidFill>
                  <a:schemeClr val="dk1"/>
                </a:solidFill>
                <a:latin typeface="Courier New"/>
                <a:ea typeface="Courier New"/>
                <a:cs typeface="Courier New"/>
                <a:sym typeface="Courier New"/>
              </a:rPr>
              <a:t>9</a:t>
            </a:r>
            <a:r>
              <a:rPr lang="en" sz="2400">
                <a:solidFill>
                  <a:schemeClr val="dk1"/>
                </a:solidFill>
                <a:latin typeface="Courier New"/>
                <a:ea typeface="Courier New"/>
                <a:cs typeface="Courier New"/>
                <a:sym typeface="Courier New"/>
              </a:rPr>
              <a:t>8, 1.386, and -0.495</a:t>
            </a:r>
            <a:endParaRPr sz="24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464" name="Google Shape;464;p55"/>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Serrano, L., 2021. </a:t>
            </a:r>
            <a:r>
              <a:rPr i="1" lang="en">
                <a:solidFill>
                  <a:schemeClr val="dk1"/>
                </a:solidFill>
                <a:latin typeface="Times New Roman"/>
                <a:ea typeface="Times New Roman"/>
                <a:cs typeface="Times New Roman"/>
                <a:sym typeface="Times New Roman"/>
              </a:rPr>
              <a:t>Grokking machine learning</a:t>
            </a:r>
            <a:r>
              <a:rPr lang="en">
                <a:solidFill>
                  <a:schemeClr val="dk1"/>
                </a:solidFill>
                <a:latin typeface="Times New Roman"/>
                <a:ea typeface="Times New Roman"/>
                <a:cs typeface="Times New Roman"/>
                <a:sym typeface="Times New Roman"/>
              </a:rPr>
              <a:t>. Simon and Schuster.</a:t>
            </a:r>
            <a:endParaRPr>
              <a:solidFill>
                <a:schemeClr val="dk1"/>
              </a:solidFill>
              <a:latin typeface="Times New Roman"/>
              <a:ea typeface="Times New Roman"/>
              <a:cs typeface="Times New Roman"/>
              <a:sym typeface="Times New Roman"/>
            </a:endParaRPr>
          </a:p>
        </p:txBody>
      </p:sp>
      <p:sp>
        <p:nvSpPr>
          <p:cNvPr id="465" name="Google Shape;465;p55"/>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Regularization</a:t>
            </a:r>
            <a:endParaRPr sz="3600">
              <a:latin typeface="Times New Roman"/>
              <a:ea typeface="Times New Roman"/>
              <a:cs typeface="Times New Roman"/>
              <a:sym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Serrano, L., 2021. Grokking machine learning. Simon and Schuster., Chapter 3, Chapter 4</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Video lectures: </a:t>
            </a:r>
            <a:r>
              <a:rPr lang="en" sz="2400"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chapter 1, 2</a:t>
            </a:r>
            <a:r>
              <a:rPr lang="en" sz="2400">
                <a:solidFill>
                  <a:schemeClr val="dk1"/>
                </a:solidFill>
                <a:latin typeface="Times New Roman"/>
                <a:ea typeface="Times New Roman"/>
                <a:cs typeface="Times New Roman"/>
                <a:sym typeface="Times New Roman"/>
              </a:rPr>
              <a:t>, </a:t>
            </a:r>
            <a:r>
              <a:rPr lang="en" sz="2400" u="sng">
                <a:solidFill>
                  <a:schemeClr val="accent5"/>
                </a:solidFill>
                <a:latin typeface="Times New Roman"/>
                <a:ea typeface="Times New Roman"/>
                <a:cs typeface="Times New Roman"/>
                <a:sym typeface="Times New Roman"/>
                <a:hlinkClick r:id="rId4">
                  <a:extLst>
                    <a:ext uri="{A12FA001-AC4F-418D-AE19-62706E023703}">
                      <ahyp:hlinkClr val="tx"/>
                    </a:ext>
                  </a:extLst>
                </a:hlinkClick>
              </a:rPr>
              <a:t>chapter 3</a:t>
            </a:r>
            <a:r>
              <a:rPr lang="en" sz="2400">
                <a:solidFill>
                  <a:schemeClr val="dk1"/>
                </a:solidFill>
                <a:latin typeface="Times New Roman"/>
                <a:ea typeface="Times New Roman"/>
                <a:cs typeface="Times New Roman"/>
                <a:sym typeface="Times New Roman"/>
              </a:rPr>
              <a:t>;</a:t>
            </a:r>
            <a:endParaRPr i="1"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rPr lang="en" sz="2400">
                <a:solidFill>
                  <a:schemeClr val="dk1"/>
                </a:solidFill>
                <a:latin typeface="Times New Roman"/>
                <a:ea typeface="Times New Roman"/>
                <a:cs typeface="Times New Roman"/>
                <a:sym typeface="Times New Roman"/>
              </a:rPr>
              <a:t>Serrano, L., 2021. Grokking machine learning. Simon and Schuster., Chapter 4</a:t>
            </a:r>
            <a:endParaRPr sz="2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rgbClr val="000000"/>
              </a:buClr>
              <a:buSzPts val="990"/>
              <a:buFont typeface="Arial"/>
              <a:buNone/>
            </a:pPr>
            <a:r>
              <a:t/>
            </a:r>
            <a:endParaRPr sz="2400">
              <a:solidFill>
                <a:schemeClr val="dk1"/>
              </a:solidFill>
              <a:latin typeface="Times New Roman"/>
              <a:ea typeface="Times New Roman"/>
              <a:cs typeface="Times New Roman"/>
              <a:sym typeface="Times New Roman"/>
            </a:endParaRPr>
          </a:p>
        </p:txBody>
      </p:sp>
      <p:sp>
        <p:nvSpPr>
          <p:cNvPr id="471" name="Google Shape;471;p56"/>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Self study</a:t>
            </a:r>
            <a:endParaRPr sz="3600">
              <a:latin typeface="Times New Roman"/>
              <a:ea typeface="Times New Roman"/>
              <a:cs typeface="Times New Roman"/>
              <a:sym typeface="Times New Roman"/>
            </a:endParaRPr>
          </a:p>
        </p:txBody>
      </p:sp>
      <p:sp>
        <p:nvSpPr>
          <p:cNvPr id="472" name="Google Shape;472;p56"/>
          <p:cNvSpPr txBox="1"/>
          <p:nvPr/>
        </p:nvSpPr>
        <p:spPr>
          <a:xfrm>
            <a:off x="0" y="4743300"/>
            <a:ext cx="9144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Regression is an important part of machine learning. It consists of training an algorithm with labeled data and using it to make predictions on future (unlabeled) data.</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Labeled data is data that comes with labels, which in the regression case, are numbers. For example, the numbers could be prices of houses.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a dataset, the features are the properties that we use to predict the label. For example, if we want to predict housing prices, the features are anything that describes the house and which could determine the price, such as size, number of rooms, school quality, crime rate, age of the house, and distance to the highway.</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linear regression method for predicting consists in assigning a weight to each of the features and adding the corresponding weights multiplied by the features, plus a bias.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Graphically, we can see the linear regression algorithm as trying to pass a line as close as possible to a set of points.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way the linear regression algorithm works is by starting with a random line and then slowly moving it closer to each of the points that is misclassified, to attempt to classify them correctly.</a:t>
            </a:r>
            <a:endParaRPr sz="1600">
              <a:solidFill>
                <a:schemeClr val="dk1"/>
              </a:solidFill>
              <a:latin typeface="Times New Roman"/>
              <a:ea typeface="Times New Roman"/>
              <a:cs typeface="Times New Roman"/>
              <a:sym typeface="Times New Roman"/>
            </a:endParaRPr>
          </a:p>
        </p:txBody>
      </p:sp>
      <p:sp>
        <p:nvSpPr>
          <p:cNvPr id="478" name="Google Shape;478;p57"/>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Summary</a:t>
            </a:r>
            <a:endParaRPr sz="3600">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8"/>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sz="1600">
                <a:solidFill>
                  <a:schemeClr val="dk1"/>
                </a:solidFill>
                <a:latin typeface="Times New Roman"/>
                <a:ea typeface="Times New Roman"/>
                <a:cs typeface="Times New Roman"/>
                <a:sym typeface="Times New Roman"/>
              </a:rPr>
              <a:t>Two problems that come up quite often are underfitting and overfitting.</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Underfitting - </a:t>
            </a:r>
            <a:r>
              <a:rPr lang="en" sz="1600">
                <a:solidFill>
                  <a:schemeClr val="dk1"/>
                </a:solidFill>
                <a:latin typeface="Times New Roman"/>
                <a:ea typeface="Times New Roman"/>
                <a:cs typeface="Times New Roman"/>
                <a:sym typeface="Times New Roman"/>
              </a:rPr>
              <a:t>very simple model to fit dataset</a:t>
            </a:r>
            <a:r>
              <a:rPr lang="en" sz="1600">
                <a:solidFill>
                  <a:schemeClr val="dk1"/>
                </a:solidFill>
                <a:latin typeface="Times New Roman"/>
                <a:ea typeface="Times New Roman"/>
                <a:cs typeface="Times New Roman"/>
                <a:sym typeface="Times New Roman"/>
              </a:rPr>
              <a:t>. Overfitting - an overly complex model to fit dataset.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An effective way to tell overfitting and underfitting apart is by using a testing dataset.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S</a:t>
            </a:r>
            <a:r>
              <a:rPr lang="en" sz="1600">
                <a:solidFill>
                  <a:schemeClr val="dk1"/>
                </a:solidFill>
                <a:latin typeface="Times New Roman"/>
                <a:ea typeface="Times New Roman"/>
                <a:cs typeface="Times New Roman"/>
                <a:sym typeface="Times New Roman"/>
              </a:rPr>
              <a:t>plit the data into two sets t</a:t>
            </a:r>
            <a:r>
              <a:rPr lang="en" sz="1600">
                <a:solidFill>
                  <a:schemeClr val="dk1"/>
                </a:solidFill>
                <a:latin typeface="Times New Roman"/>
                <a:ea typeface="Times New Roman"/>
                <a:cs typeface="Times New Roman"/>
                <a:sym typeface="Times New Roman"/>
              </a:rPr>
              <a:t>o test a model: a training set and a testing set. The training set - train the model, and the testing set - evaluate the model.</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Never use testing data for training or making decisions in models.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The validation set is another portion of dataset used to make decisions about the hyperparameters in model.</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A model that underfits will perform poorly in the training set and in the validation set. A model that overfits will perform well in the training set but poorly in the validation set. A good model will perform well on both the training and the validation sets.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The model complexity graph is used to determine the correct complexity of a model, so that it doesn’t underfit or overfit.</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Regularization is a very important technique to reduce overfitting in machine learning models. It consists of adding a measure of complexity (regularization term) to the error function during the training process.</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The L1 and L2 norms are the two most common measures of complexity used in regularization.</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sz="1600">
                <a:solidFill>
                  <a:schemeClr val="dk1"/>
                </a:solidFill>
                <a:latin typeface="Times New Roman"/>
                <a:ea typeface="Times New Roman"/>
                <a:cs typeface="Times New Roman"/>
                <a:sym typeface="Times New Roman"/>
              </a:rPr>
              <a:t>Using the L1 norm leads to L1 regularization, or lasso regression. Using the L2 norm leads to L2 regularization, or ridge regression.</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rPr lang="en" sz="1600">
                <a:solidFill>
                  <a:schemeClr val="dk1"/>
                </a:solidFill>
                <a:latin typeface="Times New Roman"/>
                <a:ea typeface="Times New Roman"/>
                <a:cs typeface="Times New Roman"/>
                <a:sym typeface="Times New Roman"/>
              </a:rPr>
              <a:t>L1 regularization is recommended when our dataset has numerous features, and we want to turn many of them into zero. L2 regularization is recommended when our dataset has few features, and we want to make them small but not zero.</a:t>
            </a:r>
            <a:endParaRPr sz="1600">
              <a:solidFill>
                <a:schemeClr val="dk1"/>
              </a:solidFill>
              <a:latin typeface="Times New Roman"/>
              <a:ea typeface="Times New Roman"/>
              <a:cs typeface="Times New Roman"/>
              <a:sym typeface="Times New Roman"/>
            </a:endParaRPr>
          </a:p>
        </p:txBody>
      </p:sp>
      <p:sp>
        <p:nvSpPr>
          <p:cNvPr id="484" name="Google Shape;484;p58"/>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3600">
                <a:latin typeface="Times New Roman"/>
                <a:ea typeface="Times New Roman"/>
                <a:cs typeface="Times New Roman"/>
                <a:sym typeface="Times New Roman"/>
              </a:rPr>
              <a:t>Summary</a:t>
            </a:r>
            <a:endParaRPr sz="36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ctr">
              <a:spcBef>
                <a:spcPts val="0"/>
              </a:spcBef>
              <a:spcAft>
                <a:spcPts val="0"/>
              </a:spcAft>
              <a:buNone/>
            </a:pPr>
            <a:r>
              <a:rPr lang="en" sz="2400">
                <a:solidFill>
                  <a:schemeClr val="dk1"/>
                </a:solidFill>
                <a:latin typeface="Times New Roman"/>
                <a:ea typeface="Times New Roman"/>
                <a:cs typeface="Times New Roman"/>
                <a:sym typeface="Times New Roman"/>
              </a:rPr>
              <a:t>What would be the formula for price for a house?</a:t>
            </a:r>
            <a:endParaRPr sz="2400">
              <a:solidFill>
                <a:schemeClr val="dk1"/>
              </a:solidFill>
              <a:latin typeface="Times New Roman"/>
              <a:ea typeface="Times New Roman"/>
              <a:cs typeface="Times New Roman"/>
              <a:sym typeface="Times New Roman"/>
            </a:endParaRPr>
          </a:p>
          <a:p>
            <a:pPr indent="457200" lvl="0" marL="0" rtl="0" algn="ctr">
              <a:spcBef>
                <a:spcPts val="1200"/>
              </a:spcBef>
              <a:spcAft>
                <a:spcPts val="1200"/>
              </a:spcAft>
              <a:buNone/>
            </a:pPr>
            <a:r>
              <a:rPr lang="en" sz="2400">
                <a:solidFill>
                  <a:schemeClr val="dk1"/>
                </a:solidFill>
                <a:latin typeface="Times New Roman"/>
                <a:ea typeface="Times New Roman"/>
                <a:cs typeface="Times New Roman"/>
                <a:sym typeface="Times New Roman"/>
              </a:rPr>
              <a:t>Price = 10 + 5 x number_of_rooms</a:t>
            </a:r>
            <a:endParaRPr sz="2400">
              <a:solidFill>
                <a:schemeClr val="dk1"/>
              </a:solidFill>
              <a:latin typeface="Times New Roman"/>
              <a:ea typeface="Times New Roman"/>
              <a:cs typeface="Times New Roman"/>
              <a:sym typeface="Times New Roman"/>
            </a:endParaRPr>
          </a:p>
        </p:txBody>
      </p:sp>
      <p:sp>
        <p:nvSpPr>
          <p:cNvPr id="80" name="Google Shape;80;p17"/>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81" name="Google Shape;81;p17"/>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82" name="Google Shape;82;p17"/>
          <p:cNvSpPr/>
          <p:nvPr/>
        </p:nvSpPr>
        <p:spPr>
          <a:xfrm>
            <a:off x="5432450" y="19739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feature</a:t>
            </a:r>
            <a:endParaRPr b="1">
              <a:solidFill>
                <a:schemeClr val="accent1"/>
              </a:solidFill>
            </a:endParaRPr>
          </a:p>
        </p:txBody>
      </p:sp>
      <p:sp>
        <p:nvSpPr>
          <p:cNvPr id="83" name="Google Shape;83;p17"/>
          <p:cNvSpPr/>
          <p:nvPr/>
        </p:nvSpPr>
        <p:spPr>
          <a:xfrm>
            <a:off x="4121525" y="19631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weight</a:t>
            </a:r>
            <a:endParaRPr b="1">
              <a:solidFill>
                <a:schemeClr val="accent1"/>
              </a:solidFill>
            </a:endParaRPr>
          </a:p>
        </p:txBody>
      </p:sp>
      <p:cxnSp>
        <p:nvCxnSpPr>
          <p:cNvPr id="84" name="Google Shape;84;p17"/>
          <p:cNvCxnSpPr>
            <a:stCxn id="83" idx="0"/>
          </p:cNvCxnSpPr>
          <p:nvPr/>
        </p:nvCxnSpPr>
        <p:spPr>
          <a:xfrm rot="10800000">
            <a:off x="4323125" y="1613650"/>
            <a:ext cx="222000" cy="349500"/>
          </a:xfrm>
          <a:prstGeom prst="straightConnector1">
            <a:avLst/>
          </a:prstGeom>
          <a:noFill/>
          <a:ln cap="flat" cmpd="sng" w="9525">
            <a:solidFill>
              <a:schemeClr val="dk1"/>
            </a:solidFill>
            <a:prstDash val="solid"/>
            <a:round/>
            <a:headEnd len="med" w="med" type="none"/>
            <a:tailEnd len="med" w="med" type="triangle"/>
          </a:ln>
        </p:spPr>
      </p:cxnSp>
      <p:sp>
        <p:nvSpPr>
          <p:cNvPr id="85" name="Google Shape;85;p17"/>
          <p:cNvSpPr/>
          <p:nvPr/>
        </p:nvSpPr>
        <p:spPr>
          <a:xfrm>
            <a:off x="2883125" y="19739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bias</a:t>
            </a:r>
            <a:endParaRPr b="1">
              <a:solidFill>
                <a:schemeClr val="accent1"/>
              </a:solidFill>
            </a:endParaRPr>
          </a:p>
        </p:txBody>
      </p:sp>
      <p:cxnSp>
        <p:nvCxnSpPr>
          <p:cNvPr id="86" name="Google Shape;86;p17"/>
          <p:cNvCxnSpPr>
            <a:stCxn id="85" idx="0"/>
          </p:cNvCxnSpPr>
          <p:nvPr/>
        </p:nvCxnSpPr>
        <p:spPr>
          <a:xfrm flipH="1" rot="10800000">
            <a:off x="3306725" y="1613600"/>
            <a:ext cx="398100" cy="360300"/>
          </a:xfrm>
          <a:prstGeom prst="straightConnector1">
            <a:avLst/>
          </a:prstGeom>
          <a:noFill/>
          <a:ln cap="flat" cmpd="sng" w="9525">
            <a:solidFill>
              <a:schemeClr val="dk1"/>
            </a:solidFill>
            <a:prstDash val="solid"/>
            <a:round/>
            <a:headEnd len="med" w="med" type="none"/>
            <a:tailEnd len="med" w="med" type="triangle"/>
          </a:ln>
        </p:spPr>
      </p:cxnSp>
      <p:cxnSp>
        <p:nvCxnSpPr>
          <p:cNvPr id="87" name="Google Shape;87;p17"/>
          <p:cNvCxnSpPr>
            <a:stCxn id="82" idx="0"/>
          </p:cNvCxnSpPr>
          <p:nvPr/>
        </p:nvCxnSpPr>
        <p:spPr>
          <a:xfrm flipH="1" rot="10800000">
            <a:off x="5856050" y="1613600"/>
            <a:ext cx="6900" cy="360300"/>
          </a:xfrm>
          <a:prstGeom prst="straightConnector1">
            <a:avLst/>
          </a:prstGeom>
          <a:noFill/>
          <a:ln cap="flat" cmpd="sng" w="9525">
            <a:solidFill>
              <a:schemeClr val="dk1"/>
            </a:solidFill>
            <a:prstDash val="solid"/>
            <a:round/>
            <a:headEnd len="med" w="med" type="none"/>
            <a:tailEnd len="med" w="med" type="triangle"/>
          </a:ln>
        </p:spPr>
      </p:cxnSp>
      <p:sp>
        <p:nvSpPr>
          <p:cNvPr id="88" name="Google Shape;88;p17"/>
          <p:cNvSpPr/>
          <p:nvPr/>
        </p:nvSpPr>
        <p:spPr>
          <a:xfrm>
            <a:off x="1021850" y="1328675"/>
            <a:ext cx="11430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prediction</a:t>
            </a:r>
            <a:endParaRPr b="1">
              <a:solidFill>
                <a:schemeClr val="accent1"/>
              </a:solidFill>
            </a:endParaRPr>
          </a:p>
        </p:txBody>
      </p:sp>
      <p:cxnSp>
        <p:nvCxnSpPr>
          <p:cNvPr id="89" name="Google Shape;89;p17"/>
          <p:cNvCxnSpPr>
            <a:stCxn id="88" idx="3"/>
          </p:cNvCxnSpPr>
          <p:nvPr/>
        </p:nvCxnSpPr>
        <p:spPr>
          <a:xfrm flipH="1" rot="10800000">
            <a:off x="2164850" y="1512725"/>
            <a:ext cx="504300" cy="102300"/>
          </a:xfrm>
          <a:prstGeom prst="straightConnector1">
            <a:avLst/>
          </a:prstGeom>
          <a:noFill/>
          <a:ln cap="flat" cmpd="sng" w="9525">
            <a:solidFill>
              <a:schemeClr val="dk1"/>
            </a:solidFill>
            <a:prstDash val="solid"/>
            <a:round/>
            <a:headEnd len="med" w="med" type="none"/>
            <a:tailEnd len="med" w="med" type="triangle"/>
          </a:ln>
        </p:spPr>
      </p:cxnSp>
      <p:sp>
        <p:nvSpPr>
          <p:cNvPr id="90" name="Google Shape;90;p17"/>
          <p:cNvSpPr/>
          <p:nvPr/>
        </p:nvSpPr>
        <p:spPr>
          <a:xfrm>
            <a:off x="7415825" y="11235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model</a:t>
            </a:r>
            <a:endParaRPr b="1">
              <a:solidFill>
                <a:schemeClr val="accent1"/>
              </a:solidFill>
            </a:endParaRPr>
          </a:p>
        </p:txBody>
      </p:sp>
      <p:sp>
        <p:nvSpPr>
          <p:cNvPr id="91" name="Google Shape;91;p17"/>
          <p:cNvSpPr/>
          <p:nvPr/>
        </p:nvSpPr>
        <p:spPr>
          <a:xfrm>
            <a:off x="2514463" y="1123550"/>
            <a:ext cx="45249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92" name="Google Shape;92;p17"/>
          <p:cNvCxnSpPr>
            <a:stCxn id="90" idx="1"/>
            <a:endCxn id="91" idx="3"/>
          </p:cNvCxnSpPr>
          <p:nvPr/>
        </p:nvCxnSpPr>
        <p:spPr>
          <a:xfrm rot="10800000">
            <a:off x="7039325" y="1409900"/>
            <a:ext cx="3765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0" y="572700"/>
            <a:ext cx="9144000" cy="4570800"/>
          </a:xfrm>
          <a:prstGeom prst="rect">
            <a:avLst/>
          </a:prstGeom>
          <a:solidFill>
            <a:srgbClr val="000000"/>
          </a:solidFill>
        </p:spPr>
        <p:txBody>
          <a:bodyPr anchorCtr="0" anchor="t" bIns="91425" lIns="91425" spcFirstLastPara="1" rIns="91425" wrap="square" tIns="91425">
            <a:normAutofit/>
          </a:bodyPr>
          <a:lstStyle/>
          <a:p>
            <a:pPr indent="0" lvl="0" marL="0" rtl="0" algn="ctr">
              <a:spcBef>
                <a:spcPts val="0"/>
              </a:spcBef>
              <a:spcAft>
                <a:spcPts val="1200"/>
              </a:spcAft>
              <a:buNone/>
            </a:pPr>
            <a:r>
              <a:rPr lang="en" sz="2400">
                <a:solidFill>
                  <a:schemeClr val="dk1"/>
                </a:solidFill>
                <a:latin typeface="Times New Roman"/>
                <a:ea typeface="Times New Roman"/>
                <a:cs typeface="Times New Roman"/>
                <a:sym typeface="Times New Roman"/>
              </a:rPr>
              <a:t>T</a:t>
            </a:r>
            <a:r>
              <a:rPr lang="en" sz="2400">
                <a:solidFill>
                  <a:schemeClr val="dk1"/>
                </a:solidFill>
                <a:latin typeface="Times New Roman"/>
                <a:ea typeface="Times New Roman"/>
                <a:cs typeface="Times New Roman"/>
                <a:sym typeface="Times New Roman"/>
              </a:rPr>
              <a:t>he model to predict price for a house</a:t>
            </a:r>
            <a:endParaRPr sz="2400">
              <a:solidFill>
                <a:schemeClr val="dk1"/>
              </a:solidFill>
              <a:latin typeface="Times New Roman"/>
              <a:ea typeface="Times New Roman"/>
              <a:cs typeface="Times New Roman"/>
              <a:sym typeface="Times New Roman"/>
            </a:endParaRPr>
          </a:p>
        </p:txBody>
      </p:sp>
      <p:sp>
        <p:nvSpPr>
          <p:cNvPr id="98" name="Google Shape;98;p18"/>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sp>
        <p:nvSpPr>
          <p:cNvPr id="99" name="Google Shape;99;p18"/>
          <p:cNvSpPr/>
          <p:nvPr/>
        </p:nvSpPr>
        <p:spPr>
          <a:xfrm>
            <a:off x="5432450" y="25835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feature</a:t>
            </a:r>
            <a:endParaRPr b="1">
              <a:solidFill>
                <a:schemeClr val="accent1"/>
              </a:solidFill>
            </a:endParaRPr>
          </a:p>
        </p:txBody>
      </p:sp>
      <p:sp>
        <p:nvSpPr>
          <p:cNvPr id="100" name="Google Shape;100;p18"/>
          <p:cNvSpPr/>
          <p:nvPr/>
        </p:nvSpPr>
        <p:spPr>
          <a:xfrm>
            <a:off x="4121525" y="25727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weight</a:t>
            </a:r>
            <a:endParaRPr b="1">
              <a:solidFill>
                <a:schemeClr val="accent1"/>
              </a:solidFill>
            </a:endParaRPr>
          </a:p>
        </p:txBody>
      </p:sp>
      <p:cxnSp>
        <p:nvCxnSpPr>
          <p:cNvPr id="101" name="Google Shape;101;p18"/>
          <p:cNvCxnSpPr>
            <a:stCxn id="100" idx="0"/>
          </p:cNvCxnSpPr>
          <p:nvPr/>
        </p:nvCxnSpPr>
        <p:spPr>
          <a:xfrm rot="10800000">
            <a:off x="4397225" y="2144950"/>
            <a:ext cx="147900" cy="427800"/>
          </a:xfrm>
          <a:prstGeom prst="straightConnector1">
            <a:avLst/>
          </a:prstGeom>
          <a:noFill/>
          <a:ln cap="flat" cmpd="sng" w="9525">
            <a:solidFill>
              <a:schemeClr val="dk1"/>
            </a:solidFill>
            <a:prstDash val="solid"/>
            <a:round/>
            <a:headEnd len="med" w="med" type="none"/>
            <a:tailEnd len="med" w="med" type="triangle"/>
          </a:ln>
        </p:spPr>
      </p:cxnSp>
      <p:sp>
        <p:nvSpPr>
          <p:cNvPr id="102" name="Google Shape;102;p18"/>
          <p:cNvSpPr/>
          <p:nvPr/>
        </p:nvSpPr>
        <p:spPr>
          <a:xfrm>
            <a:off x="2883125" y="258350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bias</a:t>
            </a:r>
            <a:endParaRPr b="1">
              <a:solidFill>
                <a:schemeClr val="accent1"/>
              </a:solidFill>
            </a:endParaRPr>
          </a:p>
        </p:txBody>
      </p:sp>
      <p:cxnSp>
        <p:nvCxnSpPr>
          <p:cNvPr id="103" name="Google Shape;103;p18"/>
          <p:cNvCxnSpPr>
            <a:stCxn id="102" idx="0"/>
          </p:cNvCxnSpPr>
          <p:nvPr/>
        </p:nvCxnSpPr>
        <p:spPr>
          <a:xfrm flipH="1" rot="10800000">
            <a:off x="3306725" y="2144900"/>
            <a:ext cx="485400" cy="438600"/>
          </a:xfrm>
          <a:prstGeom prst="straightConnector1">
            <a:avLst/>
          </a:prstGeom>
          <a:noFill/>
          <a:ln cap="flat" cmpd="sng" w="9525">
            <a:solidFill>
              <a:schemeClr val="dk1"/>
            </a:solidFill>
            <a:prstDash val="solid"/>
            <a:round/>
            <a:headEnd len="med" w="med" type="none"/>
            <a:tailEnd len="med" w="med" type="triangle"/>
          </a:ln>
        </p:spPr>
      </p:cxnSp>
      <p:cxnSp>
        <p:nvCxnSpPr>
          <p:cNvPr id="104" name="Google Shape;104;p18"/>
          <p:cNvCxnSpPr>
            <a:stCxn id="99" idx="0"/>
          </p:cNvCxnSpPr>
          <p:nvPr/>
        </p:nvCxnSpPr>
        <p:spPr>
          <a:xfrm flipH="1" rot="10800000">
            <a:off x="5856050" y="2223200"/>
            <a:ext cx="6900" cy="360300"/>
          </a:xfrm>
          <a:prstGeom prst="straightConnector1">
            <a:avLst/>
          </a:prstGeom>
          <a:noFill/>
          <a:ln cap="flat" cmpd="sng" w="9525">
            <a:solidFill>
              <a:schemeClr val="dk1"/>
            </a:solidFill>
            <a:prstDash val="solid"/>
            <a:round/>
            <a:headEnd len="med" w="med" type="none"/>
            <a:tailEnd len="med" w="med" type="triangle"/>
          </a:ln>
        </p:spPr>
      </p:cxnSp>
      <p:sp>
        <p:nvSpPr>
          <p:cNvPr id="105" name="Google Shape;105;p18"/>
          <p:cNvSpPr/>
          <p:nvPr/>
        </p:nvSpPr>
        <p:spPr>
          <a:xfrm>
            <a:off x="1021850" y="1938275"/>
            <a:ext cx="11430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prediction</a:t>
            </a:r>
            <a:endParaRPr b="1">
              <a:solidFill>
                <a:schemeClr val="accent1"/>
              </a:solidFill>
            </a:endParaRPr>
          </a:p>
        </p:txBody>
      </p:sp>
      <p:cxnSp>
        <p:nvCxnSpPr>
          <p:cNvPr id="106" name="Google Shape;106;p18"/>
          <p:cNvCxnSpPr>
            <a:stCxn id="105" idx="3"/>
          </p:cNvCxnSpPr>
          <p:nvPr/>
        </p:nvCxnSpPr>
        <p:spPr>
          <a:xfrm flipH="1" rot="10800000">
            <a:off x="2164850" y="2050625"/>
            <a:ext cx="753300" cy="174000"/>
          </a:xfrm>
          <a:prstGeom prst="straightConnector1">
            <a:avLst/>
          </a:prstGeom>
          <a:noFill/>
          <a:ln cap="flat" cmpd="sng" w="9525">
            <a:solidFill>
              <a:schemeClr val="dk1"/>
            </a:solidFill>
            <a:prstDash val="solid"/>
            <a:round/>
            <a:headEnd len="med" w="med" type="none"/>
            <a:tailEnd len="med" w="med" type="triangle"/>
          </a:ln>
        </p:spPr>
      </p:cxnSp>
      <p:sp>
        <p:nvSpPr>
          <p:cNvPr id="107" name="Google Shape;107;p18"/>
          <p:cNvSpPr/>
          <p:nvPr/>
        </p:nvSpPr>
        <p:spPr>
          <a:xfrm>
            <a:off x="7415825" y="1733150"/>
            <a:ext cx="847200" cy="572700"/>
          </a:xfrm>
          <a:prstGeom prst="roundRect">
            <a:avLst>
              <a:gd fmla="val 16667"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1"/>
                </a:solidFill>
              </a:rPr>
              <a:t>model</a:t>
            </a:r>
            <a:endParaRPr b="1">
              <a:solidFill>
                <a:schemeClr val="accent1"/>
              </a:solidFill>
            </a:endParaRPr>
          </a:p>
        </p:txBody>
      </p:sp>
      <p:sp>
        <p:nvSpPr>
          <p:cNvPr id="108" name="Google Shape;108;p18"/>
          <p:cNvSpPr/>
          <p:nvPr/>
        </p:nvSpPr>
        <p:spPr>
          <a:xfrm>
            <a:off x="2568250" y="1809350"/>
            <a:ext cx="4471200" cy="5727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x number_of_rooms</a:t>
            </a:r>
            <a:endParaRPr sz="2100">
              <a:solidFill>
                <a:schemeClr val="dk1"/>
              </a:solidFill>
              <a:latin typeface="Times New Roman"/>
              <a:ea typeface="Times New Roman"/>
              <a:cs typeface="Times New Roman"/>
              <a:sym typeface="Times New Roman"/>
            </a:endParaRPr>
          </a:p>
        </p:txBody>
      </p:sp>
      <p:cxnSp>
        <p:nvCxnSpPr>
          <p:cNvPr id="109" name="Google Shape;109;p18"/>
          <p:cNvCxnSpPr>
            <a:stCxn id="107" idx="1"/>
            <a:endCxn id="108" idx="3"/>
          </p:cNvCxnSpPr>
          <p:nvPr/>
        </p:nvCxnSpPr>
        <p:spPr>
          <a:xfrm flipH="1">
            <a:off x="7039325" y="2019500"/>
            <a:ext cx="376500" cy="7620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13" name="Shape 113"/>
        <p:cNvGrpSpPr/>
        <p:nvPr/>
      </p:nvGrpSpPr>
      <p:grpSpPr>
        <a:xfrm>
          <a:off x="0" y="0"/>
          <a:ext cx="0" cy="0"/>
          <a:chOff x="0" y="0"/>
          <a:chExt cx="0" cy="0"/>
        </a:xfrm>
      </p:grpSpPr>
      <p:sp>
        <p:nvSpPr>
          <p:cNvPr id="114" name="Google Shape;114;p19"/>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115" name="Google Shape;115;p19"/>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116" name="Google Shape;116;p19"/>
          <p:cNvPicPr preferRelativeResize="0"/>
          <p:nvPr/>
        </p:nvPicPr>
        <p:blipFill>
          <a:blip r:embed="rId3">
            <a:alphaModFix/>
          </a:blip>
          <a:stretch>
            <a:fillRect/>
          </a:stretch>
        </p:blipFill>
        <p:spPr>
          <a:xfrm>
            <a:off x="3128086" y="1973900"/>
            <a:ext cx="5126037" cy="3169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0" name="Shape 120"/>
        <p:cNvGrpSpPr/>
        <p:nvPr/>
      </p:nvGrpSpPr>
      <p:grpSpPr>
        <a:xfrm>
          <a:off x="0" y="0"/>
          <a:ext cx="0" cy="0"/>
          <a:chOff x="0" y="0"/>
          <a:chExt cx="0" cy="0"/>
        </a:xfrm>
      </p:grpSpPr>
      <p:sp>
        <p:nvSpPr>
          <p:cNvPr id="121" name="Google Shape;121;p20"/>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122" name="Google Shape;122;p20"/>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pic>
        <p:nvPicPr>
          <p:cNvPr id="123" name="Google Shape;123;p20"/>
          <p:cNvPicPr preferRelativeResize="0"/>
          <p:nvPr/>
        </p:nvPicPr>
        <p:blipFill>
          <a:blip r:embed="rId3">
            <a:alphaModFix/>
          </a:blip>
          <a:stretch>
            <a:fillRect/>
          </a:stretch>
        </p:blipFill>
        <p:spPr>
          <a:xfrm>
            <a:off x="3128086" y="1973900"/>
            <a:ext cx="5126037" cy="3169600"/>
          </a:xfrm>
          <a:prstGeom prst="rect">
            <a:avLst/>
          </a:prstGeom>
          <a:noFill/>
          <a:ln>
            <a:noFill/>
          </a:ln>
        </p:spPr>
      </p:pic>
      <p:sp>
        <p:nvSpPr>
          <p:cNvPr id="124" name="Google Shape;124;p20"/>
          <p:cNvSpPr txBox="1"/>
          <p:nvPr/>
        </p:nvSpPr>
        <p:spPr>
          <a:xfrm>
            <a:off x="0" y="903850"/>
            <a:ext cx="9144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x number_of_rooms + (small_error)</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28" name="Shape 128"/>
        <p:cNvGrpSpPr/>
        <p:nvPr/>
      </p:nvGrpSpPr>
      <p:grpSpPr>
        <a:xfrm>
          <a:off x="0" y="0"/>
          <a:ext cx="0" cy="0"/>
          <a:chOff x="0" y="0"/>
          <a:chExt cx="0" cy="0"/>
        </a:xfrm>
      </p:grpSpPr>
      <p:sp>
        <p:nvSpPr>
          <p:cNvPr id="129" name="Google Shape;129;p21"/>
          <p:cNvSpPr txBox="1"/>
          <p:nvPr>
            <p:ph type="title"/>
          </p:nvPr>
        </p:nvSpPr>
        <p:spPr>
          <a:xfrm>
            <a:off x="0" y="0"/>
            <a:ext cx="9144000" cy="572700"/>
          </a:xfrm>
          <a:prstGeom prst="rect">
            <a:avLst/>
          </a:prstGeom>
          <a:solidFill>
            <a:srgbClr val="000000"/>
          </a:solidFill>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lang="en" sz="3600">
                <a:latin typeface="Times New Roman"/>
                <a:ea typeface="Times New Roman"/>
                <a:cs typeface="Times New Roman"/>
                <a:sym typeface="Times New Roman"/>
              </a:rPr>
              <a:t>The problem: Predict the price of a house</a:t>
            </a:r>
            <a:endParaRPr sz="3600">
              <a:latin typeface="Times New Roman"/>
              <a:ea typeface="Times New Roman"/>
              <a:cs typeface="Times New Roman"/>
              <a:sym typeface="Times New Roman"/>
            </a:endParaRPr>
          </a:p>
        </p:txBody>
      </p:sp>
      <p:graphicFrame>
        <p:nvGraphicFramePr>
          <p:cNvPr id="130" name="Google Shape;130;p21"/>
          <p:cNvGraphicFramePr/>
          <p:nvPr/>
        </p:nvGraphicFramePr>
        <p:xfrm>
          <a:off x="538013" y="1973900"/>
          <a:ext cx="3000000" cy="3000000"/>
        </p:xfrm>
        <a:graphic>
          <a:graphicData uri="http://schemas.openxmlformats.org/drawingml/2006/table">
            <a:tbl>
              <a:tblPr>
                <a:noFill/>
                <a:tableStyleId>{338F012C-FA6C-4C25-B363-A5BB26128565}</a:tableStyleId>
              </a:tblPr>
              <a:tblGrid>
                <a:gridCol w="813150"/>
                <a:gridCol w="813675"/>
              </a:tblGrid>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Rooms</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Price</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19</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24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30</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5</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36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6</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41</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7</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solidFill>
                            <a:schemeClr val="dk1"/>
                          </a:solidFill>
                          <a:latin typeface="Times New Roman"/>
                          <a:ea typeface="Times New Roman"/>
                          <a:cs typeface="Times New Roman"/>
                          <a:sym typeface="Times New Roman"/>
                        </a:rPr>
                        <a:t>44</a:t>
                      </a:r>
                      <a:endParaRPr>
                        <a:solidFill>
                          <a:schemeClr val="dk1"/>
                        </a:solidFill>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131" name="Google Shape;131;p21"/>
          <p:cNvSpPr txBox="1"/>
          <p:nvPr/>
        </p:nvSpPr>
        <p:spPr>
          <a:xfrm>
            <a:off x="0" y="903850"/>
            <a:ext cx="9144000" cy="507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200"/>
              </a:spcAft>
              <a:buNone/>
            </a:pPr>
            <a:r>
              <a:rPr lang="en" sz="2100">
                <a:solidFill>
                  <a:schemeClr val="dk1"/>
                </a:solidFill>
                <a:latin typeface="Times New Roman"/>
                <a:ea typeface="Times New Roman"/>
                <a:cs typeface="Times New Roman"/>
                <a:sym typeface="Times New Roman"/>
              </a:rPr>
              <a:t>Price = 10 + 5 x number_of_rooms + (small_error)</a:t>
            </a:r>
            <a:endParaRPr sz="2400">
              <a:solidFill>
                <a:schemeClr val="dk1"/>
              </a:solidFill>
              <a:latin typeface="Times New Roman"/>
              <a:ea typeface="Times New Roman"/>
              <a:cs typeface="Times New Roman"/>
              <a:sym typeface="Times New Roman"/>
            </a:endParaRPr>
          </a:p>
        </p:txBody>
      </p:sp>
      <p:pic>
        <p:nvPicPr>
          <p:cNvPr id="132" name="Google Shape;132;p21"/>
          <p:cNvPicPr preferRelativeResize="0"/>
          <p:nvPr/>
        </p:nvPicPr>
        <p:blipFill>
          <a:blip r:embed="rId3">
            <a:alphaModFix/>
          </a:blip>
          <a:stretch>
            <a:fillRect/>
          </a:stretch>
        </p:blipFill>
        <p:spPr>
          <a:xfrm>
            <a:off x="3128099" y="1973900"/>
            <a:ext cx="5126026" cy="316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