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6" roundtripDataSignature="AMtx7mggMPVwOkZOvZx9CxLXFJIKm1nw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f615a3eae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2f615a3eae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f615a3eae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2f615a3eae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f62552a75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2f62552a75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f615a3eae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2f615a3eae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f62552a75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2f62552a75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f615a3eae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2f615a3eae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f62552a75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2f62552a75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f62552a75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2f62552a75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f62552a75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2f62552a75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f62552a75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2f62552a75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f615a3eae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g2f615a3eae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f615a3eae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f615a3eae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f615a3eae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2f615a3eae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f615a3eae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2f615a3eae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f615a3eae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2f615a3eae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f615a3eae8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2f615a3eae8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f615a3ea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2f615a3ea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linkedin.com/posts/iamfalkunaz_html-dos-and-donts-activity-7231955611230322688-S0QK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&lt;!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DOCTYPE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CSCI 111 Web Programming and Problem Solving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Week-3-Lecture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Introduction to CSS Part II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Dr. Talgat Manglayev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Dr. Irina Dolzhikova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Marat Isteleyev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615a3eae8_0_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/>
              <a:t>Children selectors</a:t>
            </a:r>
            <a:endParaRPr sz="3000"/>
          </a:p>
        </p:txBody>
      </p:sp>
      <p:sp>
        <p:nvSpPr>
          <p:cNvPr id="150" name="Google Shape;150;g2f615a3eae8_0_5"/>
          <p:cNvSpPr/>
          <p:nvPr/>
        </p:nvSpPr>
        <p:spPr>
          <a:xfrm>
            <a:off x="100" y="572700"/>
            <a:ext cx="5260500" cy="35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selects only the direct span elements of div 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 style is not applied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div &gt; span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font-size: xx-large;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selects all span elements of body */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div span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blue;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selects only the direct p elements of div */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div &gt; p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green;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1" name="Google Shape;151;g2f615a3eae8_0_5"/>
          <p:cNvSpPr/>
          <p:nvPr/>
        </p:nvSpPr>
        <p:spPr>
          <a:xfrm>
            <a:off x="100" y="4139700"/>
            <a:ext cx="9144000" cy="10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&lt;p&gt;This is &lt;span&gt;one&lt;/span&gt; example&lt;/p&gt;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&lt;p&gt;And this is &lt;span&gt;another&lt;/span&gt; example&lt;/p&gt;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2" name="Google Shape;152;g2f615a3eae8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0600" y="1603725"/>
            <a:ext cx="3883400" cy="1447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f615a3eae8_0_1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/>
              <a:t>Pseudo-Class Selectors</a:t>
            </a:r>
            <a:endParaRPr sz="3000"/>
          </a:p>
        </p:txBody>
      </p:sp>
      <p:sp>
        <p:nvSpPr>
          <p:cNvPr id="158" name="Google Shape;158;g2f615a3eae8_0_10"/>
          <p:cNvSpPr/>
          <p:nvPr/>
        </p:nvSpPr>
        <p:spPr>
          <a:xfrm>
            <a:off x="0" y="1784100"/>
            <a:ext cx="3099300" cy="1575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selector:pseudo-class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property: value;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9" name="Google Shape;159;g2f615a3eae8_0_10"/>
          <p:cNvSpPr/>
          <p:nvPr/>
        </p:nvSpPr>
        <p:spPr>
          <a:xfrm>
            <a:off x="6389100" y="0"/>
            <a:ext cx="2754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states of tag a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unvisited link */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a:link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red;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visited link */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a:visited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green;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mouse over link */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a:hover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hotpink;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selected link */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a:active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blue;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0" name="Google Shape;160;g2f615a3eae8_0_10"/>
          <p:cNvSpPr/>
          <p:nvPr/>
        </p:nvSpPr>
        <p:spPr>
          <a:xfrm>
            <a:off x="0" y="939050"/>
            <a:ext cx="6389100" cy="7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pseudo-class is used to define a special state of an element.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f62552a751_0_1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/>
              <a:t>Pseudo-Class Selectors</a:t>
            </a:r>
            <a:endParaRPr sz="3000"/>
          </a:p>
        </p:txBody>
      </p:sp>
      <p:sp>
        <p:nvSpPr>
          <p:cNvPr id="166" name="Google Shape;166;g2f62552a751_0_17"/>
          <p:cNvSpPr/>
          <p:nvPr/>
        </p:nvSpPr>
        <p:spPr>
          <a:xfrm>
            <a:off x="2747550" y="660450"/>
            <a:ext cx="3648900" cy="336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select the first child of an element: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7" name="Google Shape;167;g2f62552a751_0_17"/>
          <p:cNvSpPr/>
          <p:nvPr/>
        </p:nvSpPr>
        <p:spPr>
          <a:xfrm>
            <a:off x="2747550" y="996450"/>
            <a:ext cx="3648900" cy="1575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ul li:first-child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blue;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8" name="Google Shape;168;g2f62552a751_0_17"/>
          <p:cNvSpPr/>
          <p:nvPr/>
        </p:nvSpPr>
        <p:spPr>
          <a:xfrm>
            <a:off x="2747550" y="2571750"/>
            <a:ext cx="3648900" cy="336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select the n-th child of an element: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9" name="Google Shape;169;g2f62552a751_0_17"/>
          <p:cNvSpPr/>
          <p:nvPr/>
        </p:nvSpPr>
        <p:spPr>
          <a:xfrm>
            <a:off x="2747550" y="2907750"/>
            <a:ext cx="3648900" cy="1575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ul li:</a:t>
            </a:r>
            <a:r>
              <a:rPr b="1" i="1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nth-child(3)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blue;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f615a3eae8_0_1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/>
              <a:t>Pseudo-Element Selectors</a:t>
            </a:r>
            <a:endParaRPr sz="3000"/>
          </a:p>
        </p:txBody>
      </p:sp>
      <p:sp>
        <p:nvSpPr>
          <p:cNvPr id="175" name="Google Shape;175;g2f615a3eae8_0_15"/>
          <p:cNvSpPr/>
          <p:nvPr/>
        </p:nvSpPr>
        <p:spPr>
          <a:xfrm>
            <a:off x="0" y="1784100"/>
            <a:ext cx="6389100" cy="1575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selector::pseudo-element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property: value;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6" name="Google Shape;176;g2f615a3eae8_0_15"/>
          <p:cNvSpPr/>
          <p:nvPr/>
        </p:nvSpPr>
        <p:spPr>
          <a:xfrm>
            <a:off x="0" y="939050"/>
            <a:ext cx="6389100" cy="7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pseudo-element is used to style specified parts of an element.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g2f615a3eae8_0_15"/>
          <p:cNvSpPr/>
          <p:nvPr/>
        </p:nvSpPr>
        <p:spPr>
          <a:xfrm>
            <a:off x="6389100" y="0"/>
            <a:ext cx="2754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p::first-letter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red;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p::first-line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black;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p::selection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red;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background: yellow;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::marker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orange;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f62552a751_0_4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/>
              <a:t>Conflict Resolution</a:t>
            </a:r>
            <a:endParaRPr sz="3000"/>
          </a:p>
        </p:txBody>
      </p:sp>
      <p:sp>
        <p:nvSpPr>
          <p:cNvPr id="183" name="Google Shape;183;g2f62552a751_0_48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of CSS rules depends on three main concepts: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Times New Roman"/>
              <a:buChar char="●"/>
            </a:pPr>
            <a:r>
              <a:rPr lang="en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Cascade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8100"/>
              </a:buClr>
              <a:buSzPts val="3000"/>
              <a:buFont typeface="Times New Roman"/>
              <a:buChar char="●"/>
            </a:pPr>
            <a:r>
              <a:rPr lang="en" sz="3000">
                <a:solidFill>
                  <a:srgbClr val="0081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Inheritance</a:t>
            </a:r>
            <a:endParaRPr sz="3000">
              <a:solidFill>
                <a:srgbClr val="0081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000"/>
              <a:buFont typeface="Times New Roman"/>
              <a:buChar char="●"/>
            </a:pPr>
            <a:r>
              <a:rPr lang="en" sz="3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Specificity</a:t>
            </a:r>
            <a:endParaRPr sz="30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resolve the conflicts, we need to understand them well.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f615a3eae8_0_20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concept which means that the origin and the order of CSS rules matter,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i.e. the latest rule is applied.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A62A2A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endParaRPr b="1">
              <a:solidFill>
                <a:srgbClr val="A6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>
                <a:solidFill>
                  <a:srgbClr val="0000CE"/>
                </a:solidFill>
                <a:latin typeface="Courier New"/>
                <a:ea typeface="Courier New"/>
                <a:cs typeface="Courier New"/>
                <a:sym typeface="Courier New"/>
              </a:rPr>
              <a:t>blue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008100"/>
                </a:solidFill>
                <a:latin typeface="Courier New"/>
                <a:ea typeface="Courier New"/>
                <a:cs typeface="Courier New"/>
                <a:sym typeface="Courier New"/>
              </a:rPr>
              <a:t>/* the rule below overrides the above rule */</a:t>
            </a:r>
            <a:endParaRPr b="1">
              <a:solidFill>
                <a:srgbClr val="0081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A62A2A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endParaRPr b="1">
              <a:solidFill>
                <a:srgbClr val="A6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>
                <a:solidFill>
                  <a:srgbClr val="0000CE"/>
                </a:solidFill>
                <a:latin typeface="Courier New"/>
                <a:ea typeface="Courier New"/>
                <a:cs typeface="Courier New"/>
                <a:sym typeface="Courier New"/>
              </a:rPr>
              <a:t>green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9" name="Google Shape;189;g2f615a3eae8_0_2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solidFill>
                  <a:srgbClr val="FF0000"/>
                </a:solidFill>
              </a:rPr>
              <a:t>Cascade</a:t>
            </a:r>
            <a:endParaRPr sz="3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f62552a751_0_6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solidFill>
                  <a:srgbClr val="008100"/>
                </a:solidFill>
              </a:rPr>
              <a:t>Inheritance</a:t>
            </a:r>
            <a:endParaRPr sz="3000">
              <a:solidFill>
                <a:srgbClr val="008100"/>
              </a:solidFill>
            </a:endParaRPr>
          </a:p>
        </p:txBody>
      </p:sp>
      <p:sp>
        <p:nvSpPr>
          <p:cNvPr id="195" name="Google Shape;195;g2f62552a751_0_61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Elements can inherit the properties defined in their parents or ancestors.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properties can’t be inherited like weight or margin.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 provides special property values for elements: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inherit – turn on inheritance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 – property’s default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revert – browser's default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unset – set to inherit or initial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g2f62552a751_0_61"/>
          <p:cNvSpPr/>
          <p:nvPr/>
        </p:nvSpPr>
        <p:spPr>
          <a:xfrm>
            <a:off x="3651800" y="1971200"/>
            <a:ext cx="5492100" cy="317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A62A2A"/>
                </a:solidFill>
                <a:latin typeface="Courier New"/>
                <a:ea typeface="Courier New"/>
                <a:cs typeface="Courier New"/>
                <a:sym typeface="Courier New"/>
              </a:rPr>
              <a:t>body </a:t>
            </a:r>
            <a:endParaRPr b="1" i="0" sz="1600" u="none" cap="none" strike="noStrike">
              <a:solidFill>
                <a:srgbClr val="A6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i="0" lang="en" sz="1600" u="none" cap="none" strike="noStrike">
                <a:solidFill>
                  <a:srgbClr val="0000CE"/>
                </a:solidFill>
                <a:latin typeface="Courier New"/>
                <a:ea typeface="Courier New"/>
                <a:cs typeface="Courier New"/>
                <a:sym typeface="Courier New"/>
              </a:rPr>
              <a:t>blue</a:t>
            </a: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rgbClr val="008100"/>
                </a:solidFill>
                <a:latin typeface="Courier New"/>
                <a:ea typeface="Courier New"/>
                <a:cs typeface="Courier New"/>
                <a:sym typeface="Courier New"/>
              </a:rPr>
              <a:t>/* revert to browser’s default value*/</a:t>
            </a:r>
            <a:endParaRPr b="1" i="0" sz="1600" u="none" cap="none" strike="noStrike">
              <a:solidFill>
                <a:srgbClr val="0081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A62A2A"/>
                </a:solidFill>
                <a:latin typeface="Courier New"/>
                <a:ea typeface="Courier New"/>
                <a:cs typeface="Courier New"/>
                <a:sym typeface="Courier New"/>
              </a:rPr>
              <a:t>h1 </a:t>
            </a:r>
            <a:endParaRPr b="1" i="0" sz="1600" u="none" cap="none" strike="noStrike">
              <a:solidFill>
                <a:srgbClr val="A6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i="0" lang="en" sz="1600" u="none" cap="none" strike="noStrike">
                <a:solidFill>
                  <a:srgbClr val="0000CE"/>
                </a:solidFill>
                <a:latin typeface="Courier New"/>
                <a:ea typeface="Courier New"/>
                <a:cs typeface="Courier New"/>
                <a:sym typeface="Courier New"/>
              </a:rPr>
              <a:t>revert</a:t>
            </a: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f62552a751_0_5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solidFill>
                  <a:srgbClr val="0000FF"/>
                </a:solidFill>
              </a:rPr>
              <a:t>Specificity</a:t>
            </a:r>
            <a:endParaRPr sz="3000">
              <a:solidFill>
                <a:srgbClr val="0000FF"/>
              </a:solidFill>
            </a:endParaRPr>
          </a:p>
        </p:txBody>
      </p:sp>
      <p:sp>
        <p:nvSpPr>
          <p:cNvPr id="202" name="Google Shape;202;g2f62552a751_0_56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weight that the browser uses to decide which property value is applied to an element.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weight is composed of 4 numbers based on the </a:t>
            </a:r>
            <a:r>
              <a:rPr lang="en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location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a rule and the </a:t>
            </a:r>
            <a:r>
              <a:rPr lang="en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appearance of the selectors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g2f62552a751_0_56"/>
          <p:cNvSpPr/>
          <p:nvPr/>
        </p:nvSpPr>
        <p:spPr>
          <a:xfrm>
            <a:off x="175850" y="2390325"/>
            <a:ext cx="2022300" cy="769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inline style</a:t>
            </a:r>
            <a:endParaRPr b="1" i="0" sz="1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g2f62552a751_0_56"/>
          <p:cNvSpPr/>
          <p:nvPr/>
        </p:nvSpPr>
        <p:spPr>
          <a:xfrm>
            <a:off x="2432525" y="2390325"/>
            <a:ext cx="2022300" cy="769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 selector</a:t>
            </a:r>
            <a:endParaRPr b="1" i="0" sz="1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g2f62552a751_0_56"/>
          <p:cNvSpPr/>
          <p:nvPr/>
        </p:nvSpPr>
        <p:spPr>
          <a:xfrm>
            <a:off x="4689200" y="2390325"/>
            <a:ext cx="2022300" cy="769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class, pseudo-class, attribute selectors</a:t>
            </a:r>
            <a:endParaRPr b="1" i="0" sz="1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g2f62552a751_0_56"/>
          <p:cNvSpPr/>
          <p:nvPr/>
        </p:nvSpPr>
        <p:spPr>
          <a:xfrm>
            <a:off x="6945875" y="2390325"/>
            <a:ext cx="2022300" cy="769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elements, pseudo-element selectors</a:t>
            </a:r>
            <a:endParaRPr b="1" i="0" sz="1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7" name="Google Shape;207;g2f62552a751_0_56"/>
          <p:cNvCxnSpPr/>
          <p:nvPr/>
        </p:nvCxnSpPr>
        <p:spPr>
          <a:xfrm flipH="1" rot="10800000">
            <a:off x="193725" y="3564700"/>
            <a:ext cx="8761500" cy="9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08" name="Google Shape;208;g2f62552a751_0_56"/>
          <p:cNvSpPr/>
          <p:nvPr/>
        </p:nvSpPr>
        <p:spPr>
          <a:xfrm>
            <a:off x="193725" y="3671200"/>
            <a:ext cx="14289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More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important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2f62552a751_0_56"/>
          <p:cNvSpPr/>
          <p:nvPr/>
        </p:nvSpPr>
        <p:spPr>
          <a:xfrm>
            <a:off x="7539275" y="3671200"/>
            <a:ext cx="14289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Less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important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2f62552a751_0_56"/>
          <p:cNvSpPr/>
          <p:nvPr/>
        </p:nvSpPr>
        <p:spPr>
          <a:xfrm>
            <a:off x="266375" y="4111900"/>
            <a:ext cx="2166300" cy="10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#last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color: blue;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1" name="Google Shape;211;g2f62552a751_0_56"/>
          <p:cNvSpPr/>
          <p:nvPr/>
        </p:nvSpPr>
        <p:spPr>
          <a:xfrm>
            <a:off x="6801875" y="4111900"/>
            <a:ext cx="2166300" cy="10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body p:last-child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color: green;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f62552a751_0_6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/>
              <a:t>!important</a:t>
            </a:r>
            <a:endParaRPr sz="3000"/>
          </a:p>
        </p:txBody>
      </p:sp>
      <p:sp>
        <p:nvSpPr>
          <p:cNvPr id="217" name="Google Shape;217;g2f62552a751_0_66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Importance is the mechanism to apply a rule no matter what the order specificity or inheritance of other rules.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A62A2A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endParaRPr b="1">
              <a:solidFill>
                <a:srgbClr val="A6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>
                <a:solidFill>
                  <a:srgbClr val="0000CE"/>
                </a:solidFill>
                <a:latin typeface="Courier New"/>
                <a:ea typeface="Courier New"/>
                <a:cs typeface="Courier New"/>
                <a:sym typeface="Courier New"/>
              </a:rPr>
              <a:t>blue !important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8100"/>
                </a:solidFill>
                <a:latin typeface="Courier New"/>
                <a:ea typeface="Courier New"/>
                <a:cs typeface="Courier New"/>
                <a:sym typeface="Courier New"/>
              </a:rPr>
              <a:t>/* this rule is not applied */</a:t>
            </a:r>
            <a:endParaRPr b="1">
              <a:solidFill>
                <a:srgbClr val="0081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A62A2A"/>
                </a:solidFill>
                <a:latin typeface="Courier New"/>
                <a:ea typeface="Courier New"/>
                <a:cs typeface="Courier New"/>
                <a:sym typeface="Courier New"/>
              </a:rPr>
              <a:t>h1 </a:t>
            </a:r>
            <a:endParaRPr b="1">
              <a:solidFill>
                <a:srgbClr val="A6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>
                <a:solidFill>
                  <a:srgbClr val="0000CE"/>
                </a:solidFill>
                <a:latin typeface="Courier New"/>
                <a:ea typeface="Courier New"/>
                <a:cs typeface="Courier New"/>
                <a:sym typeface="Courier New"/>
              </a:rPr>
              <a:t>green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8" name="Google Shape;218;g2f62552a751_0_66"/>
          <p:cNvSpPr/>
          <p:nvPr/>
        </p:nvSpPr>
        <p:spPr>
          <a:xfrm>
            <a:off x="4572000" y="2097750"/>
            <a:ext cx="4184400" cy="1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However, it is not recommended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use it unless really necessary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4276"/>
              <a:buNone/>
            </a:pPr>
            <a:r>
              <a:rPr b="1" lang="en" sz="3300"/>
              <a:t>Summary</a:t>
            </a:r>
            <a:endParaRPr b="1" sz="3300"/>
          </a:p>
        </p:txBody>
      </p:sp>
      <p:sp>
        <p:nvSpPr>
          <p:cNvPr id="224" name="Google Shape;224;p16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100">
                <a:solidFill>
                  <a:schemeClr val="dk1"/>
                </a:solidFill>
              </a:rPr>
              <a:t>The selection can be done: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using element’s type, class, attributes and ID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based on DOM (structure of HTML)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using pseudo-classes and pseudo-elements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100">
                <a:solidFill>
                  <a:schemeClr val="dk1"/>
                </a:solidFill>
              </a:rPr>
              <a:t>Three concepts are important in conflict resolution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Char char="●"/>
            </a:pPr>
            <a:r>
              <a:rPr lang="en" sz="2100">
                <a:solidFill>
                  <a:srgbClr val="FF0000"/>
                </a:solidFill>
              </a:rPr>
              <a:t>Cascade</a:t>
            </a:r>
            <a:endParaRPr sz="2100">
              <a:solidFill>
                <a:srgbClr val="FF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8100"/>
              </a:buClr>
              <a:buSzPts val="2100"/>
              <a:buChar char="●"/>
            </a:pPr>
            <a:r>
              <a:rPr lang="en" sz="2100">
                <a:solidFill>
                  <a:srgbClr val="008100"/>
                </a:solidFill>
              </a:rPr>
              <a:t>Specificity</a:t>
            </a:r>
            <a:endParaRPr sz="2100">
              <a:solidFill>
                <a:srgbClr val="0081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00"/>
              <a:buChar char="●"/>
            </a:pPr>
            <a:r>
              <a:rPr lang="en" sz="2100">
                <a:solidFill>
                  <a:srgbClr val="0000FF"/>
                </a:solidFill>
              </a:rPr>
              <a:t>Inheritance</a:t>
            </a:r>
            <a:endParaRPr sz="21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100">
                <a:solidFill>
                  <a:schemeClr val="dk1"/>
                </a:solidFill>
              </a:rPr>
              <a:t>Use </a:t>
            </a:r>
            <a:r>
              <a:rPr b="1" lang="en" sz="2100">
                <a:solidFill>
                  <a:schemeClr val="dk1"/>
                </a:solidFill>
              </a:rPr>
              <a:t>important</a:t>
            </a:r>
            <a:r>
              <a:rPr lang="en" sz="2100">
                <a:solidFill>
                  <a:schemeClr val="dk1"/>
                </a:solidFill>
              </a:rPr>
              <a:t> keyword only when really necessary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&lt;ol&gt;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&lt;li&gt;CSS selectors&lt;/li&gt;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&lt;ol&gt;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&lt;li&gt;DOM based&lt;/li&gt;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&lt;li&gt;pseudo class&lt;/li&gt;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&lt;li&gt;pseudo elements&lt;/li&gt;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&lt;/ol&gt;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&lt;li&gt;Conflict Resolution&lt;/li&gt;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&lt;/ol&gt;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" name="Google Shape;60;p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outline</a:t>
            </a:r>
            <a:endParaRPr sz="3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f62552a751_0_76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2100" u="sng">
                <a:solidFill>
                  <a:schemeClr val="hlink"/>
                </a:solidFill>
                <a:hlinkClick r:id="rId3"/>
              </a:rPr>
              <a:t>bonus info</a:t>
            </a:r>
            <a:endParaRPr b="1"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f615a3eae8_0_2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 sz="3000"/>
              <a:t>CSS Syntax</a:t>
            </a:r>
            <a:endParaRPr sz="3000">
              <a:solidFill>
                <a:schemeClr val="accent1"/>
              </a:solidFill>
            </a:endParaRPr>
          </a:p>
        </p:txBody>
      </p:sp>
      <p:sp>
        <p:nvSpPr>
          <p:cNvPr id="66" name="Google Shape;66;g2f615a3eae8_0_25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</a:rPr>
              <a:t>What if we want to change a particular paragraph? How do we select a specific element?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</a:rPr>
              <a:t>What if one element is changed in several places? How to resolve the conflicts?</a:t>
            </a:r>
            <a:endParaRPr sz="1400"/>
          </a:p>
        </p:txBody>
      </p:sp>
      <p:pic>
        <p:nvPicPr>
          <p:cNvPr id="67" name="Google Shape;67;g2f615a3eae8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8700" y="1592135"/>
            <a:ext cx="7215300" cy="355136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g2f615a3eae8_0_25"/>
          <p:cNvSpPr txBox="1"/>
          <p:nvPr/>
        </p:nvSpPr>
        <p:spPr>
          <a:xfrm>
            <a:off x="0" y="2304000"/>
            <a:ext cx="1928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&lt;style&gt;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 { color : blue; }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h1 { color : red; }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h2 {color: green;}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&lt;/style&gt;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f615a3eae8_0_3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 sz="3000"/>
              <a:t>CSS selectors</a:t>
            </a:r>
            <a:endParaRPr sz="3000"/>
          </a:p>
        </p:txBody>
      </p:sp>
      <p:sp>
        <p:nvSpPr>
          <p:cNvPr id="74" name="Google Shape;74;g2f615a3eae8_0_32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2100">
                <a:solidFill>
                  <a:schemeClr val="dk1"/>
                </a:solidFill>
              </a:rPr>
              <a:t>To distinguish between elements, we use </a:t>
            </a:r>
            <a:r>
              <a:rPr lang="en" sz="2100">
                <a:solidFill>
                  <a:srgbClr val="FF0000"/>
                </a:solidFill>
              </a:rPr>
              <a:t>selectors</a:t>
            </a:r>
            <a:r>
              <a:rPr lang="en" sz="2100">
                <a:solidFill>
                  <a:schemeClr val="dk1"/>
                </a:solidFill>
              </a:rPr>
              <a:t>: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rgbClr val="B7B7B7"/>
              </a:buClr>
              <a:buSzPts val="2100"/>
              <a:buChar char="●"/>
            </a:pPr>
            <a:r>
              <a:rPr lang="en" sz="2100">
                <a:solidFill>
                  <a:srgbClr val="B7B7B7"/>
                </a:solidFill>
              </a:rPr>
              <a:t>Element Types (Tags)</a:t>
            </a:r>
            <a:endParaRPr sz="2100">
              <a:solidFill>
                <a:srgbClr val="B7B7B7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100"/>
              <a:buChar char="●"/>
            </a:pPr>
            <a:r>
              <a:rPr lang="en" sz="2100">
                <a:solidFill>
                  <a:srgbClr val="B7B7B7"/>
                </a:solidFill>
              </a:rPr>
              <a:t>Element Classes</a:t>
            </a:r>
            <a:endParaRPr sz="2100">
              <a:solidFill>
                <a:srgbClr val="B7B7B7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100"/>
              <a:buChar char="●"/>
            </a:pPr>
            <a:r>
              <a:rPr lang="en" sz="2100">
                <a:solidFill>
                  <a:srgbClr val="B7B7B7"/>
                </a:solidFill>
              </a:rPr>
              <a:t>Element Attributes</a:t>
            </a:r>
            <a:endParaRPr sz="2100">
              <a:solidFill>
                <a:srgbClr val="B7B7B7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100"/>
              <a:buChar char="●"/>
            </a:pPr>
            <a:r>
              <a:rPr lang="en" sz="2100">
                <a:solidFill>
                  <a:srgbClr val="B7B7B7"/>
                </a:solidFill>
              </a:rPr>
              <a:t>Element IDs</a:t>
            </a:r>
            <a:endParaRPr sz="2100">
              <a:solidFill>
                <a:srgbClr val="B7B7B7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DOM based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pseudo-class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pseudo-elements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f615a3eae8_0_8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 sz="3000"/>
              <a:t>Element Selectors</a:t>
            </a:r>
            <a:endParaRPr sz="3000"/>
          </a:p>
        </p:txBody>
      </p:sp>
      <p:sp>
        <p:nvSpPr>
          <p:cNvPr id="80" name="Google Shape;80;g2f615a3eae8_0_82"/>
          <p:cNvSpPr txBox="1"/>
          <p:nvPr>
            <p:ph idx="1" type="body"/>
          </p:nvPr>
        </p:nvSpPr>
        <p:spPr>
          <a:xfrm>
            <a:off x="0" y="572700"/>
            <a:ext cx="6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solidFill>
                  <a:schemeClr val="dk1"/>
                </a:solidFill>
              </a:rPr>
              <a:t>Selection of one or more </a:t>
            </a:r>
            <a:r>
              <a:rPr b="1" lang="en" sz="2400">
                <a:solidFill>
                  <a:srgbClr val="FF0000"/>
                </a:solidFill>
              </a:rPr>
              <a:t>elements</a:t>
            </a:r>
            <a:r>
              <a:rPr lang="en" sz="2400">
                <a:solidFill>
                  <a:schemeClr val="dk1"/>
                </a:solidFill>
              </a:rPr>
              <a:t>: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body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margin: 0;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padding: 0;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h1, p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blue; font-size: 12pt;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81" name="Google Shape;81;g2f615a3eae8_0_82"/>
          <p:cNvSpPr txBox="1"/>
          <p:nvPr/>
        </p:nvSpPr>
        <p:spPr>
          <a:xfrm>
            <a:off x="6144000" y="572700"/>
            <a:ext cx="3000000" cy="4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Selects and changes the properties of </a:t>
            </a:r>
            <a:r>
              <a:rPr b="0" i="0" lang="en" sz="2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body</a:t>
            </a: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element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Selects and changes the properties of </a:t>
            </a:r>
            <a:r>
              <a:rPr b="0" i="0" lang="en" sz="2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h1</a:t>
            </a: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" sz="2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elements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the comma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between)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f615a3eae8_0_8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 sz="3000"/>
              <a:t>Class Selectors</a:t>
            </a:r>
            <a:endParaRPr sz="3000"/>
          </a:p>
        </p:txBody>
      </p:sp>
      <p:sp>
        <p:nvSpPr>
          <p:cNvPr id="87" name="Google Shape;87;g2f615a3eae8_0_88"/>
          <p:cNvSpPr txBox="1"/>
          <p:nvPr>
            <p:ph idx="1" type="body"/>
          </p:nvPr>
        </p:nvSpPr>
        <p:spPr>
          <a:xfrm>
            <a:off x="0" y="1065300"/>
            <a:ext cx="4740000" cy="4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&lt;p class="second"&gt; … &lt;/p&gt;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 class="second item"&gt; … &lt;/li&gt;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.second { color: red; 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li.item { color: purple; }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88" name="Google Shape;88;g2f615a3eae8_0_88"/>
          <p:cNvSpPr txBox="1"/>
          <p:nvPr/>
        </p:nvSpPr>
        <p:spPr>
          <a:xfrm>
            <a:off x="4740000" y="1065300"/>
            <a:ext cx="4404000" cy="26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 of the class </a:t>
            </a: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second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two elements. Elements can belong to several classes.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Selects the elements with the specified class (second or item)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a dot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before class name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2f615a3eae8_0_88"/>
          <p:cNvSpPr txBox="1"/>
          <p:nvPr/>
        </p:nvSpPr>
        <p:spPr>
          <a:xfrm>
            <a:off x="0" y="572700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- identifier that can group together multiple elements.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f615a3eae8_0_9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 sz="3000"/>
              <a:t>Attribute Selectors</a:t>
            </a:r>
            <a:endParaRPr sz="3000"/>
          </a:p>
        </p:txBody>
      </p:sp>
      <p:sp>
        <p:nvSpPr>
          <p:cNvPr id="95" name="Google Shape;95;g2f615a3eae8_0_95"/>
          <p:cNvSpPr txBox="1"/>
          <p:nvPr>
            <p:ph idx="1" type="body"/>
          </p:nvPr>
        </p:nvSpPr>
        <p:spPr>
          <a:xfrm>
            <a:off x="0" y="1065300"/>
            <a:ext cx="4740000" cy="4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h1[style]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text-align: center;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li[name]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gray;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li[name="item1"]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orange;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" name="Google Shape;96;g2f615a3eae8_0_95"/>
          <p:cNvSpPr txBox="1"/>
          <p:nvPr/>
        </p:nvSpPr>
        <p:spPr>
          <a:xfrm>
            <a:off x="4740000" y="1065300"/>
            <a:ext cx="4404000" cy="3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Selects all h1 tags with their style attribute defined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Selects all </a:t>
            </a:r>
            <a:r>
              <a:rPr b="1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 </a:t>
            </a: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elements with their name attribute defined as well as those which have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specific values for name attribute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f615a3eae8_0_10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 sz="3000"/>
              <a:t>ID Selectors</a:t>
            </a:r>
            <a:endParaRPr sz="3000"/>
          </a:p>
        </p:txBody>
      </p:sp>
      <p:sp>
        <p:nvSpPr>
          <p:cNvPr id="102" name="Google Shape;102;g2f615a3eae8_0_101"/>
          <p:cNvSpPr txBox="1"/>
          <p:nvPr>
            <p:ph idx="1" type="body"/>
          </p:nvPr>
        </p:nvSpPr>
        <p:spPr>
          <a:xfrm>
            <a:off x="0" y="1065300"/>
            <a:ext cx="9144000" cy="4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</a:rPr>
              <a:t>Assignment of </a:t>
            </a:r>
            <a:r>
              <a:rPr b="1" lang="en" sz="2000">
                <a:solidFill>
                  <a:schemeClr val="dk1"/>
                </a:solidFill>
              </a:rPr>
              <a:t>ID </a:t>
            </a:r>
            <a:r>
              <a:rPr lang="en" sz="2000">
                <a:solidFill>
                  <a:schemeClr val="dk1"/>
                </a:solidFill>
              </a:rPr>
              <a:t>to the element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&lt;p id="last"&gt; … &lt;/p&gt;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</a:rPr>
              <a:t>Selects the elements by its ID </a:t>
            </a:r>
            <a:r>
              <a:rPr i="1" lang="en" sz="2000">
                <a:solidFill>
                  <a:schemeClr val="dk1"/>
                </a:solidFill>
              </a:rPr>
              <a:t>Note a hash </a:t>
            </a:r>
            <a:r>
              <a:rPr lang="en" sz="2000">
                <a:solidFill>
                  <a:schemeClr val="dk1"/>
                </a:solidFill>
              </a:rPr>
              <a:t>before the ID</a:t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#last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red;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font-size: 15pt;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" name="Google Shape;103;g2f615a3eae8_0_101"/>
          <p:cNvSpPr txBox="1"/>
          <p:nvPr/>
        </p:nvSpPr>
        <p:spPr>
          <a:xfrm>
            <a:off x="0" y="572700"/>
            <a:ext cx="9144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 </a:t>
            </a:r>
            <a:r>
              <a:rPr b="0" i="0" lang="en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an identifier of an element unique within the document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f615a3eae8_0_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/>
              <a:t>DOM based</a:t>
            </a:r>
            <a:endParaRPr sz="3000"/>
          </a:p>
        </p:txBody>
      </p:sp>
      <p:sp>
        <p:nvSpPr>
          <p:cNvPr id="109" name="Google Shape;109;g2f615a3eae8_0_0"/>
          <p:cNvSpPr txBox="1"/>
          <p:nvPr>
            <p:ph idx="1" type="body"/>
          </p:nvPr>
        </p:nvSpPr>
        <p:spPr>
          <a:xfrm>
            <a:off x="0" y="572700"/>
            <a:ext cx="9144000" cy="12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document can be viewed as a tree-like structure.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structure is represented as Document Object Model (DOM) in memory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Elements are called nodes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g2f615a3eae8_0_0"/>
          <p:cNvSpPr/>
          <p:nvPr/>
        </p:nvSpPr>
        <p:spPr>
          <a:xfrm>
            <a:off x="5060100" y="1860125"/>
            <a:ext cx="1252800" cy="31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2f615a3eae8_0_0"/>
          <p:cNvSpPr/>
          <p:nvPr/>
        </p:nvSpPr>
        <p:spPr>
          <a:xfrm>
            <a:off x="5060100" y="2428825"/>
            <a:ext cx="1252800" cy="31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2f615a3eae8_0_0"/>
          <p:cNvSpPr/>
          <p:nvPr/>
        </p:nvSpPr>
        <p:spPr>
          <a:xfrm>
            <a:off x="4212900" y="3002825"/>
            <a:ext cx="718200" cy="31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2f615a3eae8_0_0"/>
          <p:cNvSpPr/>
          <p:nvPr/>
        </p:nvSpPr>
        <p:spPr>
          <a:xfrm>
            <a:off x="4212900" y="3678550"/>
            <a:ext cx="718200" cy="31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2f615a3eae8_0_0"/>
          <p:cNvSpPr/>
          <p:nvPr/>
        </p:nvSpPr>
        <p:spPr>
          <a:xfrm>
            <a:off x="6313050" y="3014300"/>
            <a:ext cx="1252800" cy="31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2f615a3eae8_0_0"/>
          <p:cNvSpPr/>
          <p:nvPr/>
        </p:nvSpPr>
        <p:spPr>
          <a:xfrm>
            <a:off x="5397075" y="3678975"/>
            <a:ext cx="657300" cy="31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2f615a3eae8_0_0"/>
          <p:cNvSpPr/>
          <p:nvPr/>
        </p:nvSpPr>
        <p:spPr>
          <a:xfrm>
            <a:off x="6376688" y="3678975"/>
            <a:ext cx="1125600" cy="31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 id=div1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7" name="Google Shape;117;g2f615a3eae8_0_0"/>
          <p:cNvCxnSpPr>
            <a:stCxn id="110" idx="2"/>
            <a:endCxn id="111" idx="0"/>
          </p:cNvCxnSpPr>
          <p:nvPr/>
        </p:nvCxnSpPr>
        <p:spPr>
          <a:xfrm>
            <a:off x="5686500" y="2176625"/>
            <a:ext cx="0" cy="25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" name="Google Shape;118;g2f615a3eae8_0_0"/>
          <p:cNvSpPr/>
          <p:nvPr/>
        </p:nvSpPr>
        <p:spPr>
          <a:xfrm>
            <a:off x="7891775" y="3678975"/>
            <a:ext cx="1125600" cy="31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 id=div2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" name="Google Shape;119;g2f615a3eae8_0_0"/>
          <p:cNvCxnSpPr>
            <a:stCxn id="111" idx="1"/>
            <a:endCxn id="112" idx="0"/>
          </p:cNvCxnSpPr>
          <p:nvPr/>
        </p:nvCxnSpPr>
        <p:spPr>
          <a:xfrm flipH="1">
            <a:off x="4572000" y="2587075"/>
            <a:ext cx="488100" cy="415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" name="Google Shape;120;g2f615a3eae8_0_0"/>
          <p:cNvCxnSpPr>
            <a:stCxn id="112" idx="2"/>
            <a:endCxn id="113" idx="0"/>
          </p:cNvCxnSpPr>
          <p:nvPr/>
        </p:nvCxnSpPr>
        <p:spPr>
          <a:xfrm>
            <a:off x="4572000" y="3319325"/>
            <a:ext cx="0" cy="35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1" name="Google Shape;121;g2f615a3eae8_0_0"/>
          <p:cNvCxnSpPr>
            <a:stCxn id="111" idx="3"/>
            <a:endCxn id="114" idx="0"/>
          </p:cNvCxnSpPr>
          <p:nvPr/>
        </p:nvCxnSpPr>
        <p:spPr>
          <a:xfrm>
            <a:off x="6312900" y="2587075"/>
            <a:ext cx="626700" cy="427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" name="Google Shape;122;g2f615a3eae8_0_0"/>
          <p:cNvCxnSpPr>
            <a:stCxn id="115" idx="0"/>
            <a:endCxn id="114" idx="1"/>
          </p:cNvCxnSpPr>
          <p:nvPr/>
        </p:nvCxnSpPr>
        <p:spPr>
          <a:xfrm rot="-5400000">
            <a:off x="5766225" y="3132075"/>
            <a:ext cx="506400" cy="587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" name="Google Shape;123;g2f615a3eae8_0_0"/>
          <p:cNvCxnSpPr>
            <a:stCxn id="114" idx="3"/>
            <a:endCxn id="118" idx="0"/>
          </p:cNvCxnSpPr>
          <p:nvPr/>
        </p:nvCxnSpPr>
        <p:spPr>
          <a:xfrm>
            <a:off x="7565850" y="3172550"/>
            <a:ext cx="888600" cy="506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" name="Google Shape;124;g2f615a3eae8_0_0"/>
          <p:cNvCxnSpPr>
            <a:stCxn id="114" idx="2"/>
            <a:endCxn id="116" idx="0"/>
          </p:cNvCxnSpPr>
          <p:nvPr/>
        </p:nvCxnSpPr>
        <p:spPr>
          <a:xfrm>
            <a:off x="6939450" y="3330800"/>
            <a:ext cx="0" cy="34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5" name="Google Shape;125;g2f615a3eae8_0_0"/>
          <p:cNvSpPr/>
          <p:nvPr/>
        </p:nvSpPr>
        <p:spPr>
          <a:xfrm>
            <a:off x="4062750" y="4401900"/>
            <a:ext cx="10185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 Document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6" name="Google Shape;126;g2f615a3eae8_0_0"/>
          <p:cNvCxnSpPr>
            <a:stCxn id="113" idx="2"/>
            <a:endCxn id="125" idx="0"/>
          </p:cNvCxnSpPr>
          <p:nvPr/>
        </p:nvCxnSpPr>
        <p:spPr>
          <a:xfrm>
            <a:off x="4572000" y="3995050"/>
            <a:ext cx="0" cy="40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7" name="Google Shape;127;g2f615a3eae8_0_0"/>
          <p:cNvSpPr/>
          <p:nvPr/>
        </p:nvSpPr>
        <p:spPr>
          <a:xfrm>
            <a:off x="5347125" y="4343600"/>
            <a:ext cx="7572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" name="Google Shape;128;g2f615a3eae8_0_0"/>
          <p:cNvCxnSpPr>
            <a:stCxn id="115" idx="2"/>
            <a:endCxn id="127" idx="0"/>
          </p:cNvCxnSpPr>
          <p:nvPr/>
        </p:nvCxnSpPr>
        <p:spPr>
          <a:xfrm>
            <a:off x="5725725" y="3995475"/>
            <a:ext cx="0" cy="34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9" name="Google Shape;129;g2f615a3eae8_0_0"/>
          <p:cNvSpPr/>
          <p:nvPr/>
        </p:nvSpPr>
        <p:spPr>
          <a:xfrm>
            <a:off x="6285200" y="4343650"/>
            <a:ext cx="1305300" cy="31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 class="p1"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" name="Google Shape;130;g2f615a3eae8_0_0"/>
          <p:cNvCxnSpPr>
            <a:stCxn id="116" idx="2"/>
            <a:endCxn id="129" idx="0"/>
          </p:cNvCxnSpPr>
          <p:nvPr/>
        </p:nvCxnSpPr>
        <p:spPr>
          <a:xfrm flipH="1">
            <a:off x="6937988" y="3995475"/>
            <a:ext cx="1500" cy="34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1" name="Google Shape;131;g2f615a3eae8_0_0"/>
          <p:cNvSpPr/>
          <p:nvPr/>
        </p:nvSpPr>
        <p:spPr>
          <a:xfrm>
            <a:off x="7809875" y="4343600"/>
            <a:ext cx="1305300" cy="31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class="p2"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" name="Google Shape;132;g2f615a3eae8_0_0"/>
          <p:cNvCxnSpPr>
            <a:stCxn id="118" idx="2"/>
            <a:endCxn id="131" idx="0"/>
          </p:cNvCxnSpPr>
          <p:nvPr/>
        </p:nvCxnSpPr>
        <p:spPr>
          <a:xfrm>
            <a:off x="8454575" y="3995475"/>
            <a:ext cx="8100" cy="34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3" name="Google Shape;133;g2f615a3eae8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025" y="1839350"/>
            <a:ext cx="3401100" cy="331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2f615a3eae8_0_0"/>
          <p:cNvSpPr/>
          <p:nvPr/>
        </p:nvSpPr>
        <p:spPr>
          <a:xfrm>
            <a:off x="6430200" y="4914898"/>
            <a:ext cx="10185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g2f615a3eae8_0_0"/>
          <p:cNvCxnSpPr>
            <a:stCxn id="129" idx="2"/>
            <a:endCxn id="134" idx="0"/>
          </p:cNvCxnSpPr>
          <p:nvPr/>
        </p:nvCxnSpPr>
        <p:spPr>
          <a:xfrm>
            <a:off x="6937850" y="4660150"/>
            <a:ext cx="1500" cy="25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" name="Google Shape;136;g2f615a3eae8_0_0"/>
          <p:cNvSpPr/>
          <p:nvPr/>
        </p:nvSpPr>
        <p:spPr>
          <a:xfrm>
            <a:off x="7949825" y="4914898"/>
            <a:ext cx="10185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g2f615a3eae8_0_0"/>
          <p:cNvCxnSpPr>
            <a:stCxn id="131" idx="2"/>
            <a:endCxn id="136" idx="0"/>
          </p:cNvCxnSpPr>
          <p:nvPr/>
        </p:nvCxnSpPr>
        <p:spPr>
          <a:xfrm flipH="1">
            <a:off x="8459225" y="4660100"/>
            <a:ext cx="3300" cy="25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8" name="Google Shape;138;g2f615a3eae8_0_0"/>
          <p:cNvSpPr/>
          <p:nvPr/>
        </p:nvSpPr>
        <p:spPr>
          <a:xfrm>
            <a:off x="6162950" y="1679200"/>
            <a:ext cx="626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root</a:t>
            </a:r>
            <a:endParaRPr b="1" i="1" sz="1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g2f615a3eae8_0_0"/>
          <p:cNvSpPr/>
          <p:nvPr/>
        </p:nvSpPr>
        <p:spPr>
          <a:xfrm>
            <a:off x="6267150" y="2200175"/>
            <a:ext cx="71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</a:t>
            </a:r>
            <a:endParaRPr b="1" i="1" sz="1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g2f615a3eae8_0_0"/>
          <p:cNvSpPr/>
          <p:nvPr/>
        </p:nvSpPr>
        <p:spPr>
          <a:xfrm>
            <a:off x="3684188" y="2774275"/>
            <a:ext cx="587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child</a:t>
            </a:r>
            <a:endParaRPr b="1" i="1" sz="1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g2f615a3eae8_0_0"/>
          <p:cNvSpPr/>
          <p:nvPr/>
        </p:nvSpPr>
        <p:spPr>
          <a:xfrm>
            <a:off x="6945925" y="2337300"/>
            <a:ext cx="454275" cy="615450"/>
          </a:xfrm>
          <a:custGeom>
            <a:rect b="b" l="l" r="r" t="t"/>
            <a:pathLst>
              <a:path extrusionOk="0" h="24618" w="18171">
                <a:moveTo>
                  <a:pt x="0" y="0"/>
                </a:moveTo>
                <a:cubicBezTo>
                  <a:pt x="2540" y="1026"/>
                  <a:pt x="12212" y="2051"/>
                  <a:pt x="15240" y="6154"/>
                </a:cubicBezTo>
                <a:cubicBezTo>
                  <a:pt x="18269" y="10257"/>
                  <a:pt x="17683" y="21541"/>
                  <a:pt x="18171" y="2461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2f615a3eae8_0_0"/>
          <p:cNvSpPr/>
          <p:nvPr/>
        </p:nvSpPr>
        <p:spPr>
          <a:xfrm flipH="1" rot="-1591263">
            <a:off x="6017519" y="2334223"/>
            <a:ext cx="356677" cy="95249"/>
          </a:xfrm>
          <a:custGeom>
            <a:rect b="b" l="l" r="r" t="t"/>
            <a:pathLst>
              <a:path extrusionOk="0" h="879" w="12896">
                <a:moveTo>
                  <a:pt x="0" y="879"/>
                </a:moveTo>
                <a:cubicBezTo>
                  <a:pt x="2149" y="733"/>
                  <a:pt x="10747" y="147"/>
                  <a:pt x="12896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f615a3eae8_0_0"/>
          <p:cNvSpPr/>
          <p:nvPr/>
        </p:nvSpPr>
        <p:spPr>
          <a:xfrm>
            <a:off x="4271600" y="2489016"/>
            <a:ext cx="791300" cy="522350"/>
          </a:xfrm>
          <a:custGeom>
            <a:rect b="b" l="l" r="r" t="t"/>
            <a:pathLst>
              <a:path extrusionOk="0" h="20894" w="31652">
                <a:moveTo>
                  <a:pt x="0" y="20894"/>
                </a:moveTo>
                <a:cubicBezTo>
                  <a:pt x="977" y="17817"/>
                  <a:pt x="586" y="5898"/>
                  <a:pt x="5861" y="2430"/>
                </a:cubicBezTo>
                <a:cubicBezTo>
                  <a:pt x="11136" y="-1038"/>
                  <a:pt x="27354" y="476"/>
                  <a:pt x="31652" y="8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2f615a3eae8_0_0"/>
          <p:cNvSpPr/>
          <p:nvPr/>
        </p:nvSpPr>
        <p:spPr>
          <a:xfrm>
            <a:off x="7318479" y="3450500"/>
            <a:ext cx="7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siblings</a:t>
            </a:r>
            <a:endParaRPr b="1" i="1" sz="1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