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2" roundtripDataSignature="AMtx7mgm2xiwpyEY+N6OOjVqBoFAm+Xd/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d87296955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fd87296955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d87296955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d87296955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d87296955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fd87296955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fd87296955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fd87296955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d87296955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d87296955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d87296955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d87296955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d8729695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g2fd8729695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d8729695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fd8729695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d87296955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2fd87296955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d8729695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fd8729695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d87296955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fd87296955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d87296955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fd87296955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9.jpg"/><Relationship Id="rId5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www.youtube.com/watch?v=3MRWBahy02U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cJMwBwFj5nQ" TargetMode="External"/><Relationship Id="rId4" Type="http://schemas.openxmlformats.org/officeDocument/2006/relationships/image" Target="../media/image10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&gt;CSCI 111 Web Programming and Problem Solving&lt;/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&gt;Week-5-Lecture&lt;/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Responsive Web Design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&gt;Dr. Talgat Manglayev&lt;/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&gt;Dr. Irina Dolzhikova&lt;/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&lt;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&gt;Marat Isteleyev&lt;/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"/>
          <p:cNvPicPr preferRelativeResize="0"/>
          <p:nvPr/>
        </p:nvPicPr>
        <p:blipFill rotWithShape="1">
          <a:blip r:embed="rId3">
            <a:alphaModFix/>
          </a:blip>
          <a:srcRect b="12709" l="0" r="0" t="0"/>
          <a:stretch/>
        </p:blipFill>
        <p:spPr>
          <a:xfrm>
            <a:off x="5594050" y="1474801"/>
            <a:ext cx="3549950" cy="19150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"/>
          <p:cNvSpPr/>
          <p:nvPr/>
        </p:nvSpPr>
        <p:spPr>
          <a:xfrm>
            <a:off x="5594050" y="3052350"/>
            <a:ext cx="2234700" cy="843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fd87296955_0_8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6" name="Google Shape;116;g2fd87296955_0_87"/>
          <p:cNvSpPr txBox="1"/>
          <p:nvPr/>
        </p:nvSpPr>
        <p:spPr>
          <a:xfrm>
            <a:off x="0" y="572700"/>
            <a:ext cx="9144000" cy="421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are </a:t>
            </a:r>
            <a:r>
              <a:rPr i="0" lang="en" sz="2400" u="none" cap="none" strike="noStrike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</a:t>
            </a:r>
            <a:r>
              <a:rPr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rules used to change  CSS properties if some conditions are true</a:t>
            </a:r>
            <a:endParaRPr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@media not|only 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 </a:t>
            </a: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i="1"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 </a:t>
            </a:r>
            <a:r>
              <a:rPr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and|or|not </a:t>
            </a:r>
            <a:r>
              <a:rPr i="1"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</a:t>
            </a:r>
            <a:r>
              <a:rPr i="1" lang="en" sz="2400">
                <a:solidFill>
                  <a:srgbClr val="A52A2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i="1" sz="2400">
              <a:solidFill>
                <a:srgbClr val="A52A2A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CSS-Code;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54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}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mediatype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	all, print, </a:t>
            </a:r>
            <a:r>
              <a:rPr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speech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spcBef>
                <a:spcPts val="4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mediafeature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max-width, min-width, orientation, etc.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d87296955_0_4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2fd87296955_0_4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12700" marR="5080" rtl="0" algn="l">
              <a:lnSpc>
                <a:spcPct val="1089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 use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breakpoints </a:t>
            </a:r>
            <a:r>
              <a:rPr lang="en" sz="24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(screen sizes)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 decide how content needs to be rendered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485"/>
              </a:spcBef>
              <a:spcAft>
                <a:spcPts val="0"/>
              </a:spcAft>
              <a:buClr>
                <a:schemeClr val="dk1"/>
              </a:buClr>
              <a:buSzPct val="58333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Common breakpoints (in pixels):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Mobile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up to 767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Tablet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768 – 1023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1024 – 1179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2880" lvl="0" marL="241300" rtl="0" algn="l">
              <a:lnSpc>
                <a:spcPct val="100000"/>
              </a:lnSpc>
              <a:spcBef>
                <a:spcPts val="860"/>
              </a:spcBef>
              <a:spcAft>
                <a:spcPts val="0"/>
              </a:spcAft>
              <a:buClr>
                <a:schemeClr val="dk1"/>
              </a:buClr>
              <a:buSzPct val="133333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Desktop (extra):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1200 +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9400" lvl="0" marL="370205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@media screen and (min-width: 768px)</a:t>
            </a:r>
            <a:endParaRPr sz="1929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70205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79400" lvl="0" marL="370205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</a:t>
            </a:r>
            <a:endParaRPr sz="1929">
              <a:solidFill>
                <a:srgbClr val="A52A2A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marR="9906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9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29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100%;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496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background-color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929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929">
                <a:solidFill>
                  <a:srgbClr val="4472C4"/>
                </a:solidFill>
                <a:latin typeface="Courier New"/>
                <a:ea typeface="Courier New"/>
                <a:cs typeface="Courier New"/>
                <a:sym typeface="Courier New"/>
              </a:rPr>
              <a:t>ightblue</a:t>
            </a: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3679"/>
              <a:buFont typeface="Arial"/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29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929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fd87296955_0_9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Flexible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g2fd87296955_0_9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508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layout can be optimized for a device’s  screen size: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reposition elements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 elements (images)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 or partially show elements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g2fd87296955_0_9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64731" y="2"/>
            <a:ext cx="3279270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g2fd87296955_0_9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9985" y="2571757"/>
            <a:ext cx="3886543" cy="226832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g2fd87296955_0_96"/>
          <p:cNvPicPr preferRelativeResize="0"/>
          <p:nvPr/>
        </p:nvPicPr>
        <p:blipFill rotWithShape="1">
          <a:blip r:embed="rId5">
            <a:alphaModFix/>
          </a:blip>
          <a:srcRect b="0" l="23913" r="0" t="0"/>
          <a:stretch/>
        </p:blipFill>
        <p:spPr>
          <a:xfrm>
            <a:off x="3745002" y="998325"/>
            <a:ext cx="2119725" cy="135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fd87296955_0_10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7" name="Google Shape;137;g2fd87296955_0_10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techniques to make images responsive: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max-width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19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picture </a:t>
            </a: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1900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srcset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58750" lvl="0" marL="2413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Times New Roman"/>
              <a:buChar char="•"/>
            </a:pPr>
            <a:r>
              <a:rPr lang="en" sz="19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Vectors (svg) vs Bitmap (jpg)</a:t>
            </a:r>
            <a:endParaRPr sz="19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img</a:t>
            </a:r>
            <a:endParaRPr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max-width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100%;</a:t>
            </a:r>
            <a:endParaRPr>
              <a:solidFill>
                <a:srgbClr val="C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70C0"/>
                </a:solidFill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>
                <a:solidFill>
                  <a:srgbClr val="C00000"/>
                </a:solidFill>
                <a:latin typeface="Courier New"/>
                <a:ea typeface="Courier New"/>
                <a:cs typeface="Courier New"/>
                <a:sym typeface="Courier New"/>
              </a:rPr>
              <a:t>auto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000C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picture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="small.jpg"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="(max-width: 768px)"&gt;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="medium.jpg"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media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="(max-width: 1024px)"&gt;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source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srcset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="large.jpg"&gt;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342265" rtl="0" algn="l">
              <a:lnSpc>
                <a:spcPct val="11861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img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src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=”medium.jpg" 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alt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=”Medium image"&gt;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0805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>
                <a:solidFill>
                  <a:srgbClr val="A52A2A"/>
                </a:solidFill>
                <a:latin typeface="Courier New"/>
                <a:ea typeface="Courier New"/>
                <a:cs typeface="Courier New"/>
                <a:sym typeface="Courier New"/>
              </a:rPr>
              <a:t>/picture</a:t>
            </a:r>
            <a:r>
              <a:rPr lang="en">
                <a:solidFill>
                  <a:srgbClr val="0000CD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8" name="Google Shape;138;g2fd87296955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99695" y="-2"/>
            <a:ext cx="4344306" cy="252408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39" name="Google Shape;139;g2fd87296955_0_101"/>
          <p:cNvCxnSpPr/>
          <p:nvPr/>
        </p:nvCxnSpPr>
        <p:spPr>
          <a:xfrm flipH="1" rot="10800000">
            <a:off x="-6725" y="1902875"/>
            <a:ext cx="48072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d87296955_0_10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g2fd87296955_0_10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relative units for width/height, font size, etc.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(width: 100%)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(font size: 1 em)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vw, vh, vmin, vmax (height: 100vh)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d87296955_1_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5080" rtl="0" algn="l">
              <a:lnSpc>
                <a:spcPct val="97222"/>
              </a:lnSpc>
              <a:spcBef>
                <a:spcPts val="59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is like water,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 target all types of devices  (mobile, tablet, laptop, desktop)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your website responsive, use RWD strategies: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385723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38572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0937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812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layouts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12500"/>
              </a:lnSpc>
              <a:spcBef>
                <a:spcPts val="0"/>
              </a:spcBef>
              <a:spcAft>
                <a:spcPts val="0"/>
              </a:spcAft>
              <a:buClr>
                <a:srgbClr val="ED7D3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rgbClr val="ED7D3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g2fd87296955_1_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62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2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Responsive Web Design&lt;/h1&gt;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What is RWD?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 Strategies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6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&lt;li&gt;Viewport&lt;/li&gt;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&lt;li&gt;Grid View&lt;/li&gt;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&lt;li&gt;Media Queries&lt;/li&gt;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&lt;li&gt;Flexible Layouts&lt;/li&gt;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&lt;li&gt;Responsive Images&lt;/li&gt;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3716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&lt;li&gt;Relative Units&lt;/li&gt;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&lt;/li&gt;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2" name="Google Shape;62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" name="Google Shape;63;p2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Times New Roman"/>
                <a:ea typeface="Times New Roman"/>
                <a:cs typeface="Times New Roman"/>
                <a:sym typeface="Times New Roman"/>
              </a:rPr>
              <a:t>https://www.w3schools.com/html/html_responsive.asp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9" name="Google Shape;69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17061" y="736475"/>
            <a:ext cx="6109875" cy="424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fd87296955_0_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Design? “Be Water”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Bruce Lee Be As Water Philosophy video.&#10;http://www.aqualogixfitness.com" id="75" name="Google Shape;75;g2fd87296955_0_15" title="Bruce Lee Be As Water My Friend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538" y="725100"/>
            <a:ext cx="7854934" cy="441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d87296955_0_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What is Responsive Web Design? “Be Water”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2fd87296955_0_21"/>
          <p:cNvSpPr txBox="1"/>
          <p:nvPr/>
        </p:nvSpPr>
        <p:spPr>
          <a:xfrm>
            <a:off x="0" y="572700"/>
            <a:ext cx="9144000" cy="14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28600" lvl="0" marL="241300" marR="508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web design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refers to a design strategy to make websites  render correctly for various devices (mobile, tablet, laptop and desktop). It uses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HTML and CSS.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2" name="Google Shape;82;g2fd87296955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4" y="2801679"/>
            <a:ext cx="3428508" cy="2341822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2fd87296955_0_21"/>
          <p:cNvSpPr txBox="1"/>
          <p:nvPr/>
        </p:nvSpPr>
        <p:spPr>
          <a:xfrm>
            <a:off x="3428500" y="3418488"/>
            <a:ext cx="5715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is called Responsive Web Design when you use CSS and HTML to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resize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shrink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enlarge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or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content to make it look good on any screen.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d87296955_0_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Device Statistics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9" name="Google Shape;89;g2fd87296955_0_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613" y="1697500"/>
            <a:ext cx="5414781" cy="304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g2fd87296955_0_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717775"/>
            <a:ext cx="8839204" cy="97973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2fd87296955_0_31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https://gs.statcounter.com/platform-market-share/desktop-mobile-tablet/worldwide/#monthly-201909-202409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d87296955_0_4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Main Strategies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2fd87296955_0_40"/>
          <p:cNvSpPr txBox="1"/>
          <p:nvPr/>
        </p:nvSpPr>
        <p:spPr>
          <a:xfrm>
            <a:off x="0" y="572736"/>
            <a:ext cx="91440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93700" lvl="0" marL="457200" rtl="0" algn="l"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Media queries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Flexible layouts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Responsive images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units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d87296955_0_7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g2fd87296955_0_72"/>
          <p:cNvSpPr txBox="1"/>
          <p:nvPr/>
        </p:nvSpPr>
        <p:spPr>
          <a:xfrm>
            <a:off x="0" y="572736"/>
            <a:ext cx="9144000" cy="431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RWD strategy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is added by: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&lt;meta name="viewport"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content="width=device-width, initial-scale=1.0"&gt;</a:t>
            </a:r>
            <a:endParaRPr b="1"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the user's visible area of a web page.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192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sized to 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the </a:t>
            </a:r>
            <a:r>
              <a:rPr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scaling factor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set to 1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key points to follow: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use large fixed width elements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 NOT let the content rely on a particular viewport width to render well 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Times New Roman"/>
              <a:buAutoNum type="arabicPeriod"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CSS media queries to apply different styling for small and large screens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fd87296955_0_7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Grid View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9" name="Google Shape;109;g2fd87296955_0_7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2" y="1144795"/>
            <a:ext cx="9144000" cy="399870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2fd87296955_0_77"/>
          <p:cNvSpPr txBox="1"/>
          <p:nvPr/>
        </p:nvSpPr>
        <p:spPr>
          <a:xfrm>
            <a:off x="2" y="572700"/>
            <a:ext cx="9144000" cy="28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94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Many web pages are based on a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grid-view </a:t>
            </a:r>
            <a:r>
              <a:rPr lang="en" sz="1900"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divided into columns: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6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responsive grid-view often has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 columns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percentage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one column: 100% / 12 columns = 8.33%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should be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floating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left and other elements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class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of the 12 columns: </a:t>
            </a:r>
            <a:r>
              <a:rPr i="0" lang="en" sz="19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.col-1 {width: 8.33%;}, etc.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6850" lvl="0" marL="698500" marR="0" rtl="0" algn="l">
              <a:lnSpc>
                <a:spcPct val="100000"/>
              </a:lnSpc>
              <a:spcBef>
                <a:spcPts val="1225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Times New Roman"/>
              <a:buChar char="•"/>
            </a:pP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columns should be wrapped with a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row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where they </a:t>
            </a:r>
            <a:r>
              <a:rPr i="0" lang="en" sz="19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add up </a:t>
            </a:r>
            <a:r>
              <a:rPr i="0" lang="en" sz="19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12</a:t>
            </a:r>
            <a:endParaRPr i="0" sz="19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