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iYso531rxTqNmtKcSm54O07yrm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fd8729695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fd8729695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d8729695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d8729695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d8729695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d8729695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d8729695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d8729695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d8729695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d8729695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d8729695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fd8729695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3bba240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3bba240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62552a7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2f62552a7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615a3ea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f615a3ea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d872969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2fd872969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d8729695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fd8729695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d8729695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fd8729695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d8729695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fd872969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d8729695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fd8729695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d8729695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fd8729695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w3schools.com/bootstrap/default.asp" TargetMode="External"/><Relationship Id="rId4" Type="http://schemas.openxmlformats.org/officeDocument/2006/relationships/hyperlink" Target="https://www.w3schools.com/w3css/w3css_templates.as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youtube.com/watch?v=3MRWBahy02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cJMwBwFj5nQ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&gt;CSCI 111 Web Programming and Problem Solving&lt;/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&gt;Week-5-Lecture&lt;/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Responsive Web Design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&gt;Talgat Manglayev&lt;/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&gt;Irina Dolzhikova&lt;/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&gt;Aigerim Yessenbayeva&lt;/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12709" l="0" r="0" t="0"/>
          <a:stretch/>
        </p:blipFill>
        <p:spPr>
          <a:xfrm>
            <a:off x="5594050" y="1474801"/>
            <a:ext cx="3549950" cy="19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5594050" y="3052350"/>
            <a:ext cx="2234700" cy="8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d87296955_0_8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Media Queries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g2fd87296955_0_87"/>
          <p:cNvSpPr txBox="1"/>
          <p:nvPr/>
        </p:nvSpPr>
        <p:spPr>
          <a:xfrm>
            <a:off x="0" y="572700"/>
            <a:ext cx="9144000" cy="4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 queries 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</a:t>
            </a:r>
            <a:r>
              <a:rPr i="0" lang="en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@media 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 used to change  CSS properties if some conditions are true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85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@media not|only </a:t>
            </a:r>
            <a:r>
              <a:rPr i="1" lang="en" sz="24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mediatype </a:t>
            </a:r>
            <a:r>
              <a:rPr lang="en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24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mediafeature </a:t>
            </a:r>
            <a:r>
              <a:rPr lang="en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and|or|not </a:t>
            </a:r>
            <a:r>
              <a:rPr i="1" lang="en" sz="24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mediafeature</a:t>
            </a:r>
            <a:r>
              <a:rPr i="1" lang="en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i="1" sz="2400">
              <a:solidFill>
                <a:srgbClr val="A52A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85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85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CSS-Code;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85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mediatype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	 all, print, </a:t>
            </a:r>
            <a:r>
              <a:rPr lang="en" sz="24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speech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mediafeature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max-width, min-width, orientation, etc.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2fd87296955_0_87"/>
          <p:cNvSpPr txBox="1"/>
          <p:nvPr/>
        </p:nvSpPr>
        <p:spPr>
          <a:xfrm>
            <a:off x="5963375" y="0"/>
            <a:ext cx="318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3-media-query-example.html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d87296955_0_4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latin typeface="Times New Roman"/>
                <a:ea typeface="Times New Roman"/>
                <a:cs typeface="Times New Roman"/>
                <a:sym typeface="Times New Roman"/>
              </a:rPr>
              <a:t>Media Queries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2fd87296955_0_4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2700" marR="5080" rtl="0" algn="l">
              <a:lnSpc>
                <a:spcPct val="108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 queries use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breakpoints </a:t>
            </a:r>
            <a:r>
              <a:rPr lang="en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(screen sizes)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 decide how content needs to be rendered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breakpoints (in pixels):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up to 767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413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768 – 1023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413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Desktop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1024 – 1179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4130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Desktop (extra):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1200 +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370205" marR="99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@media screen and (min-width: 768px)</a:t>
            </a:r>
            <a:endParaRPr sz="1929">
              <a:solidFill>
                <a:srgbClr val="A5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370205" marR="99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99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sz="1929">
              <a:solidFill>
                <a:srgbClr val="A5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99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679"/>
              <a:buFont typeface="Arial"/>
              <a:buNone/>
            </a:pP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49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679"/>
              <a:buFont typeface="Arial"/>
              <a:buNone/>
            </a:pPr>
            <a:r>
              <a:rPr lang="en" sz="1929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929">
                <a:solidFill>
                  <a:srgbClr val="4472C4"/>
                </a:solidFill>
                <a:latin typeface="Courier New"/>
                <a:ea typeface="Courier New"/>
                <a:cs typeface="Courier New"/>
                <a:sym typeface="Courier New"/>
              </a:rPr>
              <a:t>100%;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49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929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929">
                <a:solidFill>
                  <a:srgbClr val="4472C4"/>
                </a:solidFill>
                <a:latin typeface="Courier New"/>
                <a:ea typeface="Courier New"/>
                <a:cs typeface="Courier New"/>
                <a:sym typeface="Courier New"/>
              </a:rPr>
              <a:t>ightblue</a:t>
            </a: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679"/>
              <a:buFont typeface="Arial"/>
              <a:buNone/>
            </a:pP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d87296955_0_9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Flexible Layout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g2fd87296955_0_9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508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layout can be optimized for a device’s  screen size: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reposition elements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resize elements (images)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hide or partially show elements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g2fd87296955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4731" y="2"/>
            <a:ext cx="327927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fd87296955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985" y="2571757"/>
            <a:ext cx="3886543" cy="226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fd87296955_0_96"/>
          <p:cNvPicPr preferRelativeResize="0"/>
          <p:nvPr/>
        </p:nvPicPr>
        <p:blipFill rotWithShape="1">
          <a:blip r:embed="rId5">
            <a:alphaModFix/>
          </a:blip>
          <a:srcRect b="0" l="23913" r="0" t="0"/>
          <a:stretch/>
        </p:blipFill>
        <p:spPr>
          <a:xfrm>
            <a:off x="3745002" y="998325"/>
            <a:ext cx="2119725" cy="13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d87296955_0_10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Times New Roman"/>
                <a:ea typeface="Times New Roman"/>
                <a:cs typeface="Times New Roman"/>
                <a:sym typeface="Times New Roman"/>
              </a:rPr>
              <a:t>Responsive images</a:t>
            </a:r>
            <a:endParaRPr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2fd87296955_0_10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techniques to make images responsive: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</a:t>
            </a:r>
            <a:r>
              <a:rPr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max-width 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picture 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19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srcset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Vectors (svg) vs Bitmap (jpg)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max-width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100%;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picture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265" rtl="0" algn="l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source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srcset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="small.jpg"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="(max-width: 768px)"&gt;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265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source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srcset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="medium.jpg"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="(max-width: 1024px)"&gt;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265" rtl="0" algn="l">
              <a:lnSpc>
                <a:spcPct val="118611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source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srcset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="large.jpg"&gt;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265" rtl="0" algn="l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=”medium.jpg"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=”Medium image"&gt;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/picture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1" name="Google Shape;141;g2fd87296955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695" y="-2"/>
            <a:ext cx="4344306" cy="25240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g2fd87296955_0_101"/>
          <p:cNvCxnSpPr/>
          <p:nvPr/>
        </p:nvCxnSpPr>
        <p:spPr>
          <a:xfrm flipH="1" rot="10800000">
            <a:off x="-6725" y="1902875"/>
            <a:ext cx="48072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g2fd87296955_0_101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https://www.w3schools.com/html/tryit.asp?filename=tryhtml_responsive_picture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d87296955_0_10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Times New Roman"/>
                <a:ea typeface="Times New Roman"/>
                <a:cs typeface="Times New Roman"/>
                <a:sym typeface="Times New Roman"/>
              </a:rPr>
              <a:t>Relative Units</a:t>
            </a:r>
            <a:endParaRPr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g2fd87296955_0_10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relative units for width/height, font size, etc.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 (width: 100%)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(font size: 1 em)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vw, vh, vmin, vmax (height: 100vh)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g2fd87296955_0_106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https://www.w3schools.com/cssref/css_units.php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d87296955_1_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5080" rtl="0" algn="l">
              <a:lnSpc>
                <a:spcPct val="97222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is like water,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target all types of devices  (mobile, tablet, laptop, desktop)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your website responsive, use RWD strategies: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85723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3857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0937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 view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2812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 queries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 layouts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images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units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2fd87296955_1_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3bba2404a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templates</a:t>
            </a:r>
            <a:endParaRPr/>
          </a:p>
        </p:txBody>
      </p:sp>
      <p:sp>
        <p:nvSpPr>
          <p:cNvPr id="162" name="Google Shape;162;g333bba2404a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develop website layout using popular </a:t>
            </a:r>
            <a:r>
              <a:rPr lang="en" u="sng">
                <a:solidFill>
                  <a:schemeClr val="hlink"/>
                </a:solidFill>
                <a:hlinkClick r:id="rId3"/>
              </a:rPr>
              <a:t>bootstrap 3 framework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has HTML, CSS and JavaScript.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There are lots of free ready to use </a:t>
            </a:r>
            <a:r>
              <a:rPr lang="en" u="sng">
                <a:solidFill>
                  <a:schemeClr val="hlink"/>
                </a:solidFill>
                <a:hlinkClick r:id="rId4"/>
              </a:rPr>
              <a:t>website templates</a:t>
            </a:r>
            <a:r>
              <a:rPr lang="en">
                <a:solidFill>
                  <a:schemeClr val="dk1"/>
                </a:solidFill>
              </a:rPr>
              <a:t> for desktop and for mobile devices.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are recommended to use templates in your course </a:t>
            </a:r>
            <a:r>
              <a:rPr lang="en">
                <a:solidFill>
                  <a:schemeClr val="dk1"/>
                </a:solidFill>
              </a:rPr>
              <a:t>project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But html and css code that is already in templates is not counted for grading.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62552a751_0_7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 u="sng">
                <a:solidFill>
                  <a:schemeClr val="hlink"/>
                </a:solidFill>
                <a:hlinkClick r:id="rId3"/>
              </a:rPr>
              <a:t>bonus info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Responsive Web Design&lt;/h1&gt;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346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is RWD?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 Strategies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&lt;li&gt;Viewport&lt;/li&gt;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&lt;li&gt;Grid View&lt;/li&gt;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5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&lt;li&gt;Media Queries&lt;/li&gt;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5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&lt;li&gt;Flexible Layouts&lt;/li&gt;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5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&lt;li&gt;Responsive Images&lt;/li&gt;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5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&lt;li&gt;Relative Units&lt;/li&gt;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181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Google Shape;62;p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https://www.w3schools.com/html/html_responsive.asp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615a3eae8_0_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What is Responsive Web Design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g2f615a3eae8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7061" y="736475"/>
            <a:ext cx="6109875" cy="42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d87296955_0_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What is Responsive Web Design? “Be Water”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ruce Lee Be As Water Philosophy video.&#10;http://www.aqualogixfitness.com" id="75" name="Google Shape;75;g2fd87296955_0_15" title="Bruce Lee Be As Water My Frien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538" y="725100"/>
            <a:ext cx="7854934" cy="44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d87296955_0_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What is Responsive Web Design? “Be Water”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g2fd87296955_0_21"/>
          <p:cNvSpPr txBox="1"/>
          <p:nvPr/>
        </p:nvSpPr>
        <p:spPr>
          <a:xfrm>
            <a:off x="0" y="572700"/>
            <a:ext cx="9144000" cy="13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508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esign strategy to make websites  render correctly for devices with various display size (mobile, tablet, laptop and desktop).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uses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and CSS.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g2fd87296955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8500"/>
            <a:ext cx="4721490" cy="32250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2fd87296955_0_21"/>
          <p:cNvSpPr txBox="1"/>
          <p:nvPr/>
        </p:nvSpPr>
        <p:spPr>
          <a:xfrm>
            <a:off x="5101450" y="2571750"/>
            <a:ext cx="3636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called Responsive Web Design when you use CSS and HTML to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resize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hide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shrink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enlarge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content to make it look good on any screen.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d87296955_0_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Device Statistics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g2fd87296955_0_31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https://gs.statcounter.com/platform-market-share/desktop-mobile-tablet/worldwide/#monthly-202002-202502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0" name="Google Shape;90;g2fd87296955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563" y="1849911"/>
            <a:ext cx="4872870" cy="274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fd87296955_0_31"/>
          <p:cNvPicPr preferRelativeResize="0"/>
          <p:nvPr/>
        </p:nvPicPr>
        <p:blipFill rotWithShape="1">
          <a:blip r:embed="rId4">
            <a:alphaModFix/>
          </a:blip>
          <a:srcRect b="7810" l="0" r="0" t="25317"/>
          <a:stretch/>
        </p:blipFill>
        <p:spPr>
          <a:xfrm>
            <a:off x="0" y="724275"/>
            <a:ext cx="9144000" cy="97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d87296955_0_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Main Strategies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g2fd87296955_0_40"/>
          <p:cNvSpPr txBox="1"/>
          <p:nvPr/>
        </p:nvSpPr>
        <p:spPr>
          <a:xfrm>
            <a:off x="0" y="572736"/>
            <a:ext cx="9144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 View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 queries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 layouts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images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units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d87296955_0_7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Viewport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g2fd87296955_0_72"/>
          <p:cNvSpPr txBox="1"/>
          <p:nvPr/>
        </p:nvSpPr>
        <p:spPr>
          <a:xfrm>
            <a:off x="0" y="572736"/>
            <a:ext cx="91440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RWD strategy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 is added by: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&lt;meta name="viewport"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content="width=device-width, initial-scale=1.0"&gt;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9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192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user's visible area of a web page.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19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sized to the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factor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to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key points to follow: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use large fixed width elements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let the content rely on a particular viewport width to render well 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CSS media queries to apply different styling for small and large screens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2fd87296955_0_72"/>
          <p:cNvSpPr txBox="1"/>
          <p:nvPr/>
        </p:nvSpPr>
        <p:spPr>
          <a:xfrm>
            <a:off x="5949350" y="0"/>
            <a:ext cx="319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1-viewport-example.html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1-image-resize-example.html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d87296955_0_7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Grid View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g2fd87296955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1144795"/>
            <a:ext cx="9144000" cy="399870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fd87296955_0_77"/>
          <p:cNvSpPr txBox="1"/>
          <p:nvPr/>
        </p:nvSpPr>
        <p:spPr>
          <a:xfrm>
            <a:off x="2" y="572700"/>
            <a:ext cx="9144000" cy="28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9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web pages are based on a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grid-view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divided into columns: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698500" marR="0" rtl="0" algn="l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responsive grid-view often has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columns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6985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 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one column: 100% / 12 columns = 8.33%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698500" marR="0" rtl="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columns should be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floating 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left and other elements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cleared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698500" marR="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class 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of the 12 columns: </a:t>
            </a:r>
            <a:r>
              <a:rPr i="0" lang="en" sz="19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.col-1 {width: 8.33%;}, etc.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698500" marR="0" rtl="0" algn="l">
              <a:lnSpc>
                <a:spcPct val="100000"/>
              </a:lnSpc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columns should be wrapped with a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where they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up 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12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g2fd87296955_0_77"/>
          <p:cNvSpPr txBox="1"/>
          <p:nvPr/>
        </p:nvSpPr>
        <p:spPr>
          <a:xfrm>
            <a:off x="6376825" y="0"/>
            <a:ext cx="276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2-grid-view-example.html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