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Fy7HL1VI8rhgBP5YhjdrSrnyz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9"/>
          <p:cNvPicPr preferRelativeResize="0"/>
          <p:nvPr/>
        </p:nvPicPr>
        <p:blipFill rotWithShape="1">
          <a:blip r:embed="rId2">
            <a:alphaModFix/>
          </a:blip>
          <a:srcRect b="33511" l="8336" r="8219" t="0"/>
          <a:stretch/>
        </p:blipFill>
        <p:spPr>
          <a:xfrm>
            <a:off x="-25577" y="1294145"/>
            <a:ext cx="9207943" cy="38917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/>
          <p:nvPr/>
        </p:nvSpPr>
        <p:spPr>
          <a:xfrm>
            <a:off x="763146" y="1568182"/>
            <a:ext cx="7966021" cy="117915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529" y="268711"/>
            <a:ext cx="1452698" cy="102543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9"/>
          <p:cNvSpPr txBox="1"/>
          <p:nvPr>
            <p:ph type="title"/>
          </p:nvPr>
        </p:nvSpPr>
        <p:spPr>
          <a:xfrm>
            <a:off x="311695" y="173686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 txBox="1"/>
          <p:nvPr>
            <p:ph type="title"/>
          </p:nvPr>
        </p:nvSpPr>
        <p:spPr>
          <a:xfrm>
            <a:off x="311700" y="1499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311703" y="1803575"/>
            <a:ext cx="399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2" type="body"/>
          </p:nvPr>
        </p:nvSpPr>
        <p:spPr>
          <a:xfrm>
            <a:off x="4832403" y="1803475"/>
            <a:ext cx="399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" name="Google Shape;2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1943" y="-93835"/>
            <a:ext cx="1122276" cy="8165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0"/>
          <p:cNvCxnSpPr/>
          <p:nvPr/>
        </p:nvCxnSpPr>
        <p:spPr>
          <a:xfrm>
            <a:off x="311700" y="689275"/>
            <a:ext cx="5073100" cy="0"/>
          </a:xfrm>
          <a:prstGeom prst="straightConnector1">
            <a:avLst/>
          </a:prstGeom>
          <a:noFill/>
          <a:ln cap="flat" cmpd="sng" w="9525">
            <a:solidFill>
              <a:srgbClr val="935E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20"/>
          <p:cNvCxnSpPr/>
          <p:nvPr/>
        </p:nvCxnSpPr>
        <p:spPr>
          <a:xfrm>
            <a:off x="695325" y="149981"/>
            <a:ext cx="0" cy="53929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Final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21"/>
          <p:cNvPicPr preferRelativeResize="0"/>
          <p:nvPr/>
        </p:nvPicPr>
        <p:blipFill rotWithShape="1">
          <a:blip r:embed="rId2">
            <a:alphaModFix/>
          </a:blip>
          <a:srcRect b="33511" l="8336" r="8219" t="0"/>
          <a:stretch/>
        </p:blipFill>
        <p:spPr>
          <a:xfrm>
            <a:off x="-25577" y="1294145"/>
            <a:ext cx="9207943" cy="389171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1"/>
          <p:cNvSpPr txBox="1"/>
          <p:nvPr>
            <p:ph type="title"/>
          </p:nvPr>
        </p:nvSpPr>
        <p:spPr>
          <a:xfrm>
            <a:off x="311695" y="173686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/>
        </p:txBody>
      </p:sp>
      <p:pic>
        <p:nvPicPr>
          <p:cNvPr id="28" name="Google Shape;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529" y="268711"/>
            <a:ext cx="1452698" cy="102543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1"/>
          <p:cNvSpPr txBox="1"/>
          <p:nvPr/>
        </p:nvSpPr>
        <p:spPr>
          <a:xfrm>
            <a:off x="3684684" y="4881892"/>
            <a:ext cx="1774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n" sz="825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www.nu.edu.kz</a:t>
            </a:r>
            <a:endParaRPr b="0" i="0" sz="825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type="title"/>
          </p:nvPr>
        </p:nvSpPr>
        <p:spPr>
          <a:xfrm>
            <a:off x="768300" y="1564525"/>
            <a:ext cx="7962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CSCI 111: Web Programming and 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Solving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"/>
          <p:cNvSpPr txBox="1"/>
          <p:nvPr>
            <p:ph idx="4294967295" type="subTitle"/>
          </p:nvPr>
        </p:nvSpPr>
        <p:spPr>
          <a:xfrm>
            <a:off x="209550" y="3540125"/>
            <a:ext cx="85217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Instructors: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Irina Dolzhikova,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Talgat Manglayev,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MSc. Marat Isteleyev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722450" y="2842950"/>
            <a:ext cx="4062014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2: Basics of HTML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311700" y="1499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 Elements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311702" y="857250"/>
            <a:ext cx="8520597" cy="37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elements must follow specific structure and rules to be correctly processed and shown in browsers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consist of </a:t>
            </a:r>
            <a:r>
              <a:rPr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opening tag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closing tags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(except for some elements):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&lt;h1&gt;Hello, World!&lt;/h1&gt;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no spaces after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&lt;hr&gt;, &lt;br&gt; &lt;meta&gt;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no closing tags, no content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must be correctly </a:t>
            </a:r>
            <a:r>
              <a:rPr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&lt;body&gt; &lt;h1&gt; Hello, World! &lt;/h1&gt; &lt;/body&gt;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WRONG: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&lt;body&gt; &lt;h1&gt; Hello, World! &lt;/body&gt; &lt;/h1&gt;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element for comments: 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&lt;!--Browsers don’t show this content --&gt;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702550" y="9540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 Attributes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may have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come in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name="value”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pairs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&lt;meta charset="UTF-8"&gt;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provide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information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elements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are always specified in the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opening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 color=‘blue’&gt; Hello, World! &lt;/h1&gt;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values must be in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quotes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(single or double)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1499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 Object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0" y="722680"/>
            <a:ext cx="9143999" cy="4420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web page is loaded, the browser creates a 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Object Model (DOM)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page.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HTML DOM model is constructed as a 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of Objects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Elements can be found and accessed with JavaScript: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elements by id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elements by tag name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elements by class name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elements by CSS selectors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2517" y="2190750"/>
            <a:ext cx="5625283" cy="26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1499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722680"/>
            <a:ext cx="8025850" cy="4420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technology (frontend) is based on HTML5, CSS3 and JavaScript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Documents are specially written text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elements and attributes direct browsers how to display a web page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Object Model is a tree like structure associated with HTML document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self-study: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https://www.w3schools.com/html/default.asp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for Attention!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" type="body"/>
          </p:nvPr>
        </p:nvSpPr>
        <p:spPr>
          <a:xfrm>
            <a:off x="305147" y="933275"/>
            <a:ext cx="7181503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History of HTML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HTML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document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elements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attributes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Object Model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HTML Resources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406950" y="5963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>
            <p:ph type="title"/>
          </p:nvPr>
        </p:nvSpPr>
        <p:spPr>
          <a:xfrm>
            <a:off x="756403" y="9686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title"/>
          </p:nvPr>
        </p:nvSpPr>
        <p:spPr>
          <a:xfrm>
            <a:off x="676622" y="10492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3"/>
          <p:cNvSpPr txBox="1"/>
          <p:nvPr>
            <p:ph idx="1" type="body"/>
          </p:nvPr>
        </p:nvSpPr>
        <p:spPr>
          <a:xfrm>
            <a:off x="219422" y="677625"/>
            <a:ext cx="8426400" cy="19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219422" y="677625"/>
            <a:ext cx="435257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•To access a website: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</a:t>
            </a: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Retrieve IP by Domain name (DNS)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•Access the Web server by IP</a:t>
            </a:r>
            <a:endParaRPr/>
          </a:p>
        </p:txBody>
      </p:sp>
      <p:pic>
        <p:nvPicPr>
          <p:cNvPr id="55" name="Google Shape;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306" y="1677075"/>
            <a:ext cx="3454400" cy="27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 txBox="1"/>
          <p:nvPr/>
        </p:nvSpPr>
        <p:spPr>
          <a:xfrm>
            <a:off x="379306" y="4614538"/>
            <a:ext cx="41926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Fig.1 -Before reaching the web server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4258022" y="729477"/>
            <a:ext cx="4387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serve the website: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</a:t>
            </a: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</a:t>
            </a:r>
            <a:r>
              <a:rPr b="1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HTML, CSS, JS</a:t>
            </a:r>
            <a:endParaRPr/>
          </a:p>
        </p:txBody>
      </p:sp>
      <p:pic>
        <p:nvPicPr>
          <p:cNvPr id="58" name="Google Shape;5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0144" y="1677075"/>
            <a:ext cx="4661157" cy="283183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/>
        </p:nvSpPr>
        <p:spPr>
          <a:xfrm>
            <a:off x="4792134" y="4608823"/>
            <a:ext cx="45855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Fig.2 -After reaching the web server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676622" y="104925"/>
            <a:ext cx="468912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HTML, CSS, Javascript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295622" y="894450"/>
            <a:ext cx="7070378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yper-</a:t>
            </a: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 </a:t>
            </a: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arkup </a:t>
            </a: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anguage (</a:t>
            </a: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standard markup language for documents designed to be displayed in a web browser.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structure of the web page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ascading </a:t>
            </a: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tyle </a:t>
            </a: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heets (</a:t>
            </a: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stylesheet language used to describe the presentation of a document written in HTML.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style of the web page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</a:t>
            </a: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cript (</a:t>
            </a: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lightweight and interpreted programming (or scripting) language for Web pages.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adds behavior to the web page</a:t>
            </a:r>
            <a:endParaRPr/>
          </a:p>
        </p:txBody>
      </p:sp>
      <p:pic>
        <p:nvPicPr>
          <p:cNvPr id="66" name="Google Shape;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5550" y="767450"/>
            <a:ext cx="704850" cy="98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"/>
          <p:cNvPicPr preferRelativeResize="0"/>
          <p:nvPr/>
        </p:nvPicPr>
        <p:blipFill rotWithShape="1">
          <a:blip r:embed="rId4">
            <a:alphaModFix/>
          </a:blip>
          <a:srcRect b="11265" l="0" r="39349" t="14008"/>
          <a:stretch/>
        </p:blipFill>
        <p:spPr>
          <a:xfrm>
            <a:off x="7546628" y="2051050"/>
            <a:ext cx="913146" cy="121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6628" y="3528599"/>
            <a:ext cx="769655" cy="111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295622" y="10492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 of HTML</a:t>
            </a:r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946150" y="987991"/>
            <a:ext cx="42037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Invention of WWW, HTTP, 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</a:t>
            </a: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 Berners-Lee </a:t>
            </a: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(CERN)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 of WWW software (CERN)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Wide Web Consortium (W3C)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XHTML 1.0 based on XML (W3C)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WHATWG (Mozilla, Opera, and Apple)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release (WHATWG, W3C)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HTML5.1, HTML5.2 and HTML5.3</a:t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244822" y="987991"/>
            <a:ext cx="650528" cy="336550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rgbClr val="5D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1989</a:t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243408" y="1588284"/>
            <a:ext cx="650528" cy="336550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rgbClr val="5D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1993</a:t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243408" y="2142153"/>
            <a:ext cx="650528" cy="336550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rgbClr val="5D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1994</a:t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243408" y="2664798"/>
            <a:ext cx="650528" cy="336550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rgbClr val="5D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43408" y="3212586"/>
            <a:ext cx="650528" cy="336550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rgbClr val="5D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2004</a:t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243408" y="3760374"/>
            <a:ext cx="650528" cy="336550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rgbClr val="5D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2007</a:t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243408" y="4308162"/>
            <a:ext cx="650528" cy="336550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rgbClr val="5D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2011</a:t>
            </a:r>
            <a:endParaRPr/>
          </a:p>
        </p:txBody>
      </p:sp>
      <p:sp>
        <p:nvSpPr>
          <p:cNvPr id="82" name="Google Shape;82;p5"/>
          <p:cNvSpPr txBox="1"/>
          <p:nvPr/>
        </p:nvSpPr>
        <p:spPr>
          <a:xfrm>
            <a:off x="6210300" y="987991"/>
            <a:ext cx="273685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Sir Timothy John Berners-Lee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(8 June 1955), TimBL, is an English computer scientist, professor at MIT, and the director of the World Wide Web Consortium (W3C).</a:t>
            </a:r>
            <a:endParaRPr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3300" y="987991"/>
            <a:ext cx="1397000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0650" y="2770028"/>
            <a:ext cx="3952530" cy="238798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5200650" y="2771001"/>
            <a:ext cx="22415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http://info.cern.ch/ -home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11700" y="1499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 of HTML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563" y="0"/>
            <a:ext cx="2533227" cy="288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2015" y="504134"/>
            <a:ext cx="1587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9565" y="2903471"/>
            <a:ext cx="34925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176752"/>
            <a:ext cx="3746500" cy="29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3"/>
          <p:cNvSpPr txBox="1"/>
          <p:nvPr/>
        </p:nvSpPr>
        <p:spPr>
          <a:xfrm>
            <a:off x="-12700" y="4217902"/>
            <a:ext cx="3759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</a:t>
            </a: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(1998)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3"/>
          <p:cNvSpPr txBox="1"/>
          <p:nvPr/>
        </p:nvSpPr>
        <p:spPr>
          <a:xfrm>
            <a:off x="3954563" y="2903471"/>
            <a:ext cx="25332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Yahoo</a:t>
            </a: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(1994)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3"/>
          <p:cNvSpPr txBox="1"/>
          <p:nvPr/>
        </p:nvSpPr>
        <p:spPr>
          <a:xfrm>
            <a:off x="5184005" y="4768282"/>
            <a:ext cx="34880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eBay</a:t>
            </a: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(1995)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/>
          <p:nvPr/>
        </p:nvSpPr>
        <p:spPr>
          <a:xfrm>
            <a:off x="7113366" y="2502414"/>
            <a:ext cx="14811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</a:t>
            </a: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(1995)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1499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HTML?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311702" y="722680"/>
            <a:ext cx="8385109" cy="4420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yper-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 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arkup 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anguage (</a:t>
            </a: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Hyper-Text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 document with hyperlinks (references) to other documents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Markup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 system (set of tags) of text annotation to control its structure, formatting and relationships between its parts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 Word:	</a:t>
            </a: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	Bold Text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Markdown: 			** Bold Text **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LaTeX: 				\textbf{ Bold Text }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HTML:		 		&lt;strong&gt; Bold Text &lt;/strong&gt;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WhatsApp:			*Bold text*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Language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 structured system of communication with its alphabet, vocabulary and a grammar (specific set of rules)</a:t>
            </a:r>
            <a:endParaRPr/>
          </a:p>
        </p:txBody>
      </p:sp>
      <p:sp>
        <p:nvSpPr>
          <p:cNvPr id="105" name="Google Shape;105;p24"/>
          <p:cNvSpPr/>
          <p:nvPr/>
        </p:nvSpPr>
        <p:spPr>
          <a:xfrm>
            <a:off x="1715334" y="3143667"/>
            <a:ext cx="420491" cy="2536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2698" y="2108617"/>
            <a:ext cx="3149600" cy="20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712074" y="85875"/>
            <a:ext cx="526962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 Document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HTML document?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file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an extension “.htm” or “.html”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created in a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editor: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Notepad, TextEdit, Sublime, VS Code, WebStorm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markup tags (elements) which direct how a page is to be displayed by browsers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have proper text encoding (UTF-8)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is not case sensitive (head = HEAD)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6020357" y="2681287"/>
            <a:ext cx="312364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index.html</a:t>
            </a:r>
            <a:endParaRPr b="1" i="1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&lt;meta charset="UTF-8"&gt;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&lt;title&gt;My Website&lt;/title&gt;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&lt;h1&gt;Hello, World!&lt;/h1&gt;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712074" y="85875"/>
            <a:ext cx="526962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 Document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HTML document consists of </a:t>
            </a:r>
            <a:r>
              <a:rPr b="1"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</a:t>
            </a:r>
            <a:endParaRPr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DOCTYPE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– type of document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&lt;!DOCTYPE html&gt; - stands for HTML5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html – root element of a HTML document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– section for </a:t>
            </a:r>
            <a:r>
              <a:rPr b="1"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information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	(encoding, display settings, other resources)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– title of a document, shown in browser’s Tab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– section for main content of a webpage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– defines a heading (h1-h6)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– defines a paragraph</a:t>
            </a: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6020357" y="1660095"/>
            <a:ext cx="312364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&lt;meta charset="UTF-8"&gt;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&lt;title&gt;My Website&lt;/title&gt;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&lt;/head&gt;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&lt;h1&gt;Hello, World!&lt;/h1&gt;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&lt;p&gt;Some paragraph&lt;/p&gt;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U white  theme 4x3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Marat Isteleyev</dc:creator>
</cp:coreProperties>
</file>