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i9FTgMwzFg/b1Mt9fKf+P8TAnm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CSCI 111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Programming and Problem Solving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3600" y="2797175"/>
            <a:ext cx="85206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Week-2-Lecture-1 HTML basics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Talgat Manglayev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Irina Dolzhikova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Aigerim Yessenbayeva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Displaying Images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useful notes on </a:t>
            </a:r>
            <a:r>
              <a:rPr lang="en">
                <a:solidFill>
                  <a:srgbClr val="FF0000"/>
                </a:solidFill>
              </a:rPr>
              <a:t>&lt;img&gt;</a:t>
            </a:r>
            <a:r>
              <a:rPr lang="en">
                <a:solidFill>
                  <a:schemeClr val="dk1"/>
                </a:solidFill>
              </a:rPr>
              <a:t> tag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that &lt;img&gt; is an inline element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 attribute is similar to </a:t>
            </a:r>
            <a:r>
              <a:rPr lang="en">
                <a:solidFill>
                  <a:srgbClr val="0563C2"/>
                </a:solidFill>
              </a:rPr>
              <a:t>href</a:t>
            </a:r>
            <a:r>
              <a:rPr lang="en">
                <a:solidFill>
                  <a:schemeClr val="dk1"/>
                </a:solidFill>
              </a:rPr>
              <a:t> attribute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attribute </a:t>
            </a:r>
            <a:r>
              <a:rPr lang="en">
                <a:solidFill>
                  <a:srgbClr val="0563C2"/>
                </a:solidFill>
              </a:rPr>
              <a:t>alt</a:t>
            </a:r>
            <a:r>
              <a:rPr lang="en">
                <a:solidFill>
                  <a:schemeClr val="dk1"/>
                </a:solidFill>
              </a:rPr>
              <a:t> is required for visually impaired people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to allocate space on the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Images can be used as links (as logo)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&lt;a href="http://w3.org"&gt;&lt;</a:t>
            </a:r>
            <a:r>
              <a:rPr lang="en">
                <a:solidFill>
                  <a:srgbClr val="FF0000"/>
                </a:solidFill>
              </a:rPr>
              <a:t>img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="w3.org.png"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="50px"&gt;&lt;/a&gt;&lt;br&gt;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Escape characters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3 main characters to be escaped: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&amp;lt;</a:t>
            </a:r>
            <a:r>
              <a:rPr lang="en">
                <a:solidFill>
                  <a:schemeClr val="dk1"/>
                </a:solidFill>
              </a:rPr>
              <a:t> to escape &lt;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&amp;gt;</a:t>
            </a:r>
            <a:r>
              <a:rPr lang="en">
                <a:solidFill>
                  <a:schemeClr val="dk1"/>
                </a:solidFill>
              </a:rPr>
              <a:t> to escape &gt;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&amp;amp;</a:t>
            </a:r>
            <a:r>
              <a:rPr lang="en">
                <a:solidFill>
                  <a:schemeClr val="dk1"/>
                </a:solidFill>
              </a:rPr>
              <a:t> to escape &amp; symbol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Useful escape symbols: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&amp;quot;</a:t>
            </a:r>
            <a:r>
              <a:rPr lang="en">
                <a:solidFill>
                  <a:schemeClr val="dk1"/>
                </a:solidFill>
              </a:rPr>
              <a:t> - to make a quotation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&amp;nbsp;</a:t>
            </a:r>
            <a:r>
              <a:rPr lang="en">
                <a:solidFill>
                  <a:schemeClr val="dk1"/>
                </a:solidFill>
              </a:rPr>
              <a:t> - non-breaking space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563C2"/>
                </a:solidFill>
              </a:rPr>
              <a:t>&amp;copy;</a:t>
            </a:r>
            <a:r>
              <a:rPr lang="en">
                <a:solidFill>
                  <a:schemeClr val="dk1"/>
                </a:solidFill>
              </a:rPr>
              <a:t> – copyright symbol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h1</a:t>
            </a:r>
            <a:r>
              <a:rPr lang="en">
                <a:solidFill>
                  <a:schemeClr val="dk1"/>
                </a:solidFill>
              </a:rPr>
              <a:t> tag for a page to convey the topic of the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semantic tags</a:t>
            </a:r>
            <a:r>
              <a:rPr lang="en">
                <a:solidFill>
                  <a:schemeClr val="dk1"/>
                </a:solidFill>
              </a:rPr>
              <a:t> whenever possible to improve your SEO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different types of </a:t>
            </a:r>
            <a:r>
              <a:rPr lang="en">
                <a:solidFill>
                  <a:srgbClr val="FF0000"/>
                </a:solidFill>
              </a:rPr>
              <a:t>links</a:t>
            </a:r>
            <a:r>
              <a:rPr lang="en">
                <a:solidFill>
                  <a:schemeClr val="dk1"/>
                </a:solidFill>
              </a:rPr>
              <a:t> for your needs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unordered lists</a:t>
            </a:r>
            <a:r>
              <a:rPr lang="en">
                <a:solidFill>
                  <a:schemeClr val="dk1"/>
                </a:solidFill>
              </a:rPr>
              <a:t> for menu items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of &lt;img&gt; tag accurately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escape character</a:t>
            </a:r>
            <a:r>
              <a:rPr lang="en">
                <a:solidFill>
                  <a:schemeClr val="dk1"/>
                </a:solidFill>
              </a:rPr>
              <a:t> not to break your HTML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HTML Content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H1 vs. Div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Semantic tags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Links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Menu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Displaying Images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Escape Characters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HTML Content Model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Each element in HTML falls into zero or more categories that group elements with similar characteristics together: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Metadata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Sectioning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Heading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Phrasing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Embedded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Interactive 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525" y="1751475"/>
            <a:ext cx="4572002" cy="251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563C2"/>
                </a:solidFill>
                <a:latin typeface="Arial"/>
                <a:ea typeface="Arial"/>
                <a:cs typeface="Arial"/>
                <a:sym typeface="Arial"/>
              </a:rPr>
              <a:t>https://www.w3.org/TR/2011/WD-html5-20110525/content-models.html#content-models</a:t>
            </a:r>
            <a:endParaRPr b="0" i="1" sz="1500" u="none" cap="none" strike="noStrike">
              <a:solidFill>
                <a:srgbClr val="0563C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HTML Content Model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Block-level </a:t>
            </a:r>
            <a:r>
              <a:rPr lang="en">
                <a:solidFill>
                  <a:schemeClr val="dk1"/>
                </a:solidFill>
              </a:rPr>
              <a:t>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Placed on a </a:t>
            </a:r>
            <a:r>
              <a:rPr lang="en">
                <a:solidFill>
                  <a:srgbClr val="FF0000"/>
                </a:solidFill>
              </a:rPr>
              <a:t>new line</a:t>
            </a:r>
            <a:r>
              <a:rPr lang="en">
                <a:solidFill>
                  <a:schemeClr val="dk1"/>
                </a:solidFill>
              </a:rPr>
              <a:t> (by default)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Occupies full width of the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May include other block-level or inline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Roughly corresponds to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>
                <a:solidFill>
                  <a:schemeClr val="dk1"/>
                </a:solidFill>
              </a:rPr>
              <a:t>• eg.: </a:t>
            </a:r>
            <a:r>
              <a:rPr lang="en">
                <a:solidFill>
                  <a:srgbClr val="FF0000"/>
                </a:solidFill>
              </a:rPr>
              <a:t>h1, div, p, ul, ol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0" y="4681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https://www.w3schools.com/html/html_blocks.asp</a:t>
            </a:r>
            <a:endParaRPr b="0" i="1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572000" y="1017725"/>
            <a:ext cx="4572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Placed on the same line line (by default)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May include only other inline elements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Roughly corresponds to Phrasing content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eg.: 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span, strong, 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H1 vs. Div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H1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Needs to reflect the content of the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SEO (Search Engine Optimization)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DIV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Block-level element – universal tag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styled with CSS to look like any other element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Mostly used with class and id attributes as in my.nu.edu.kz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Semantic tags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elements’ name imply some meaning to the content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Human/machines can better understand the structure of a document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useful tags: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header, footer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section, article, aside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Fragment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href="#some_element_name"&gt;Page Fragment&lt;/a&gt;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&lt;div id="some_element_name"&gt;…&lt;/div&gt;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href="some_page.html"&gt;Some internal page&lt;/a&gt;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4741375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href="http://w3.org"&gt;Some external link&lt;/a&gt;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Image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href="http://w3.org"&gt;&lt;img src="w3.org.png" width="50px"&gt;&lt;/a&gt;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Email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&lt;a href="mailto:email"&gt;Email link&lt;/a&gt;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attribute of </a:t>
            </a:r>
            <a:r>
              <a:rPr lang="en">
                <a:solidFill>
                  <a:srgbClr val="FF0000"/>
                </a:solidFill>
              </a:rPr>
              <a:t>&lt;a&gt;</a:t>
            </a:r>
            <a:r>
              <a:rPr lang="en">
                <a:solidFill>
                  <a:schemeClr val="dk1"/>
                </a:solidFill>
              </a:rPr>
              <a:t> tag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new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_blank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current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&lt;a href="some_url"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_self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11" name="Google Shape;1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create a menu for a website use: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tag &lt;nav&gt; to wrap menu items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unordered list to wrap each menu item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CSS and JS to style a menu (later)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href="1.html"&gt;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href="2.html"&gt;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2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href="3.html"&gt;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3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