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j2IBDQX5QwIofzZh+1SOeQzZYr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css/" TargetMode="External"/><Relationship Id="rId4" Type="http://schemas.openxmlformats.org/officeDocument/2006/relationships/hyperlink" Target="https://developer.mozilla.org/en-US/docs/Web/CSS/" TargetMode="External"/><Relationship Id="rId5" Type="http://schemas.openxmlformats.org/officeDocument/2006/relationships/hyperlink" Target="https://css-tricks.com/" TargetMode="External"/><Relationship Id="rId6" Type="http://schemas.openxmlformats.org/officeDocument/2006/relationships/hyperlink" Target="https://www.w3.org/Style/CS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CSCI 111 Web Programming and Problem Solving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Week-2-Lecture-2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 to CSS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Talgat Manglayev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Irina Dolzhikova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Aigerim Yessenbayeva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Element Selectors</a:t>
            </a:r>
            <a:endParaRPr/>
          </a:p>
        </p:txBody>
      </p: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0" y="572700"/>
            <a:ext cx="6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Selection of one or more </a:t>
            </a:r>
            <a:r>
              <a:rPr b="1" lang="en" sz="2400">
                <a:solidFill>
                  <a:srgbClr val="FF0000"/>
                </a:solidFill>
              </a:rPr>
              <a:t>elements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margin: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padding: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h1, 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 font-size: 12pt;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1" name="Google Shape;141;p10"/>
          <p:cNvSpPr txBox="1"/>
          <p:nvPr/>
        </p:nvSpPr>
        <p:spPr>
          <a:xfrm>
            <a:off x="6144000" y="572700"/>
            <a:ext cx="3000000" cy="4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and changes the properties of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and changes the properties of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the comma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between)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page-2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Class Selectors</a:t>
            </a:r>
            <a:endParaRPr/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0" y="1065300"/>
            <a:ext cx="4740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class="second"&gt; … &lt;/p&gt;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 class="second item"&gt; … 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.second { color: red;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li.item { color: purple; }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49" name="Google Shape;149;p11"/>
          <p:cNvSpPr txBox="1"/>
          <p:nvPr/>
        </p:nvSpPr>
        <p:spPr>
          <a:xfrm>
            <a:off x="4740000" y="1065300"/>
            <a:ext cx="4404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of the class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two elements. Elements can belong to several classes.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the elements with the specified class (second or item)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a dot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class name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0" y="5727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- identifier that can group together multiple elements.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page-3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Attribute Selectors</a:t>
            </a:r>
            <a:endParaRPr sz="3300"/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0" y="1065300"/>
            <a:ext cx="4740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h1[style]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text-align: center;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li[name]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gray;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li[name="item1"]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orange;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4740000" y="1065300"/>
            <a:ext cx="44040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all h1 tags with their style attribute defined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all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with their name attribute defined as well as those which have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values for name attribute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page-4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ID Selectors</a:t>
            </a:r>
            <a:endParaRPr/>
          </a:p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0" y="1065300"/>
            <a:ext cx="9144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Assignment of </a:t>
            </a:r>
            <a:r>
              <a:rPr b="1" lang="en" sz="2000">
                <a:solidFill>
                  <a:schemeClr val="dk1"/>
                </a:solidFill>
              </a:rPr>
              <a:t>ID </a:t>
            </a:r>
            <a:r>
              <a:rPr lang="en" sz="2000">
                <a:solidFill>
                  <a:schemeClr val="dk1"/>
                </a:solidFill>
              </a:rPr>
              <a:t>to the element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id="last"&gt; … &lt;/p&gt;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Selects the elements by its ID </a:t>
            </a:r>
            <a:r>
              <a:rPr i="1" lang="en" sz="2000">
                <a:solidFill>
                  <a:schemeClr val="dk1"/>
                </a:solidFill>
              </a:rPr>
              <a:t>Note a hash </a:t>
            </a:r>
            <a:r>
              <a:rPr lang="en" sz="2000">
                <a:solidFill>
                  <a:schemeClr val="dk1"/>
                </a:solidFill>
              </a:rPr>
              <a:t>before the ID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#last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font-size: 15pt;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0" y="57270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identifier of an element unique within the document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page-5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Debugging CSS</a:t>
            </a:r>
            <a:endParaRPr sz="3300"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To inspect and debug CSS, the browsers have a special instrument called </a:t>
            </a:r>
            <a:r>
              <a:rPr b="1" lang="en" sz="2100">
                <a:solidFill>
                  <a:schemeClr val="dk1"/>
                </a:solidFill>
              </a:rPr>
              <a:t>Developer Tools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650">
                <a:solidFill>
                  <a:schemeClr val="dk1"/>
                </a:solidFill>
              </a:rPr>
              <a:t>Chrome</a:t>
            </a:r>
            <a:r>
              <a:rPr lang="en" sz="1650">
                <a:solidFill>
                  <a:schemeClr val="dk1"/>
                </a:solidFill>
              </a:rPr>
              <a:t>:</a:t>
            </a:r>
            <a:r>
              <a:rPr lang="en" sz="1450">
                <a:solidFill>
                  <a:schemeClr val="dk1"/>
                </a:solidFill>
              </a:rPr>
              <a:t> View -&gt; Developer -&gt; Developer Tools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650">
                <a:solidFill>
                  <a:schemeClr val="dk1"/>
                </a:solidFill>
              </a:rPr>
              <a:t>Safari</a:t>
            </a:r>
            <a:r>
              <a:rPr lang="en" sz="1650">
                <a:solidFill>
                  <a:schemeClr val="dk1"/>
                </a:solidFill>
              </a:rPr>
              <a:t>: </a:t>
            </a:r>
            <a:r>
              <a:rPr lang="en" sz="1450">
                <a:solidFill>
                  <a:schemeClr val="dk1"/>
                </a:solidFill>
              </a:rPr>
              <a:t>Develop -&gt; Show Web Inspector ( Option + Command + I )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rPr lang="en" sz="1450">
                <a:solidFill>
                  <a:schemeClr val="dk1"/>
                </a:solidFill>
              </a:rPr>
              <a:t>If you don’t see the Develop menu in the menu bar, choose Safari &gt; Preferences, click Advanced, 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50">
                <a:solidFill>
                  <a:schemeClr val="dk1"/>
                </a:solidFill>
              </a:rPr>
              <a:t>then select “Show Develop menu in menu bar.”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Resources</a:t>
            </a:r>
            <a:endParaRPr sz="3300"/>
          </a:p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Best </a:t>
            </a:r>
            <a:r>
              <a:rPr b="1" lang="en" sz="2100">
                <a:solidFill>
                  <a:schemeClr val="dk1"/>
                </a:solidFill>
              </a:rPr>
              <a:t>resources </a:t>
            </a:r>
            <a:r>
              <a:rPr lang="en" sz="2100">
                <a:solidFill>
                  <a:schemeClr val="dk1"/>
                </a:solidFill>
              </a:rPr>
              <a:t>for tutorials and references:W3schools: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https://www.w3schools.com/css/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MDN Web Docs:</a:t>
            </a:r>
            <a:r>
              <a:rPr lang="en" sz="2100" u="sng">
                <a:solidFill>
                  <a:schemeClr val="hlink"/>
                </a:solidFill>
                <a:hlinkClick r:id="rId4"/>
              </a:rPr>
              <a:t>https://developer.mozilla.org/en-US/docs/Web/CSS/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CSS-TRICKS:</a:t>
            </a:r>
            <a:r>
              <a:rPr lang="en" sz="2100" u="sng">
                <a:solidFill>
                  <a:schemeClr val="hlink"/>
                </a:solidFill>
                <a:hlinkClick r:id="rId5"/>
              </a:rPr>
              <a:t>https://css-tricks.com/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W3.org: </a:t>
            </a:r>
            <a:r>
              <a:rPr lang="en" sz="2100" u="sng">
                <a:solidFill>
                  <a:schemeClr val="hlink"/>
                </a:solidFill>
                <a:hlinkClick r:id="rId6"/>
              </a:rPr>
              <a:t>https://www.w3.org/Style/CSS/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In Russian: https://htmlacademy.ru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Summary</a:t>
            </a:r>
            <a:endParaRPr sz="3300"/>
          </a:p>
        </p:txBody>
      </p:sp>
      <p:sp>
        <p:nvSpPr>
          <p:cNvPr id="185" name="Google Shape;185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CSS uses special rules to select and change the parameters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The selection can be done by: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Element names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Class names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Attribute name and their values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IDs of the elements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For debugging CSS, we use browser’s Developer Tools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To improve our CSS skills, we use and read online resources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&lt;li&gt;What is CSS?&lt;/li&gt;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&lt;li&gt;CSS syntax&lt;/li&gt;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&lt;li&gt;CSS selectors&lt;/li&gt;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&lt;li&gt;Debugging CSS&lt;/li&gt;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&lt;li&gt;Resources&lt;/li&gt;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CCCCCC"/>
                </a:solidFill>
              </a:rPr>
              <a:t>HTML, </a:t>
            </a:r>
            <a:r>
              <a:rPr lang="en" sz="3000"/>
              <a:t>CSS</a:t>
            </a:r>
            <a:r>
              <a:rPr lang="en" sz="3000">
                <a:solidFill>
                  <a:srgbClr val="CCCCCC"/>
                </a:solidFill>
              </a:rPr>
              <a:t>, JavaScript</a:t>
            </a:r>
            <a:endParaRPr sz="3000">
              <a:solidFill>
                <a:srgbClr val="CCCCCC"/>
              </a:solidFill>
            </a:endParaRPr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0" y="572700"/>
            <a:ext cx="73125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rgbClr val="CCCCCC"/>
                </a:solidFill>
              </a:rPr>
              <a:t>Hyper-Text Markup Language (HTML) </a:t>
            </a:r>
            <a:r>
              <a:rPr lang="en" sz="2000">
                <a:solidFill>
                  <a:srgbClr val="CCCCCC"/>
                </a:solidFill>
              </a:rPr>
              <a:t>is the standard markup language for documents designed to be displayed in a web browser.It describes the structure of the web page</a:t>
            </a:r>
            <a:endParaRPr sz="20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chemeClr val="dk1"/>
                </a:solidFill>
              </a:rPr>
              <a:t>Cascading Style Sheets (CSS) </a:t>
            </a:r>
            <a:r>
              <a:rPr lang="en" sz="2000">
                <a:solidFill>
                  <a:schemeClr val="dk1"/>
                </a:solidFill>
              </a:rPr>
              <a:t>is a stylesheet language used to describe the presentation of a document written in HTML. It describes the style of the web page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rgbClr val="CCCCCC"/>
                </a:solidFill>
              </a:rPr>
              <a:t>JavaScript (JS) </a:t>
            </a:r>
            <a:r>
              <a:rPr lang="en" sz="2000">
                <a:solidFill>
                  <a:srgbClr val="CCCCCC"/>
                </a:solidFill>
              </a:rPr>
              <a:t>is a lightweight and interpreted programming (or scripting) language for Web pages.It adds behavior to the web page</a:t>
            </a:r>
            <a:endParaRPr sz="2000">
              <a:solidFill>
                <a:srgbClr val="CCCCCC"/>
              </a:solidFill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7650" y="572700"/>
            <a:ext cx="759225" cy="10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 rotWithShape="1">
          <a:blip r:embed="rId4">
            <a:alphaModFix/>
          </a:blip>
          <a:srcRect b="12949" l="0" r="42405" t="14616"/>
          <a:stretch/>
        </p:blipFill>
        <p:spPr>
          <a:xfrm>
            <a:off x="7608662" y="1799550"/>
            <a:ext cx="1237200" cy="16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7650" y="3762469"/>
            <a:ext cx="817050" cy="116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CSS is …</a:t>
            </a:r>
            <a:endParaRPr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0" y="572700"/>
            <a:ext cx="6423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stylesheet language </a:t>
            </a:r>
            <a:r>
              <a:rPr lang="en">
                <a:solidFill>
                  <a:schemeClr val="dk1"/>
                </a:solidFill>
              </a:rPr>
              <a:t>used to describe the presentation of a document written in HTML;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one of the </a:t>
            </a:r>
            <a:r>
              <a:rPr b="1" lang="en">
                <a:solidFill>
                  <a:schemeClr val="dk1"/>
                </a:solidFill>
              </a:rPr>
              <a:t>main technologies </a:t>
            </a:r>
            <a:r>
              <a:rPr lang="en">
                <a:solidFill>
                  <a:schemeClr val="dk1"/>
                </a:solidFill>
              </a:rPr>
              <a:t>of the Web together with HTML and JavaScript;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proposed by </a:t>
            </a:r>
            <a:r>
              <a:rPr b="1" lang="en">
                <a:solidFill>
                  <a:schemeClr val="dk1"/>
                </a:solidFill>
              </a:rPr>
              <a:t>Hakon Wium Lie</a:t>
            </a:r>
            <a:r>
              <a:rPr lang="en">
                <a:solidFill>
                  <a:schemeClr val="dk1"/>
                </a:solidFill>
              </a:rPr>
              <a:t>, a Norwegian web pioneer, while working with Tim Berners-Lee at CERN in 1994;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maintained by </a:t>
            </a:r>
            <a:r>
              <a:rPr b="1" lang="en">
                <a:solidFill>
                  <a:schemeClr val="dk1"/>
                </a:solidFill>
              </a:rPr>
              <a:t>World Wide Web Consortium </a:t>
            </a:r>
            <a:r>
              <a:rPr lang="en">
                <a:solidFill>
                  <a:schemeClr val="dk1"/>
                </a:solidFill>
              </a:rPr>
              <a:t>(W3C).</a:t>
            </a:r>
            <a:endParaRPr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14170" l="0" r="41633" t="14942"/>
          <a:stretch/>
        </p:blipFill>
        <p:spPr>
          <a:xfrm>
            <a:off x="7061625" y="380300"/>
            <a:ext cx="1341875" cy="175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4825" y="2431025"/>
            <a:ext cx="20955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Adding CSS to HTML page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There are three ways to add CSS to your HTML file: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</a:rPr>
              <a:t>Inline</a:t>
            </a:r>
            <a:r>
              <a:rPr lang="en" sz="2400">
                <a:solidFill>
                  <a:schemeClr val="dk1"/>
                </a:solidFill>
              </a:rPr>
              <a:t> styles - inside an HTML element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FFFF"/>
                </a:solidFill>
              </a:rPr>
              <a:t>Internal</a:t>
            </a:r>
            <a:r>
              <a:rPr lang="en" sz="2400">
                <a:solidFill>
                  <a:schemeClr val="dk1"/>
                </a:solidFill>
              </a:rPr>
              <a:t> styles - inside an HTML document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FF00"/>
                </a:solidFill>
              </a:rPr>
              <a:t>External</a:t>
            </a:r>
            <a:r>
              <a:rPr lang="en" sz="2400">
                <a:solidFill>
                  <a:schemeClr val="dk1"/>
                </a:solidFill>
              </a:rPr>
              <a:t> styles - external file(s) linked to an HTML document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There are also </a:t>
            </a:r>
            <a:r>
              <a:rPr b="1" lang="en" sz="2400">
                <a:solidFill>
                  <a:schemeClr val="dk1"/>
                </a:solidFill>
              </a:rPr>
              <a:t>browser’s default </a:t>
            </a:r>
            <a:r>
              <a:rPr lang="en" sz="2400">
                <a:solidFill>
                  <a:schemeClr val="dk1"/>
                </a:solidFill>
              </a:rPr>
              <a:t>styles (external)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Adding CSS to HTML </a:t>
            </a:r>
            <a:r>
              <a:rPr lang="en">
                <a:solidFill>
                  <a:srgbClr val="FF0000"/>
                </a:solidFill>
              </a:rPr>
              <a:t>inline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 style=</a:t>
            </a:r>
            <a:r>
              <a:rPr b="1" lang="en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 </a:t>
            </a:r>
            <a:r>
              <a:rPr b="1" lang="en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red</a:t>
            </a:r>
            <a:r>
              <a:rPr b="1" lang="en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;"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&gt;Week-2-Lecture-2&lt;/h1&gt;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0" y="1148225"/>
            <a:ext cx="12087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6"/>
          <p:cNvCxnSpPr>
            <a:stCxn id="90" idx="2"/>
          </p:cNvCxnSpPr>
          <p:nvPr/>
        </p:nvCxnSpPr>
        <p:spPr>
          <a:xfrm>
            <a:off x="604350" y="1672025"/>
            <a:ext cx="0" cy="87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" name="Google Shape;92;p6"/>
          <p:cNvSpPr/>
          <p:nvPr/>
        </p:nvSpPr>
        <p:spPr>
          <a:xfrm>
            <a:off x="2091575" y="1148225"/>
            <a:ext cx="1380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</a:t>
            </a:r>
            <a:r>
              <a:rPr b="1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6"/>
          <p:cNvCxnSpPr>
            <a:stCxn id="92" idx="2"/>
          </p:cNvCxnSpPr>
          <p:nvPr/>
        </p:nvCxnSpPr>
        <p:spPr>
          <a:xfrm>
            <a:off x="2781575" y="1672025"/>
            <a:ext cx="6600" cy="85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" name="Google Shape;94;p6"/>
          <p:cNvSpPr/>
          <p:nvPr/>
        </p:nvSpPr>
        <p:spPr>
          <a:xfrm>
            <a:off x="3471575" y="1148225"/>
            <a:ext cx="1380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</a:t>
            </a: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6"/>
          <p:cNvCxnSpPr>
            <a:stCxn id="94" idx="2"/>
          </p:cNvCxnSpPr>
          <p:nvPr/>
        </p:nvCxnSpPr>
        <p:spPr>
          <a:xfrm flipH="1">
            <a:off x="4156475" y="1672025"/>
            <a:ext cx="5100" cy="88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" name="Google Shape;96;p6"/>
          <p:cNvSpPr/>
          <p:nvPr/>
        </p:nvSpPr>
        <p:spPr>
          <a:xfrm>
            <a:off x="1798425" y="3630850"/>
            <a:ext cx="10341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quotations start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6"/>
          <p:cNvCxnSpPr/>
          <p:nvPr/>
        </p:nvCxnSpPr>
        <p:spPr>
          <a:xfrm flipH="1" rot="10800000">
            <a:off x="2303150" y="2932925"/>
            <a:ext cx="3000" cy="58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" name="Google Shape;98;p6"/>
          <p:cNvCxnSpPr>
            <a:stCxn id="99" idx="0"/>
          </p:cNvCxnSpPr>
          <p:nvPr/>
        </p:nvCxnSpPr>
        <p:spPr>
          <a:xfrm rot="10800000">
            <a:off x="4780975" y="2947750"/>
            <a:ext cx="594300" cy="68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" name="Google Shape;100;p6"/>
          <p:cNvSpPr/>
          <p:nvPr/>
        </p:nvSpPr>
        <p:spPr>
          <a:xfrm>
            <a:off x="3263375" y="3290250"/>
            <a:ext cx="6312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colon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6"/>
          <p:cNvCxnSpPr>
            <a:stCxn id="100" idx="0"/>
          </p:cNvCxnSpPr>
          <p:nvPr/>
        </p:nvCxnSpPr>
        <p:spPr>
          <a:xfrm rot="10800000">
            <a:off x="3578975" y="2927550"/>
            <a:ext cx="0" cy="36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" name="Google Shape;102;p6"/>
          <p:cNvSpPr/>
          <p:nvPr/>
        </p:nvSpPr>
        <p:spPr>
          <a:xfrm>
            <a:off x="3531975" y="3642750"/>
            <a:ext cx="10677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semi-colon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6"/>
          <p:cNvCxnSpPr>
            <a:stCxn id="102" idx="0"/>
          </p:cNvCxnSpPr>
          <p:nvPr/>
        </p:nvCxnSpPr>
        <p:spPr>
          <a:xfrm flipH="1" rot="10800000">
            <a:off x="4065825" y="2932650"/>
            <a:ext cx="426300" cy="71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" name="Google Shape;99;p6"/>
          <p:cNvSpPr/>
          <p:nvPr/>
        </p:nvSpPr>
        <p:spPr>
          <a:xfrm>
            <a:off x="4858225" y="3630850"/>
            <a:ext cx="10341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quotations end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Adding CSS to HTML </a:t>
            </a:r>
            <a:r>
              <a:rPr lang="en">
                <a:solidFill>
                  <a:srgbClr val="00FFFF"/>
                </a:solidFill>
              </a:rPr>
              <a:t>internal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or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00FF00"/>
                </a:solidFill>
              </a:rPr>
              <a:t>external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2243450" y="572700"/>
            <a:ext cx="4572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 : blue;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font-weight: bold;	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1" name="Google Shape;111;p7"/>
          <p:cNvCxnSpPr>
            <a:stCxn id="112" idx="3"/>
          </p:cNvCxnSpPr>
          <p:nvPr/>
        </p:nvCxnSpPr>
        <p:spPr>
          <a:xfrm flipH="1" rot="10800000">
            <a:off x="2431275" y="3041600"/>
            <a:ext cx="674100" cy="29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7"/>
          <p:cNvCxnSpPr>
            <a:stCxn id="114" idx="1"/>
          </p:cNvCxnSpPr>
          <p:nvPr/>
        </p:nvCxnSpPr>
        <p:spPr>
          <a:xfrm rot="10800000">
            <a:off x="5382975" y="3028125"/>
            <a:ext cx="959400" cy="22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" name="Google Shape;115;p7"/>
          <p:cNvSpPr/>
          <p:nvPr/>
        </p:nvSpPr>
        <p:spPr>
          <a:xfrm>
            <a:off x="1080675" y="2342050"/>
            <a:ext cx="1628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curly braces start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1080675" y="3027950"/>
            <a:ext cx="13506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property </a:t>
            </a:r>
            <a:r>
              <a:rPr b="1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6342375" y="2937675"/>
            <a:ext cx="13506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property </a:t>
            </a: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7"/>
          <p:cNvCxnSpPr>
            <a:stCxn id="114" idx="1"/>
          </p:cNvCxnSpPr>
          <p:nvPr/>
        </p:nvCxnSpPr>
        <p:spPr>
          <a:xfrm flipH="1">
            <a:off x="5806875" y="3248925"/>
            <a:ext cx="535500" cy="23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7"/>
          <p:cNvCxnSpPr>
            <a:stCxn id="112" idx="3"/>
          </p:cNvCxnSpPr>
          <p:nvPr/>
        </p:nvCxnSpPr>
        <p:spPr>
          <a:xfrm>
            <a:off x="2431275" y="3339200"/>
            <a:ext cx="714900" cy="10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7"/>
          <p:cNvSpPr/>
          <p:nvPr/>
        </p:nvSpPr>
        <p:spPr>
          <a:xfrm>
            <a:off x="1142250" y="3684550"/>
            <a:ext cx="15666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curly braces end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1737300" y="1860275"/>
            <a:ext cx="8637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selector</a:t>
            </a:r>
            <a:endParaRPr b="1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CSS Syntax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What if we want to change a particular paragraph? How do we select a specific element?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What if one element is changed in several places? How to resolve the conflicts?</a:t>
            </a:r>
            <a:endParaRPr sz="1400"/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700" y="1592135"/>
            <a:ext cx="7215300" cy="355136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8"/>
          <p:cNvSpPr txBox="1"/>
          <p:nvPr/>
        </p:nvSpPr>
        <p:spPr>
          <a:xfrm>
            <a:off x="0" y="2304000"/>
            <a:ext cx="192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{ color : blue;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h1 { color : red;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h2 {color: green;}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CSS selectors</a:t>
            </a:r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To distinguish between elements, we use </a:t>
            </a:r>
            <a:r>
              <a:rPr lang="en" sz="2100">
                <a:solidFill>
                  <a:srgbClr val="FF0000"/>
                </a:solidFill>
              </a:rPr>
              <a:t>selectors</a:t>
            </a:r>
            <a:r>
              <a:rPr lang="en" sz="2100">
                <a:solidFill>
                  <a:schemeClr val="dk1"/>
                </a:solidFill>
              </a:rPr>
              <a:t>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Element Types (Tags)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Element Classes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Element Attributes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Element IDs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Element positions in DOM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