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6a2eb24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06a2eb24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0e8c92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30e8c92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30e8c92a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30e8c92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1f58a5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1f58a5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1f58a5d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1f58a5d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30e8c92a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30e8c92a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30ec3669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30ec3669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30ec366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30ec366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30ec3669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30ec3669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30ec3669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30ec3669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6a2eb2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06a2eb2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30ec366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30ec366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30ec3669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30ec3669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30ec3669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30ec3669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30ec3669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30ec3669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30ec366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30ec366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30ec366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30ec366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06a2eb2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06a2eb2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06a2eb2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06a2eb2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6a2eb2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6a2eb2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6a2eb24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6a2eb2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6a2eb24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6a2eb24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6a2eb24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6a2eb24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6a2eb24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6a2eb24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09565" y="458343"/>
            <a:ext cx="3525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9335" y="1437513"/>
            <a:ext cx="6591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watch?v=4vU4aEFmTSo&amp;list=PLhQjrBD2T381WAHyx1pq-sBfykqMBI7V4&amp;index=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ziprecruiter.com/Salaries/Junior-Javascript-Developer-Salary" TargetMode="External"/><Relationship Id="rId4" Type="http://schemas.openxmlformats.org/officeDocument/2006/relationships/hyperlink" Target="https://www.ziprecruiter.com/Salaries/Junior-Javascript-Developer-Sala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114550" y="506925"/>
            <a:ext cx="4648200" cy="238200"/>
          </a:xfrm>
          <a:prstGeom prst="roundRect">
            <a:avLst>
              <a:gd fmla="val 4896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eeks [6-11]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525"/>
            <a:ext cx="8839198" cy="259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declarations: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var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3 + 2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x is 5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let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	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y is 10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const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PI is "3.14"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msg = </a:t>
            </a:r>
            <a:r>
              <a:rPr lang="en" sz="2000">
                <a:solidFill>
                  <a:srgbClr val="F79646"/>
                </a:solidFill>
                <a:latin typeface="Courier New"/>
                <a:ea typeface="Courier New"/>
                <a:cs typeface="Courier New"/>
                <a:sym typeface="Courier New"/>
              </a:rPr>
              <a:t>"Hello!"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			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 is "Hello!"</a:t>
            </a:r>
            <a:endParaRPr sz="2000">
              <a:solidFill>
                <a:srgbClr val="76923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declared with let and const cannot be redeclared.</a:t>
            </a:r>
            <a:endParaRPr b="1"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xample-5.html, example-6.html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six </a:t>
            </a:r>
            <a:r>
              <a:rPr b="1"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[in JavaScript data types are not declared in code]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Number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integer or decimal numbers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a = 20, b = 3.5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String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some text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s = "Hello, World!"</a:t>
            </a: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empty string  </a:t>
            </a: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""</a:t>
            </a:r>
            <a:endParaRPr sz="2200">
              <a:solidFill>
                <a:srgbClr val="4472C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5483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Boolean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y = true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undefined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variable which is declared but doesn’t contain value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let x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rgbClr val="4472C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null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variable with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value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assigned to it  </a:t>
            </a:r>
            <a:r>
              <a:rPr lang="en" sz="2200">
                <a:solidFill>
                  <a:srgbClr val="4472C5"/>
                </a:solidFill>
                <a:latin typeface="Courier New"/>
                <a:ea typeface="Courier New"/>
                <a:cs typeface="Courier New"/>
                <a:sym typeface="Courier New"/>
              </a:rPr>
              <a:t>p = null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483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Symbol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unique symbolic value (not covering here)</a:t>
            </a:r>
            <a:endParaRPr b="1"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example-7.html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0" y="1541650"/>
            <a:ext cx="9144000" cy="154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CSCI-111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name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"Tom"; x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3; y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42868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STUDY: increment, decrement, remainder, exponentiation</a:t>
            </a:r>
            <a:endParaRPr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2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rithmetic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2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4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"Hello";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"World";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x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 a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 a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2400">
                <a:solidFill>
                  <a:srgbClr val="4F81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data type to store </a:t>
            </a:r>
            <a:r>
              <a:rPr b="1" lang="en" sz="2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(possibly different).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array, use square brackets: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array = ["David Malan", "Harvard CS 50", 2024]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in the array are indexed by numbers (starting from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F81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x = array[0] // x stores "David Malan"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values in the array: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array[0] = "David J Malan"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//array = ["David J Malan", "Harvard CS 50", 2024]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new element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array: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array.push("</a:t>
            </a:r>
            <a:r>
              <a:rPr lang="en" sz="2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https://www.youtube.com/watch?v=4vU4aEFmTSo&amp;list=PLhQjrBD2T381WAHyx1pq-sBfykqMBI7V4&amp;index=3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array[7] = "12 Lectures"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elements: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n = array.length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k = array[n -1]</a:t>
            </a:r>
            <a:endParaRPr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example-9.html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&lt;title&gt;Document&lt;/title&gt;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&lt;script&gt;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console.log("Talgat Manglayev")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console.log("Irina Dolzhikova")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console.log("Aigerim Yessenbayeva")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  &lt;/script&gt;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&lt;h1&gt;CSCI-111 Web Programming and Problem Solving&lt;/h1&gt;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&lt;h2&gt;Part II Introduction to Programming using JavaScript&lt;/h2&gt;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&lt;h3&gt;week-6-lecture JavaScript Basics&lt;/h3&gt;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Courier New"/>
              <a:buAutoNum type="arabicPeriod"/>
            </a:pPr>
            <a:r>
              <a:rPr lang="en" sz="1800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800">
              <a:solidFill>
                <a:srgbClr val="BFBF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7286100" y="0"/>
            <a:ext cx="185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86625" y="572700"/>
            <a:ext cx="1857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b="-6224" l="0" r="-462" t="0"/>
          <a:stretch/>
        </p:blipFill>
        <p:spPr>
          <a:xfrm>
            <a:off x="3" y="572701"/>
            <a:ext cx="9143998" cy="4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omplex data type which stores values by their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objects may have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792" y="1893423"/>
            <a:ext cx="6398313" cy="268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object,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curly brackets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24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400">
                <a:solidFill>
                  <a:srgbClr val="7692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car =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name: "Fiat", 		// note ending comma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color: "white"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5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0" y="42099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access properties,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notation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 brackets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x = car.name;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car["color"] = "black";</a:t>
            </a:r>
            <a:endParaRPr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https://www.w3schools.com/js/js_objects.asp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0" y="42099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ways to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and info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used to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in program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six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used to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manipulate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values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store values by their </a:t>
            </a:r>
            <a:r>
              <a:rPr b="1"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</a:t>
            </a:r>
            <a:r>
              <a:rPr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onus info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</a:t>
            </a: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54000" lvl="0" marL="266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Char char="•"/>
            </a:pPr>
            <a:r>
              <a:rPr b="1"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Hyper-Text Markup Language (HTML) </a:t>
            </a: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standard markup  language for 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 designed to be displayed in a web  browser.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5207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structure of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66700" marR="2413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Char char="•"/>
            </a:pPr>
            <a:r>
              <a:rPr b="1"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Style Sheets (CSS) </a:t>
            </a: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stylesheet language used to  describe 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413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of a document written in HTML.</a:t>
            </a:r>
            <a:endParaRPr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520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FBFBF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BFB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style of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429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cript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lightweight and interpreted programming (or scripting)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for Web pages.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adds </a:t>
            </a:r>
            <a:r>
              <a:rPr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web page</a:t>
            </a:r>
            <a:endParaRPr sz="1500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6175" y="572700"/>
            <a:ext cx="702825" cy="99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b="8940" l="0" r="39430" t="10802"/>
          <a:stretch/>
        </p:blipFill>
        <p:spPr>
          <a:xfrm>
            <a:off x="7926175" y="1796326"/>
            <a:ext cx="702825" cy="10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6167" y="3079420"/>
            <a:ext cx="702836" cy="100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Brief History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Brendan Eich (/ˈaɪk/), born July 4, 1961,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ofounder of the Mozilla project,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CEO of Brave Software,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the JavaScript language in 1995.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ECMAScript (ES) is a JavaScript standard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intended to ensure the interoperability of web pages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different browsers.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ECMA 262, …, ES5,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ES6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ES2022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5553" y="1156445"/>
            <a:ext cx="2828441" cy="283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the behavior of the web application: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attribute values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Change HTML styles (CSS)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Hide/Show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 other computations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What is JavaScript used for?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understand JavaScript by default, so there is no need to install anything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incorporate your JavaScript program in your web page: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wrap it with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link it as an external file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src=“my_java_script.js”&gt;&lt;/script&gt;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use JavaScript 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 understand JavaScript by default, so there is no need to install anything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incorporate your JavaScript program in your web page: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wrap it with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tag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 link it as an external file in the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src=“my_java_script.js”&gt;&lt;/script&gt;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use JavaScript 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xample-1.html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Programs can output the intermediate results or other information to users (e.g. debugging):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browser’s console using console.log() function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console.log(“Hello, World!”)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into HTML, using innerHTML property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document.getElementById("demo").innerHTML = “Hello, World!”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pop up message using alert() function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&gt;&gt;&gt; alert(“Hello, World!”))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How to see the output?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example-2.html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store data values of the program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declared automatically or using keywords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let,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(outdated)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must have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names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can contain letters, digits, underscores, and dollar signs.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must begin with a letter.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can also begin with $ and _ (but we will not use it in this tutorial).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Names are case sensitive (y and Y are different variables).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Reserved words (like JavaScript keywords) cannot be used as names.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0" y="4676700"/>
            <a:ext cx="9144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example-3.html and example-4.html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