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406f1f5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406f1f5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406f1f56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406f1f56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406f1f56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406f1f56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3dcc345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3dcc345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3dcc345d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3dcc345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3dcc345d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3dcc345d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061899a7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061899a7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061899a7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061899a7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61899a7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61899a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406f1f5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406f1f5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406f1f5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406f1f5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CSCI 111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Programming and Problem Solving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3600" y="2797175"/>
            <a:ext cx="8520600" cy="23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Week-2-Lecture-1 HTML basics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Dr. Talgat Manglayev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Dr. Irina Dolzhikova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Marat Isteleyev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Images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Some useful notes on </a:t>
            </a:r>
            <a:r>
              <a:rPr lang="en">
                <a:solidFill>
                  <a:srgbClr val="FF0000"/>
                </a:solidFill>
              </a:rPr>
              <a:t>&lt;img&gt;</a:t>
            </a:r>
            <a:r>
              <a:rPr lang="en">
                <a:solidFill>
                  <a:schemeClr val="dk1"/>
                </a:solidFill>
              </a:rPr>
              <a:t> tag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remember that &lt;img&gt; is an inline element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rgbClr val="0563C2"/>
                </a:solidFill>
              </a:rPr>
              <a:t>src</a:t>
            </a:r>
            <a:r>
              <a:rPr lang="en">
                <a:solidFill>
                  <a:schemeClr val="dk1"/>
                </a:solidFill>
              </a:rPr>
              <a:t> attribute is similar to </a:t>
            </a:r>
            <a:r>
              <a:rPr lang="en">
                <a:solidFill>
                  <a:srgbClr val="0563C2"/>
                </a:solidFill>
              </a:rPr>
              <a:t>href</a:t>
            </a:r>
            <a:r>
              <a:rPr lang="en">
                <a:solidFill>
                  <a:schemeClr val="dk1"/>
                </a:solidFill>
              </a:rPr>
              <a:t> attribute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attribute </a:t>
            </a:r>
            <a:r>
              <a:rPr lang="en">
                <a:solidFill>
                  <a:srgbClr val="0563C2"/>
                </a:solidFill>
              </a:rPr>
              <a:t>alt</a:t>
            </a:r>
            <a:r>
              <a:rPr lang="en">
                <a:solidFill>
                  <a:schemeClr val="dk1"/>
                </a:solidFill>
              </a:rPr>
              <a:t> is required for visually impaired people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rgbClr val="0563C2"/>
                </a:solidFill>
              </a:rPr>
              <a:t>width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rgbClr val="0563C2"/>
                </a:solidFill>
              </a:rPr>
              <a:t>height</a:t>
            </a:r>
            <a:r>
              <a:rPr lang="en">
                <a:solidFill>
                  <a:schemeClr val="dk1"/>
                </a:solidFill>
              </a:rPr>
              <a:t> attributes to allocate space on the page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Images can be used as links (as logo)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&lt;a href="http://w3.org"&gt;&lt;</a:t>
            </a:r>
            <a:r>
              <a:rPr lang="en">
                <a:solidFill>
                  <a:srgbClr val="FF0000"/>
                </a:solidFill>
              </a:rPr>
              <a:t>img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rgbClr val="0563C2"/>
                </a:solidFill>
              </a:rPr>
              <a:t>src</a:t>
            </a:r>
            <a:r>
              <a:rPr lang="en">
                <a:solidFill>
                  <a:schemeClr val="dk1"/>
                </a:solidFill>
              </a:rPr>
              <a:t>="w3.org.png" </a:t>
            </a:r>
            <a:r>
              <a:rPr lang="en">
                <a:solidFill>
                  <a:srgbClr val="0563C2"/>
                </a:solidFill>
              </a:rPr>
              <a:t>width</a:t>
            </a:r>
            <a:r>
              <a:rPr lang="en">
                <a:solidFill>
                  <a:schemeClr val="dk1"/>
                </a:solidFill>
              </a:rPr>
              <a:t>="50px"&gt;&lt;/a&gt;&lt;br&gt;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Escape characters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There are 3 main characters to be escaped: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rgbClr val="0563C2"/>
                </a:solidFill>
              </a:rPr>
              <a:t>&amp;lt;</a:t>
            </a:r>
            <a:r>
              <a:rPr lang="en">
                <a:solidFill>
                  <a:schemeClr val="dk1"/>
                </a:solidFill>
              </a:rPr>
              <a:t> to escape &lt; symbol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rgbClr val="0563C2"/>
                </a:solidFill>
              </a:rPr>
              <a:t>&amp;gt;</a:t>
            </a:r>
            <a:r>
              <a:rPr lang="en">
                <a:solidFill>
                  <a:schemeClr val="dk1"/>
                </a:solidFill>
              </a:rPr>
              <a:t> to escape &gt; symbol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rgbClr val="0563C2"/>
                </a:solidFill>
              </a:rPr>
              <a:t>&amp;amp;</a:t>
            </a:r>
            <a:r>
              <a:rPr lang="en">
                <a:solidFill>
                  <a:schemeClr val="dk1"/>
                </a:solidFill>
              </a:rPr>
              <a:t> to escape &amp; symbol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Useful escape symbols: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563C2"/>
                </a:solidFill>
              </a:rPr>
              <a:t>&amp;quot;</a:t>
            </a:r>
            <a:r>
              <a:rPr lang="en">
                <a:solidFill>
                  <a:schemeClr val="dk1"/>
                </a:solidFill>
              </a:rPr>
              <a:t> - to make a quotation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563C2"/>
                </a:solidFill>
              </a:rPr>
              <a:t>&amp;nbsp;</a:t>
            </a:r>
            <a:r>
              <a:rPr lang="en">
                <a:solidFill>
                  <a:schemeClr val="dk1"/>
                </a:solidFill>
              </a:rPr>
              <a:t> - non-breaking space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563C2"/>
                </a:solidFill>
              </a:rPr>
              <a:t>&amp;copy;</a:t>
            </a:r>
            <a:r>
              <a:rPr lang="en">
                <a:solidFill>
                  <a:schemeClr val="dk1"/>
                </a:solidFill>
              </a:rPr>
              <a:t> – copyright symbol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Use </a:t>
            </a:r>
            <a:r>
              <a:rPr lang="en">
                <a:solidFill>
                  <a:srgbClr val="FF0000"/>
                </a:solidFill>
              </a:rPr>
              <a:t>h1</a:t>
            </a:r>
            <a:r>
              <a:rPr lang="en">
                <a:solidFill>
                  <a:schemeClr val="dk1"/>
                </a:solidFill>
              </a:rPr>
              <a:t> tag for a page to convey the topic of the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Use </a:t>
            </a:r>
            <a:r>
              <a:rPr lang="en">
                <a:solidFill>
                  <a:srgbClr val="FF0000"/>
                </a:solidFill>
              </a:rPr>
              <a:t>semantic tags</a:t>
            </a:r>
            <a:r>
              <a:rPr lang="en">
                <a:solidFill>
                  <a:schemeClr val="dk1"/>
                </a:solidFill>
              </a:rPr>
              <a:t> whenever possible to improve your SEO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Use different types of </a:t>
            </a:r>
            <a:r>
              <a:rPr lang="en">
                <a:solidFill>
                  <a:srgbClr val="FF0000"/>
                </a:solidFill>
              </a:rPr>
              <a:t>links</a:t>
            </a:r>
            <a:r>
              <a:rPr lang="en">
                <a:solidFill>
                  <a:schemeClr val="dk1"/>
                </a:solidFill>
              </a:rPr>
              <a:t> for your needs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Use </a:t>
            </a:r>
            <a:r>
              <a:rPr lang="en">
                <a:solidFill>
                  <a:srgbClr val="FF0000"/>
                </a:solidFill>
              </a:rPr>
              <a:t>unordered lists</a:t>
            </a:r>
            <a:r>
              <a:rPr lang="en">
                <a:solidFill>
                  <a:schemeClr val="dk1"/>
                </a:solidFill>
              </a:rPr>
              <a:t> for menu items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Use wisely </a:t>
            </a:r>
            <a:r>
              <a:rPr lang="en">
                <a:solidFill>
                  <a:srgbClr val="0563C2"/>
                </a:solidFill>
              </a:rPr>
              <a:t>width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rgbClr val="0563C2"/>
                </a:solidFill>
              </a:rPr>
              <a:t>height</a:t>
            </a:r>
            <a:r>
              <a:rPr lang="en">
                <a:solidFill>
                  <a:schemeClr val="dk1"/>
                </a:solidFill>
              </a:rPr>
              <a:t> attributes of &lt;img&gt; tag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• Use </a:t>
            </a:r>
            <a:r>
              <a:rPr lang="en">
                <a:solidFill>
                  <a:srgbClr val="FF0000"/>
                </a:solidFill>
              </a:rPr>
              <a:t>escape character</a:t>
            </a:r>
            <a:r>
              <a:rPr lang="en">
                <a:solidFill>
                  <a:schemeClr val="dk1"/>
                </a:solidFill>
              </a:rPr>
              <a:t> not to break your HTML code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HTML Content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H1 vs. Div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Semantic tags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Links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Menu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Displaying Images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Escape Characters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Content Model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Each element in HTML falls into zero or more categories that group elements with similar characteristics together: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Metadata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Flow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Sectioning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Heading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Phrasing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• Embedded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• Interactive content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525" y="1751475"/>
            <a:ext cx="4572002" cy="25118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0" y="4728000"/>
            <a:ext cx="9144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0563C2"/>
                </a:solidFill>
              </a:rPr>
              <a:t>https://www.w3.org/TR/2011/WD-html5-20110525/content-models.html#content-models</a:t>
            </a:r>
            <a:endParaRPr i="1" sz="1500">
              <a:solidFill>
                <a:srgbClr val="0563C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HTML Content Model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Block-level </a:t>
            </a:r>
            <a:r>
              <a:rPr lang="en">
                <a:solidFill>
                  <a:schemeClr val="dk1"/>
                </a:solidFill>
              </a:rPr>
              <a:t>elements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Placed on a </a:t>
            </a:r>
            <a:r>
              <a:rPr lang="en">
                <a:solidFill>
                  <a:srgbClr val="FF0000"/>
                </a:solidFill>
              </a:rPr>
              <a:t>new line</a:t>
            </a:r>
            <a:r>
              <a:rPr lang="en">
                <a:solidFill>
                  <a:schemeClr val="dk1"/>
                </a:solidFill>
              </a:rPr>
              <a:t> (by default)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Occupies full width of the 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May include other block-level or inline elements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Roughly corresponds to Flow content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>
                <a:solidFill>
                  <a:schemeClr val="dk1"/>
                </a:solidFill>
              </a:rPr>
              <a:t>• eg.: </a:t>
            </a:r>
            <a:r>
              <a:rPr lang="en">
                <a:solidFill>
                  <a:srgbClr val="FF0000"/>
                </a:solidFill>
              </a:rPr>
              <a:t>h1, div, p, ul, ol, a*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0" y="46818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FF"/>
                </a:solidFill>
              </a:rPr>
              <a:t>https://www.w3schools.com/html/html_blocks.asp</a:t>
            </a:r>
            <a:endParaRPr i="1" sz="1800">
              <a:solidFill>
                <a:srgbClr val="0000FF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572000" y="1017725"/>
            <a:ext cx="45720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Inline</a:t>
            </a:r>
            <a:r>
              <a:rPr b="1"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elements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• Placed on the same line line (by default)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• May include only other inline elements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• Roughly corresponds to Phrasing content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• eg.: </a:t>
            </a:r>
            <a:r>
              <a:rPr lang="en" sz="1800">
                <a:solidFill>
                  <a:srgbClr val="FF0000"/>
                </a:solidFill>
              </a:rPr>
              <a:t>span, strong, a</a:t>
            </a:r>
            <a:r>
              <a:rPr lang="en" sz="1800">
                <a:solidFill>
                  <a:schemeClr val="dk1"/>
                </a:solidFill>
              </a:rPr>
              <a:t>*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 vs. Div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H1 tag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Needs to reflect the content of the page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Helps SEO (Search Engine Optimization)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DIV tag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Block-level element – universal tag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Can be styled with CSS to look like any other element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Mostly used with class and id attributes as in my.nu.edu.kz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Semantic tags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Semantic elements’ name imply some meaning to the content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Human/machines can better understand the structure of a document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 useful tags: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header, footer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nav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section, article, aside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Fragment links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&lt;a href="#some_element_name"&gt;Page Fragment&lt;/a&gt;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&lt;div id=“some_element_name”&gt;…&lt;/div&gt;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Internal links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&lt;a href=”some_page.html"&gt;Some internal page&lt;/a&gt;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74137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External links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&lt;a href="http://w3.org"&gt;Some external link&lt;/a&gt;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Image links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&lt;a href="http://w3.org"&gt;&lt;img src="w3.org.png" width="50px"&gt;&lt;/a&gt;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Email links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&lt;a href="mailto:email"&gt;Email link&lt;/a&gt;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rgbClr val="0563C2"/>
                </a:solidFill>
              </a:rPr>
              <a:t>target</a:t>
            </a:r>
            <a:r>
              <a:rPr lang="en">
                <a:solidFill>
                  <a:schemeClr val="dk1"/>
                </a:solidFill>
              </a:rPr>
              <a:t> attribute of </a:t>
            </a:r>
            <a:r>
              <a:rPr lang="en">
                <a:solidFill>
                  <a:srgbClr val="FF0000"/>
                </a:solidFill>
              </a:rPr>
              <a:t>&lt;a&gt;</a:t>
            </a:r>
            <a:r>
              <a:rPr lang="en">
                <a:solidFill>
                  <a:schemeClr val="dk1"/>
                </a:solidFill>
              </a:rPr>
              <a:t> tag to: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open in the new window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&lt;a href=”some_url" </a:t>
            </a:r>
            <a:r>
              <a:rPr lang="en">
                <a:solidFill>
                  <a:srgbClr val="0563C2"/>
                </a:solidFill>
              </a:rPr>
              <a:t>target</a:t>
            </a:r>
            <a:r>
              <a:rPr lang="en">
                <a:solidFill>
                  <a:schemeClr val="dk1"/>
                </a:solidFill>
              </a:rPr>
              <a:t>="</a:t>
            </a:r>
            <a:r>
              <a:rPr lang="en">
                <a:solidFill>
                  <a:srgbClr val="FF0000"/>
                </a:solidFill>
              </a:rPr>
              <a:t>_blank</a:t>
            </a:r>
            <a:r>
              <a:rPr lang="en">
                <a:solidFill>
                  <a:schemeClr val="dk1"/>
                </a:solidFill>
              </a:rPr>
              <a:t>"&gt;….&lt;/a&gt;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open in the current window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&lt;a href=”some_url" </a:t>
            </a:r>
            <a:r>
              <a:rPr lang="en">
                <a:solidFill>
                  <a:srgbClr val="0563C2"/>
                </a:solidFill>
              </a:rPr>
              <a:t>target</a:t>
            </a:r>
            <a:r>
              <a:rPr lang="en">
                <a:solidFill>
                  <a:schemeClr val="dk1"/>
                </a:solidFill>
              </a:rPr>
              <a:t>="</a:t>
            </a:r>
            <a:r>
              <a:rPr lang="en">
                <a:solidFill>
                  <a:srgbClr val="FF0000"/>
                </a:solidFill>
              </a:rPr>
              <a:t>_self</a:t>
            </a:r>
            <a:r>
              <a:rPr lang="en">
                <a:solidFill>
                  <a:schemeClr val="dk1"/>
                </a:solidFill>
              </a:rPr>
              <a:t>"&gt;….&lt;/a&gt;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create a menu for a website use: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semantic tag &lt;nav&gt; to wrap menu items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unordered list to wrap each menu item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apply CSS and JS to style a menu (later)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&lt;nav&gt;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&lt;li&gt;&lt;a href="1.html"&gt;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 Item 1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&lt;/a&gt;&lt;/li&gt;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&lt;li&gt;&lt;a href="2.html"&gt;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 Item 2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&lt;/a&gt;&lt;/li&gt;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&lt;li&gt;&lt;a href="3.html"&gt;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 Item 3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&lt;/a&gt;&lt;/li&gt;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&lt;/nav&gt;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