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7" roundtripDataSignature="AMtx7mjRSIX/qbLuNzQfSetpUAD2olDm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96ee861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296ee861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615a3ea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f615a3ea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62552a7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f62552a7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615a3ea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f615a3ea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62552a75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f62552a75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615a3ea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f615a3ea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62552a7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f62552a7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96ee8616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296ee8616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62552a7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f62552a7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62552a7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f62552a7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f62552a7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f62552a7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615a3ea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f615a3ea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615a3ea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f615a3ea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96ee861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296ee86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96ee8616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296ee8616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6ee861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296ee861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96ee8616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296ee8616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615a3ea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f615a3ea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orldometers.info/geography/largest-countries-in-the-world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linkedin.com/posts/iamfalkunaz_html-dos-and-donts-activity-7231955611230322688-S0Q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CSCI 111 Web Programming and Problem Solving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Week-3-Lecture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CSS Part II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Talgat Manglayev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Irina Dolzhikova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Aigerim Yessenbayeva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96ee86163_1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Children selectors</a:t>
            </a:r>
            <a:endParaRPr sz="3000"/>
          </a:p>
        </p:txBody>
      </p:sp>
      <p:sp>
        <p:nvSpPr>
          <p:cNvPr id="154" name="Google Shape;154;g3296ee86163_1_0"/>
          <p:cNvSpPr/>
          <p:nvPr/>
        </p:nvSpPr>
        <p:spPr>
          <a:xfrm>
            <a:off x="100" y="572700"/>
            <a:ext cx="4484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/*selects all li elements of div */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 li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large;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/*selects only the direct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elements of div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 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xx-large;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/*selects only the direct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elements of div */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g3296ee86163_1_0"/>
          <p:cNvSpPr/>
          <p:nvPr/>
        </p:nvSpPr>
        <p:spPr>
          <a:xfrm>
            <a:off x="100" y="482100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page-6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g3296ee86163_1_0"/>
          <p:cNvSpPr txBox="1"/>
          <p:nvPr/>
        </p:nvSpPr>
        <p:spPr>
          <a:xfrm>
            <a:off x="4484700" y="572700"/>
            <a:ext cx="4659300" cy="4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&lt;h1&gt;Global Rankings&lt;/h1&gt;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&lt;div id="div-1"&gt;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&lt;h2&gt;Ranking of countries by area&lt;/h2&gt;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&lt;ol class="countries area"&gt;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&lt;li&gt;Russia&lt;/li&gt;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&lt;li&gt;Canada&lt;/li&gt;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		&lt;li&gt;China&lt;/li&gt;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&lt;li&gt;United States&lt;/li&gt;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&lt;li&gt;Brazil&lt;/li&gt;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&lt;/ol&gt;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&lt;h2&gt;Resources:&lt;/h2&gt;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&lt;li&gt;&lt;a href="</a:t>
            </a:r>
            <a:r>
              <a:rPr b="1"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https://www.worldometers.info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"&gt;Largest Countries in the World (by area)&lt;/a&gt;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615a3eae8_0_1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Pseudo-Class Selectors</a:t>
            </a:r>
            <a:endParaRPr sz="3000"/>
          </a:p>
        </p:txBody>
      </p:sp>
      <p:sp>
        <p:nvSpPr>
          <p:cNvPr id="162" name="Google Shape;162;g2f615a3eae8_0_10"/>
          <p:cNvSpPr/>
          <p:nvPr/>
        </p:nvSpPr>
        <p:spPr>
          <a:xfrm>
            <a:off x="0" y="1784100"/>
            <a:ext cx="30993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selector:pseudo-class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property: value;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g2f615a3eae8_0_10"/>
          <p:cNvSpPr/>
          <p:nvPr/>
        </p:nvSpPr>
        <p:spPr>
          <a:xfrm>
            <a:off x="6389100" y="0"/>
            <a:ext cx="2754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 of tag 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unvisited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a:link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visited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a:visited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mouse over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a:hover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hotpink;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selected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a:active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g2f615a3eae8_0_10"/>
          <p:cNvSpPr/>
          <p:nvPr/>
        </p:nvSpPr>
        <p:spPr>
          <a:xfrm>
            <a:off x="0" y="939050"/>
            <a:ext cx="638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pseudo-class is used to define a special state of an element.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2f615a3eae8_0_10"/>
          <p:cNvSpPr/>
          <p:nvPr/>
        </p:nvSpPr>
        <p:spPr>
          <a:xfrm>
            <a:off x="0" y="482130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page-7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g2f615a3eae8_0_10"/>
          <p:cNvSpPr txBox="1"/>
          <p:nvPr/>
        </p:nvSpPr>
        <p:spPr>
          <a:xfrm>
            <a:off x="0" y="4421100"/>
            <a:ext cx="6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https://developer.mozilla.org/en-US/docs/Web/CSS/Pseudo-classes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62552a751_0_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Pseudo-Class Selectors</a:t>
            </a:r>
            <a:endParaRPr sz="3000"/>
          </a:p>
        </p:txBody>
      </p:sp>
      <p:sp>
        <p:nvSpPr>
          <p:cNvPr id="172" name="Google Shape;172;g2f62552a751_0_17"/>
          <p:cNvSpPr/>
          <p:nvPr/>
        </p:nvSpPr>
        <p:spPr>
          <a:xfrm>
            <a:off x="2747550" y="660450"/>
            <a:ext cx="3648900" cy="3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first child of an element: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g2f62552a751_0_17"/>
          <p:cNvSpPr/>
          <p:nvPr/>
        </p:nvSpPr>
        <p:spPr>
          <a:xfrm>
            <a:off x="2747550" y="996450"/>
            <a:ext cx="36489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 li:first-child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g2f62552a751_0_17"/>
          <p:cNvSpPr/>
          <p:nvPr/>
        </p:nvSpPr>
        <p:spPr>
          <a:xfrm>
            <a:off x="2747550" y="2571750"/>
            <a:ext cx="3648900" cy="3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n-th child of an element: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g2f62552a751_0_17"/>
          <p:cNvSpPr/>
          <p:nvPr/>
        </p:nvSpPr>
        <p:spPr>
          <a:xfrm>
            <a:off x="2747550" y="2907750"/>
            <a:ext cx="36489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 li:</a:t>
            </a: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nth-child(3)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g2f62552a751_0_17"/>
          <p:cNvSpPr/>
          <p:nvPr/>
        </p:nvSpPr>
        <p:spPr>
          <a:xfrm>
            <a:off x="7007400" y="482130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page-8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g2f62552a751_0_17"/>
          <p:cNvSpPr txBox="1"/>
          <p:nvPr/>
        </p:nvSpPr>
        <p:spPr>
          <a:xfrm>
            <a:off x="0" y="4743300"/>
            <a:ext cx="6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https://developer.mozilla.org/en-US/docs/Web/CSS/Pseudo-classes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615a3eae8_0_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Pseudo-Element Selectors</a:t>
            </a:r>
            <a:endParaRPr sz="3000"/>
          </a:p>
        </p:txBody>
      </p:sp>
      <p:sp>
        <p:nvSpPr>
          <p:cNvPr id="183" name="Google Shape;183;g2f615a3eae8_0_15"/>
          <p:cNvSpPr/>
          <p:nvPr/>
        </p:nvSpPr>
        <p:spPr>
          <a:xfrm>
            <a:off x="0" y="1784100"/>
            <a:ext cx="63891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selector::pseudo-element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property: value;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g2f615a3eae8_0_15"/>
          <p:cNvSpPr/>
          <p:nvPr/>
        </p:nvSpPr>
        <p:spPr>
          <a:xfrm>
            <a:off x="0" y="939050"/>
            <a:ext cx="638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pseudo-element is used to style specified parts of an element.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g2f615a3eae8_0_15"/>
          <p:cNvSpPr/>
          <p:nvPr/>
        </p:nvSpPr>
        <p:spPr>
          <a:xfrm>
            <a:off x="6389100" y="0"/>
            <a:ext cx="2754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p::first-letter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p::first-line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p::selection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yellow;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::marker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orange;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g2f615a3eae8_0_15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page-9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g2f615a3eae8_0_15"/>
          <p:cNvSpPr txBox="1"/>
          <p:nvPr/>
        </p:nvSpPr>
        <p:spPr>
          <a:xfrm>
            <a:off x="0" y="4743150"/>
            <a:ext cx="6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https://developer.mozilla.org/en-US/docs/Web/CSS/Pseudo-elements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62552a751_0_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Conflict Resolution</a:t>
            </a:r>
            <a:endParaRPr sz="3000"/>
          </a:p>
        </p:txBody>
      </p:sp>
      <p:sp>
        <p:nvSpPr>
          <p:cNvPr id="193" name="Google Shape;193;g2f62552a751_0_4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CSS rules depends on three main concepts: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Cascade</a:t>
            </a:r>
            <a:endParaRPr sz="3000">
              <a:solidFill>
                <a:srgbClr val="0081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Specificity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100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008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resolve the conflicts, we need to understand them well.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2f62552a751_0_48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https://developer.mozilla.org/en-US/docs/Learn_web_development/Core/Styling_basics/Handling_conflicts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615a3eae8_0_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which means that the origin and the order of CSS rules matter, i.e. the latest rule is applied.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blue;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/* this rule overrides  the previous rule */</a:t>
            </a:r>
            <a:endParaRPr b="1" sz="1500">
              <a:solidFill>
                <a:srgbClr val="0081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	{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green;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to quickly master novel skills</a:t>
            </a: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g2f615a3eae8_0_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FF0000"/>
                </a:solidFill>
              </a:rPr>
              <a:t>Cascade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01" name="Google Shape;201;g2f615a3eae8_0_20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page-10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2" name="Google Shape;202;g2f615a3eae8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663" y="960400"/>
            <a:ext cx="48863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62552a751_0_5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08" name="Google Shape;208;g2f62552a751_0_5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that the browser uses to decide which property value is applied to an element.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weight is composed of 3 numbers based on the </a:t>
            </a:r>
            <a:r>
              <a:rPr lang="e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rule and the </a:t>
            </a:r>
            <a:r>
              <a:rPr lang="e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appearance of the selectors.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2f62552a751_0_56"/>
          <p:cNvSpPr/>
          <p:nvPr/>
        </p:nvSpPr>
        <p:spPr>
          <a:xfrm>
            <a:off x="910875" y="25223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2f62552a751_0_56"/>
          <p:cNvSpPr/>
          <p:nvPr/>
        </p:nvSpPr>
        <p:spPr>
          <a:xfrm>
            <a:off x="3378200" y="25223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2f62552a751_0_56"/>
          <p:cNvSpPr/>
          <p:nvPr/>
        </p:nvSpPr>
        <p:spPr>
          <a:xfrm>
            <a:off x="5845525" y="25223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lement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2" name="Google Shape;212;g2f62552a751_0_56"/>
          <p:cNvCxnSpPr/>
          <p:nvPr/>
        </p:nvCxnSpPr>
        <p:spPr>
          <a:xfrm flipH="1" rot="10800000">
            <a:off x="941000" y="4289250"/>
            <a:ext cx="6929700" cy="1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3" name="Google Shape;213;g2f62552a751_0_56"/>
          <p:cNvSpPr/>
          <p:nvPr/>
        </p:nvSpPr>
        <p:spPr>
          <a:xfrm>
            <a:off x="910875" y="4429225"/>
            <a:ext cx="142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important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f62552a751_0_56"/>
          <p:cNvSpPr/>
          <p:nvPr/>
        </p:nvSpPr>
        <p:spPr>
          <a:xfrm>
            <a:off x="6438925" y="4429225"/>
            <a:ext cx="142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important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f62552a751_0_56"/>
          <p:cNvSpPr/>
          <p:nvPr/>
        </p:nvSpPr>
        <p:spPr>
          <a:xfrm>
            <a:off x="5845525" y="35352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page-11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g2f62552a751_0_56"/>
          <p:cNvSpPr/>
          <p:nvPr/>
        </p:nvSpPr>
        <p:spPr>
          <a:xfrm>
            <a:off x="3378200" y="35352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g2f62552a751_0_56"/>
          <p:cNvSpPr/>
          <p:nvPr/>
        </p:nvSpPr>
        <p:spPr>
          <a:xfrm>
            <a:off x="941000" y="35352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page-13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96ee86163_1_29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FF0000"/>
                </a:solidFill>
              </a:rPr>
              <a:t>Cascade </a:t>
            </a:r>
            <a:r>
              <a:rPr lang="en" sz="3000"/>
              <a:t>works if</a:t>
            </a:r>
            <a:r>
              <a:rPr lang="en" sz="3000">
                <a:solidFill>
                  <a:srgbClr val="FF0000"/>
                </a:solidFill>
              </a:rPr>
              <a:t> </a:t>
            </a:r>
            <a:r>
              <a:rPr lang="en" sz="3000">
                <a:solidFill>
                  <a:srgbClr val="0000FF"/>
                </a:solidFill>
              </a:rPr>
              <a:t>Specificity </a:t>
            </a:r>
            <a:r>
              <a:rPr lang="en" sz="3000"/>
              <a:t>weight is the same</a:t>
            </a:r>
            <a:endParaRPr sz="3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f62552a751_0_6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8100"/>
                </a:solidFill>
              </a:rPr>
              <a:t>Inheritance</a:t>
            </a:r>
            <a:endParaRPr sz="3000">
              <a:solidFill>
                <a:srgbClr val="008100"/>
              </a:solidFill>
            </a:endParaRPr>
          </a:p>
        </p:txBody>
      </p:sp>
      <p:sp>
        <p:nvSpPr>
          <p:cNvPr id="228" name="Google Shape;228;g2f62552a751_0_6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can inherit the properties defined in their parents or ancestors.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properties can’t be inherited like weight or margin.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provides special property values for elements: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 – turn on inheritance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– property’s default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revert – browser's default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○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unset – set to inherit or initial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g2f62552a751_0_61"/>
          <p:cNvSpPr/>
          <p:nvPr/>
        </p:nvSpPr>
        <p:spPr>
          <a:xfrm>
            <a:off x="3651800" y="1971200"/>
            <a:ext cx="5492100" cy="317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endParaRPr b="1" i="0" sz="1600" u="none" cap="none" strike="noStrike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600" u="none" cap="none" strike="noStrike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/* revert to browser’s default value*/</a:t>
            </a:r>
            <a:endParaRPr b="1" i="0" sz="1600" u="none" cap="none" strike="noStrike">
              <a:solidFill>
                <a:srgbClr val="0081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endParaRPr b="1" i="0" sz="1600" u="none" cap="none" strike="noStrike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i="0" lang="en" sz="1600" u="none" cap="none" strike="noStrike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revert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0" name="Google Shape;230;g2f62552a751_0_61"/>
          <p:cNvSpPr/>
          <p:nvPr/>
        </p:nvSpPr>
        <p:spPr>
          <a:xfrm>
            <a:off x="4572000" y="4759700"/>
            <a:ext cx="45720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age-14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.html,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page-15.html, page-16.html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62552a751_0_6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!important</a:t>
            </a:r>
            <a:endParaRPr sz="3000"/>
          </a:p>
        </p:txBody>
      </p:sp>
      <p:sp>
        <p:nvSpPr>
          <p:cNvPr id="236" name="Google Shape;236;g2f62552a751_0_6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is the mechanism to apply a rule no matter what the order specificity or inheritance of other rules.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blue !important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* this rule is not applied */</a:t>
            </a:r>
            <a:endParaRPr b="1">
              <a:solidFill>
                <a:srgbClr val="0081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endParaRPr b="1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g2f62552a751_0_66"/>
          <p:cNvSpPr/>
          <p:nvPr/>
        </p:nvSpPr>
        <p:spPr>
          <a:xfrm>
            <a:off x="4572000" y="2097750"/>
            <a:ext cx="41844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it is not recommended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it unless really necessary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g2f62552a751_0_66"/>
          <p:cNvSpPr/>
          <p:nvPr/>
        </p:nvSpPr>
        <p:spPr>
          <a:xfrm>
            <a:off x="7436600" y="4821300"/>
            <a:ext cx="1707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page-17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&lt;li&gt;CSS selectors&lt;/li&gt;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&lt;li&gt;DOM based&lt;/li&gt;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&lt;li&gt;Pseudo class&lt;/li&gt;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&lt;li&gt;Pseudo elements&lt;/li&gt;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&lt;li&gt;Conflict Resolution&lt;/li&gt;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&lt;li&gt;Cascade&lt;/li&gt;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&lt;li&gt;Inheritance&lt;/li&gt;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&lt;li&gt;Specificity&lt;/li&gt;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outline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b="1" lang="en" sz="3300"/>
              <a:t>Summary</a:t>
            </a:r>
            <a:endParaRPr b="1" sz="3300"/>
          </a:p>
        </p:txBody>
      </p:sp>
      <p:sp>
        <p:nvSpPr>
          <p:cNvPr id="244" name="Google Shape;244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The selection can be done: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using element’s type, class, attributes and ID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based on DOM (structure of HTML)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using pseudo-classes and pseudo-elements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Three concepts are important in conflict resolution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lang="en" sz="2100">
                <a:solidFill>
                  <a:srgbClr val="FF0000"/>
                </a:solidFill>
              </a:rPr>
              <a:t>Cascade</a:t>
            </a:r>
            <a:endParaRPr sz="2100">
              <a:solidFill>
                <a:srgbClr val="FF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100"/>
              </a:buClr>
              <a:buSzPts val="2100"/>
              <a:buChar char="●"/>
            </a:pPr>
            <a:r>
              <a:rPr lang="en" sz="2100">
                <a:solidFill>
                  <a:srgbClr val="008100"/>
                </a:solidFill>
              </a:rPr>
              <a:t>Specificity</a:t>
            </a:r>
            <a:endParaRPr sz="2100">
              <a:solidFill>
                <a:srgbClr val="0081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●"/>
            </a:pPr>
            <a:r>
              <a:rPr lang="en" sz="2100">
                <a:solidFill>
                  <a:srgbClr val="0000FF"/>
                </a:solidFill>
              </a:rPr>
              <a:t>Inheritance</a:t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Use </a:t>
            </a:r>
            <a:r>
              <a:rPr b="1" lang="en" sz="2100">
                <a:solidFill>
                  <a:schemeClr val="dk1"/>
                </a:solidFill>
              </a:rPr>
              <a:t>important</a:t>
            </a:r>
            <a:r>
              <a:rPr lang="en" sz="2100">
                <a:solidFill>
                  <a:schemeClr val="dk1"/>
                </a:solidFill>
              </a:rPr>
              <a:t> keyword only when really necessary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62552a751_0_7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bonus info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615a3eae8_0_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CSS Syntax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66" name="Google Shape;66;g2f615a3eae8_0_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we want to change a particular paragraph? How do we select a specific element?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one element is changed in several places? How to resolve the conflicts?</a:t>
            </a:r>
            <a:endParaRPr sz="1400"/>
          </a:p>
        </p:txBody>
      </p:sp>
      <p:pic>
        <p:nvPicPr>
          <p:cNvPr id="67" name="Google Shape;67;g2f615a3eae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00" y="1592135"/>
            <a:ext cx="7215300" cy="355136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2f615a3eae8_0_25"/>
          <p:cNvSpPr txBox="1"/>
          <p:nvPr/>
        </p:nvSpPr>
        <p:spPr>
          <a:xfrm>
            <a:off x="0" y="2304000"/>
            <a:ext cx="192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{ color : blue;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 { color : red;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h2 {color: green;}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615a3eae8_0_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CSS selectors</a:t>
            </a:r>
            <a:endParaRPr sz="3000"/>
          </a:p>
        </p:txBody>
      </p:sp>
      <p:sp>
        <p:nvSpPr>
          <p:cNvPr id="74" name="Google Shape;74;g2f615a3eae8_0_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To distinguish between elements, we use </a:t>
            </a:r>
            <a:r>
              <a:rPr lang="en" sz="2100">
                <a:solidFill>
                  <a:srgbClr val="FF0000"/>
                </a:solidFill>
              </a:rPr>
              <a:t>selectors</a:t>
            </a:r>
            <a:r>
              <a:rPr lang="en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Types (Tags)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Classes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Attributes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IDs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DOM based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pseudo-class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pseudo-elements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96ee86163_0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Element Selectors</a:t>
            </a:r>
            <a:endParaRPr/>
          </a:p>
        </p:txBody>
      </p:sp>
      <p:sp>
        <p:nvSpPr>
          <p:cNvPr id="80" name="Google Shape;80;g3296ee86163_0_0"/>
          <p:cNvSpPr txBox="1"/>
          <p:nvPr>
            <p:ph idx="1" type="body"/>
          </p:nvPr>
        </p:nvSpPr>
        <p:spPr>
          <a:xfrm>
            <a:off x="0" y="572700"/>
            <a:ext cx="6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Selection of one or more </a:t>
            </a:r>
            <a:r>
              <a:rPr b="1" lang="en" sz="2400">
                <a:solidFill>
                  <a:srgbClr val="FF0000"/>
                </a:solidFill>
              </a:rPr>
              <a:t>elements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margin: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padding: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h1, 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 font-size: 12pt;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1" name="Google Shape;81;g3296ee86163_0_0"/>
          <p:cNvSpPr txBox="1"/>
          <p:nvPr/>
        </p:nvSpPr>
        <p:spPr>
          <a:xfrm>
            <a:off x="6144000" y="572700"/>
            <a:ext cx="3000000" cy="4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the comma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between)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3296ee86163_0_0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96ee86163_0_5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Class Selectors</a:t>
            </a:r>
            <a:endParaRPr/>
          </a:p>
        </p:txBody>
      </p:sp>
      <p:sp>
        <p:nvSpPr>
          <p:cNvPr id="88" name="Google Shape;88;g3296ee86163_0_52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class="second"&gt;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 class="second item"&gt; … 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.second { color: red;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li.item { color: purple; }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9" name="Google Shape;89;g3296ee86163_0_52"/>
          <p:cNvSpPr txBox="1"/>
          <p:nvPr/>
        </p:nvSpPr>
        <p:spPr>
          <a:xfrm>
            <a:off x="4740000" y="1065300"/>
            <a:ext cx="4404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the class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two elements. Elements can belong to several classes.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the elements with the specified class (second or item)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a dot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class 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3296ee86163_0_52"/>
          <p:cNvSpPr txBox="1"/>
          <p:nvPr/>
        </p:nvSpPr>
        <p:spPr>
          <a:xfrm>
            <a:off x="0" y="5727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- identifier that can group together multiple elements.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296ee86163_0_52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page-3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96ee86163_0_10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Attribute Selectors</a:t>
            </a:r>
            <a:endParaRPr sz="3300"/>
          </a:p>
        </p:txBody>
      </p:sp>
      <p:sp>
        <p:nvSpPr>
          <p:cNvPr id="97" name="Google Shape;97;g3296ee86163_0_105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h1[style]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gray;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li[name="item1"]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orange;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g3296ee86163_0_105"/>
          <p:cNvSpPr txBox="1"/>
          <p:nvPr/>
        </p:nvSpPr>
        <p:spPr>
          <a:xfrm>
            <a:off x="4740000" y="1065300"/>
            <a:ext cx="44040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h1 tags with their style attribute defined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with their name attribute defined as well as those which have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values for name attribute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296ee86163_0_105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page-4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96ee86163_0_15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ID Selectors</a:t>
            </a:r>
            <a:endParaRPr/>
          </a:p>
        </p:txBody>
      </p:sp>
      <p:sp>
        <p:nvSpPr>
          <p:cNvPr id="105" name="Google Shape;105;g3296ee86163_0_157"/>
          <p:cNvSpPr txBox="1"/>
          <p:nvPr>
            <p:ph idx="1" type="body"/>
          </p:nvPr>
        </p:nvSpPr>
        <p:spPr>
          <a:xfrm>
            <a:off x="0" y="1065300"/>
            <a:ext cx="9144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Assignment of </a:t>
            </a:r>
            <a:r>
              <a:rPr b="1" lang="en" sz="2000">
                <a:solidFill>
                  <a:schemeClr val="dk1"/>
                </a:solidFill>
              </a:rPr>
              <a:t>ID </a:t>
            </a:r>
            <a:r>
              <a:rPr lang="en" sz="2000">
                <a:solidFill>
                  <a:schemeClr val="dk1"/>
                </a:solidFill>
              </a:rPr>
              <a:t>to the element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id="last"&gt;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Selects the elements by its ID </a:t>
            </a:r>
            <a:r>
              <a:rPr i="1" lang="en" sz="2000">
                <a:solidFill>
                  <a:schemeClr val="dk1"/>
                </a:solidFill>
              </a:rPr>
              <a:t>Note a hash </a:t>
            </a:r>
            <a:r>
              <a:rPr lang="en" sz="2000">
                <a:solidFill>
                  <a:schemeClr val="dk1"/>
                </a:solidFill>
              </a:rPr>
              <a:t>before the ID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#last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15pt;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g3296ee86163_0_157"/>
          <p:cNvSpPr txBox="1"/>
          <p:nvPr/>
        </p:nvSpPr>
        <p:spPr>
          <a:xfrm>
            <a:off x="0" y="5727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identifier of an element unique within the document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296ee86163_0_157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page-5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615a3eae8_0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DOM based</a:t>
            </a:r>
            <a:endParaRPr sz="3000"/>
          </a:p>
        </p:txBody>
      </p:sp>
      <p:sp>
        <p:nvSpPr>
          <p:cNvPr id="113" name="Google Shape;113;g2f615a3eae8_0_0"/>
          <p:cNvSpPr txBox="1"/>
          <p:nvPr>
            <p:ph idx="1" type="body"/>
          </p:nvPr>
        </p:nvSpPr>
        <p:spPr>
          <a:xfrm>
            <a:off x="0" y="572700"/>
            <a:ext cx="91440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document can be viewed as a tree-like structure.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structure is represented as Document Object Model (DOM) in memory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are called nodes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2f615a3eae8_0_0"/>
          <p:cNvSpPr/>
          <p:nvPr/>
        </p:nvSpPr>
        <p:spPr>
          <a:xfrm>
            <a:off x="5060100" y="1860125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f615a3eae8_0_0"/>
          <p:cNvSpPr/>
          <p:nvPr/>
        </p:nvSpPr>
        <p:spPr>
          <a:xfrm>
            <a:off x="5060100" y="2428825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f615a3eae8_0_0"/>
          <p:cNvSpPr/>
          <p:nvPr/>
        </p:nvSpPr>
        <p:spPr>
          <a:xfrm>
            <a:off x="4212900" y="3002825"/>
            <a:ext cx="7182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f615a3eae8_0_0"/>
          <p:cNvSpPr/>
          <p:nvPr/>
        </p:nvSpPr>
        <p:spPr>
          <a:xfrm>
            <a:off x="4212900" y="3678550"/>
            <a:ext cx="7182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f615a3eae8_0_0"/>
          <p:cNvSpPr/>
          <p:nvPr/>
        </p:nvSpPr>
        <p:spPr>
          <a:xfrm>
            <a:off x="6313050" y="3014300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f615a3eae8_0_0"/>
          <p:cNvSpPr/>
          <p:nvPr/>
        </p:nvSpPr>
        <p:spPr>
          <a:xfrm>
            <a:off x="5397075" y="3678975"/>
            <a:ext cx="657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f615a3eae8_0_0"/>
          <p:cNvSpPr/>
          <p:nvPr/>
        </p:nvSpPr>
        <p:spPr>
          <a:xfrm>
            <a:off x="6376688" y="3678975"/>
            <a:ext cx="11256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id=div1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g2f615a3eae8_0_0"/>
          <p:cNvCxnSpPr>
            <a:stCxn id="114" idx="2"/>
            <a:endCxn id="115" idx="0"/>
          </p:cNvCxnSpPr>
          <p:nvPr/>
        </p:nvCxnSpPr>
        <p:spPr>
          <a:xfrm>
            <a:off x="5686500" y="2176625"/>
            <a:ext cx="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g2f615a3eae8_0_0"/>
          <p:cNvSpPr/>
          <p:nvPr/>
        </p:nvSpPr>
        <p:spPr>
          <a:xfrm>
            <a:off x="7891775" y="3678975"/>
            <a:ext cx="11256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id=div2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g2f615a3eae8_0_0"/>
          <p:cNvCxnSpPr>
            <a:stCxn id="115" idx="1"/>
            <a:endCxn id="116" idx="0"/>
          </p:cNvCxnSpPr>
          <p:nvPr/>
        </p:nvCxnSpPr>
        <p:spPr>
          <a:xfrm flipH="1">
            <a:off x="4572000" y="2587075"/>
            <a:ext cx="488100" cy="41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g2f615a3eae8_0_0"/>
          <p:cNvCxnSpPr>
            <a:stCxn id="116" idx="2"/>
            <a:endCxn id="117" idx="0"/>
          </p:cNvCxnSpPr>
          <p:nvPr/>
        </p:nvCxnSpPr>
        <p:spPr>
          <a:xfrm>
            <a:off x="4572000" y="3319325"/>
            <a:ext cx="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g2f615a3eae8_0_0"/>
          <p:cNvCxnSpPr>
            <a:stCxn id="115" idx="3"/>
            <a:endCxn id="118" idx="0"/>
          </p:cNvCxnSpPr>
          <p:nvPr/>
        </p:nvCxnSpPr>
        <p:spPr>
          <a:xfrm>
            <a:off x="6312900" y="2587075"/>
            <a:ext cx="626700" cy="42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g2f615a3eae8_0_0"/>
          <p:cNvCxnSpPr>
            <a:stCxn id="119" idx="0"/>
            <a:endCxn id="118" idx="1"/>
          </p:cNvCxnSpPr>
          <p:nvPr/>
        </p:nvCxnSpPr>
        <p:spPr>
          <a:xfrm rot="-5400000">
            <a:off x="5766225" y="3132075"/>
            <a:ext cx="506400" cy="58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g2f615a3eae8_0_0"/>
          <p:cNvCxnSpPr>
            <a:stCxn id="118" idx="3"/>
            <a:endCxn id="122" idx="0"/>
          </p:cNvCxnSpPr>
          <p:nvPr/>
        </p:nvCxnSpPr>
        <p:spPr>
          <a:xfrm>
            <a:off x="7565850" y="3172550"/>
            <a:ext cx="888600" cy="50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g2f615a3eae8_0_0"/>
          <p:cNvCxnSpPr>
            <a:stCxn id="118" idx="2"/>
            <a:endCxn id="120" idx="0"/>
          </p:cNvCxnSpPr>
          <p:nvPr/>
        </p:nvCxnSpPr>
        <p:spPr>
          <a:xfrm>
            <a:off x="6939450" y="3330800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g2f615a3eae8_0_0"/>
          <p:cNvSpPr/>
          <p:nvPr/>
        </p:nvSpPr>
        <p:spPr>
          <a:xfrm>
            <a:off x="4062750" y="4401900"/>
            <a:ext cx="1018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2f615a3eae8_0_0"/>
          <p:cNvCxnSpPr>
            <a:stCxn id="117" idx="2"/>
            <a:endCxn id="129" idx="0"/>
          </p:cNvCxnSpPr>
          <p:nvPr/>
        </p:nvCxnSpPr>
        <p:spPr>
          <a:xfrm>
            <a:off x="4572000" y="3995050"/>
            <a:ext cx="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g2f615a3eae8_0_0"/>
          <p:cNvSpPr/>
          <p:nvPr/>
        </p:nvSpPr>
        <p:spPr>
          <a:xfrm>
            <a:off x="5347125" y="4343600"/>
            <a:ext cx="757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g2f615a3eae8_0_0"/>
          <p:cNvCxnSpPr>
            <a:stCxn id="119" idx="2"/>
            <a:endCxn id="131" idx="0"/>
          </p:cNvCxnSpPr>
          <p:nvPr/>
        </p:nvCxnSpPr>
        <p:spPr>
          <a:xfrm>
            <a:off x="5725725" y="3995475"/>
            <a:ext cx="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g2f615a3eae8_0_0"/>
          <p:cNvSpPr/>
          <p:nvPr/>
        </p:nvSpPr>
        <p:spPr>
          <a:xfrm>
            <a:off x="6285200" y="4343650"/>
            <a:ext cx="1305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class="p1"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g2f615a3eae8_0_0"/>
          <p:cNvCxnSpPr>
            <a:stCxn id="120" idx="2"/>
            <a:endCxn id="133" idx="0"/>
          </p:cNvCxnSpPr>
          <p:nvPr/>
        </p:nvCxnSpPr>
        <p:spPr>
          <a:xfrm flipH="1">
            <a:off x="6937988" y="3995475"/>
            <a:ext cx="150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2f615a3eae8_0_0"/>
          <p:cNvSpPr/>
          <p:nvPr/>
        </p:nvSpPr>
        <p:spPr>
          <a:xfrm>
            <a:off x="7809875" y="4343600"/>
            <a:ext cx="1305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class="p2"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g2f615a3eae8_0_0"/>
          <p:cNvCxnSpPr>
            <a:stCxn id="122" idx="2"/>
            <a:endCxn id="135" idx="0"/>
          </p:cNvCxnSpPr>
          <p:nvPr/>
        </p:nvCxnSpPr>
        <p:spPr>
          <a:xfrm>
            <a:off x="8454575" y="3995475"/>
            <a:ext cx="81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7" name="Google Shape;137;g2f615a3eae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25" y="1839350"/>
            <a:ext cx="3401100" cy="33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f615a3eae8_0_0"/>
          <p:cNvSpPr/>
          <p:nvPr/>
        </p:nvSpPr>
        <p:spPr>
          <a:xfrm>
            <a:off x="6430200" y="4914898"/>
            <a:ext cx="1018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g2f615a3eae8_0_0"/>
          <p:cNvCxnSpPr>
            <a:stCxn id="133" idx="2"/>
            <a:endCxn id="138" idx="0"/>
          </p:cNvCxnSpPr>
          <p:nvPr/>
        </p:nvCxnSpPr>
        <p:spPr>
          <a:xfrm>
            <a:off x="6937850" y="4660150"/>
            <a:ext cx="15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g2f615a3eae8_0_0"/>
          <p:cNvSpPr/>
          <p:nvPr/>
        </p:nvSpPr>
        <p:spPr>
          <a:xfrm>
            <a:off x="7949825" y="4914898"/>
            <a:ext cx="1018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2f615a3eae8_0_0"/>
          <p:cNvCxnSpPr>
            <a:stCxn id="135" idx="2"/>
            <a:endCxn id="140" idx="0"/>
          </p:cNvCxnSpPr>
          <p:nvPr/>
        </p:nvCxnSpPr>
        <p:spPr>
          <a:xfrm flipH="1">
            <a:off x="8459225" y="4660100"/>
            <a:ext cx="33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2f615a3eae8_0_0"/>
          <p:cNvSpPr/>
          <p:nvPr/>
        </p:nvSpPr>
        <p:spPr>
          <a:xfrm>
            <a:off x="6162950" y="1679200"/>
            <a:ext cx="626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2f615a3eae8_0_0"/>
          <p:cNvSpPr/>
          <p:nvPr/>
        </p:nvSpPr>
        <p:spPr>
          <a:xfrm>
            <a:off x="6267150" y="2200175"/>
            <a:ext cx="71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2f615a3eae8_0_0"/>
          <p:cNvSpPr/>
          <p:nvPr/>
        </p:nvSpPr>
        <p:spPr>
          <a:xfrm>
            <a:off x="3684188" y="2774275"/>
            <a:ext cx="58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2f615a3eae8_0_0"/>
          <p:cNvSpPr/>
          <p:nvPr/>
        </p:nvSpPr>
        <p:spPr>
          <a:xfrm>
            <a:off x="6945925" y="2337300"/>
            <a:ext cx="454275" cy="615450"/>
          </a:xfrm>
          <a:custGeom>
            <a:rect b="b" l="l" r="r" t="t"/>
            <a:pathLst>
              <a:path extrusionOk="0" h="24618" w="18171">
                <a:moveTo>
                  <a:pt x="0" y="0"/>
                </a:moveTo>
                <a:cubicBezTo>
                  <a:pt x="2540" y="1026"/>
                  <a:pt x="12212" y="2051"/>
                  <a:pt x="15240" y="6154"/>
                </a:cubicBezTo>
                <a:cubicBezTo>
                  <a:pt x="18269" y="10257"/>
                  <a:pt x="17683" y="21541"/>
                  <a:pt x="18171" y="2461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f615a3eae8_0_0"/>
          <p:cNvSpPr/>
          <p:nvPr/>
        </p:nvSpPr>
        <p:spPr>
          <a:xfrm flipH="1" rot="-1591263">
            <a:off x="6017519" y="2334223"/>
            <a:ext cx="356677" cy="95249"/>
          </a:xfrm>
          <a:custGeom>
            <a:rect b="b" l="l" r="r" t="t"/>
            <a:pathLst>
              <a:path extrusionOk="0" h="879" w="12896">
                <a:moveTo>
                  <a:pt x="0" y="879"/>
                </a:moveTo>
                <a:cubicBezTo>
                  <a:pt x="2149" y="733"/>
                  <a:pt x="10747" y="147"/>
                  <a:pt x="1289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f615a3eae8_0_0"/>
          <p:cNvSpPr/>
          <p:nvPr/>
        </p:nvSpPr>
        <p:spPr>
          <a:xfrm>
            <a:off x="4271600" y="2489016"/>
            <a:ext cx="791300" cy="522350"/>
          </a:xfrm>
          <a:custGeom>
            <a:rect b="b" l="l" r="r" t="t"/>
            <a:pathLst>
              <a:path extrusionOk="0" h="20894" w="31652">
                <a:moveTo>
                  <a:pt x="0" y="20894"/>
                </a:moveTo>
                <a:cubicBezTo>
                  <a:pt x="977" y="17817"/>
                  <a:pt x="586" y="5898"/>
                  <a:pt x="5861" y="2430"/>
                </a:cubicBezTo>
                <a:cubicBezTo>
                  <a:pt x="11136" y="-1038"/>
                  <a:pt x="27354" y="476"/>
                  <a:pt x="31652" y="8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f615a3eae8_0_0"/>
          <p:cNvSpPr/>
          <p:nvPr/>
        </p:nvSpPr>
        <p:spPr>
          <a:xfrm>
            <a:off x="7318479" y="3450500"/>
            <a:ext cx="7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siblings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