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xm9jUxgvcH8dRRlFV2hoIS2R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ace097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face097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ce097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face097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ce097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ce097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ce097e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face097e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ce097e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ace097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ce097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ace097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ce097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ace097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ce097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face097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ce097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ace097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ce097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ace097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ce097e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ace097e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phWxA89Dy9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css/css_display_visibility.asp" TargetMode="External"/><Relationship Id="rId5" Type="http://schemas.openxmlformats.org/officeDocument/2006/relationships/hyperlink" Target="https://www.w3schools.com/css/css_inline-block.asp" TargetMode="External"/><Relationship Id="rId6" Type="http://schemas.openxmlformats.org/officeDocument/2006/relationships/hyperlink" Target="https://www.w3schools.com/css/css_inline-block.asp" TargetMode="External"/><Relationship Id="rId7" Type="http://schemas.openxmlformats.org/officeDocument/2006/relationships/hyperlink" Target="https://www.w3schools.com/css/tryit.asp?filename=trycss_inline-block_span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Week-4-Lecture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Syed Muhammad Umair Arif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how an element should float: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float to the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default)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elements are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Normal 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850263" rtl="0" algn="l">
              <a:lnSpc>
                <a:spcPct val="1186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element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free space of the floated 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5080" rtl="0" algn="l">
              <a:lnSpc>
                <a:spcPct val="1193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prevents the next element from occupying  free space of the floating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f615a3eae8_0_32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.1 float.html, 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4.2 float.html, 4.3 float.html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ce097e27_0_1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2face097e27_0_1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pecifies the type of positioning method used for an element: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according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flow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48235"/>
              </a:buClr>
              <a:buSzPts val="2000"/>
              <a:buChar char="•"/>
            </a:pPr>
            <a:r>
              <a:rPr b="1"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its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position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472C4"/>
              </a:buClr>
              <a:buSzPts val="2000"/>
              <a:buChar char="•"/>
            </a:pPr>
            <a:r>
              <a:rPr b="1"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positioned ancestor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843C0C"/>
              </a:buClr>
              <a:buSzPts val="2000"/>
              <a:buChar char="•"/>
            </a:pPr>
            <a:r>
              <a:rPr b="1" lang="en" sz="200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b="1" lang="en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based on the user's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 position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 relative or fixed)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positioned using the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top, bottom, left,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ce097e27_0_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face097e27_0_1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2face097e2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572698"/>
            <a:ext cx="6317412" cy="34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face097e27_0_130"/>
          <p:cNvSpPr txBox="1"/>
          <p:nvPr/>
        </p:nvSpPr>
        <p:spPr>
          <a:xfrm>
            <a:off x="0" y="4064000"/>
            <a:ext cx="9144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position, you need to define </a:t>
            </a:r>
            <a:r>
              <a:rPr b="1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some </a:t>
            </a:r>
            <a:r>
              <a:rPr b="0" i="0" lang="en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by default defines position </a:t>
            </a:r>
            <a:r>
              <a:rPr b="0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ace097e27_0_130"/>
          <p:cNvSpPr txBox="1"/>
          <p:nvPr/>
        </p:nvSpPr>
        <p:spPr>
          <a:xfrm>
            <a:off x="6317400" y="572700"/>
            <a:ext cx="2826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3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face097e27_0_130"/>
          <p:cNvSpPr txBox="1"/>
          <p:nvPr/>
        </p:nvSpPr>
        <p:spPr>
          <a:xfrm>
            <a:off x="6336150" y="3171600"/>
            <a:ext cx="278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5.1 position_static.html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5.2 position_relative.html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5.3 position_absolute.html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5.4 position_fixed.html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5.5 position_sticky.html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097e27_0_1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face097e27_0_1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restructure our HTML document to have different layouts depending 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(primary, secondary)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(header, navigation, content, footer)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size (desktop, tablet, mobile)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have a look at a typical desktop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ace097e27_0_1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2face097e27_0_1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typical layouts for big screen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2face097e2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24" y="1304924"/>
            <a:ext cx="7466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ace097e27_0_1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face097e27_0_14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ideas to mention: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(header, nav, footer, 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 nav and footer are </a:t>
            </a:r>
            <a:r>
              <a:rPr b="1" lang="en" sz="26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i.e. take all line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multi-column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the containing element (section)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column width in percentage (e.g.: 25%-50%-25%)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there are other solutions as well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lang="e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to take care of extra content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carefully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elements on the page can be done using: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layouts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on several factors (content, screen)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Model&lt;/li&gt;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anatomy&lt;/li&gt;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&lt;li&gt;Overflow&lt;/li&gt;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sizing&lt;/li&gt;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&lt;li&gt;Positioning the Elements&lt;/li&gt;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&lt;li&gt;Display&lt;/li&gt;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&lt;li&gt;Float&lt;/li&gt;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64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&lt;li&gt;Website Layout&lt;/li&gt;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&lt;li&gt;Multi column pages&lt;/li&gt;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box that wraps around every HTML element.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1.1  box_model.html</a:t>
            </a:r>
            <a:endParaRPr b="1"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Box Model: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 content of the box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around the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border around the padding and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outside the border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068" y="1373663"/>
            <a:ext cx="3337940" cy="239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ce097e27_0_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2face097e27_0_6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419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Box Model: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marR="5080" rtl="0" algn="l">
              <a:lnSpc>
                <a:spcPct val="907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define values separately for the  properties such as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the shorthand  notations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50px 30px 50px 30px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elements have facing margins,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two gets applied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content is not fitting the box, use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with value: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a scrolling if needed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hides the extra part of content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adds a side tool for scrolling (regardless of text size)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sp>
        <p:nvSpPr>
          <p:cNvPr id="74" name="Google Shape;74;g2face097e27_0_63"/>
          <p:cNvSpPr txBox="1"/>
          <p:nvPr/>
        </p:nvSpPr>
        <p:spPr>
          <a:xfrm>
            <a:off x="5283600" y="1835425"/>
            <a:ext cx="386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1.2  box_model</a:t>
            </a: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 b="1"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g2face097e27_0_63"/>
          <p:cNvSpPr txBox="1"/>
          <p:nvPr/>
        </p:nvSpPr>
        <p:spPr>
          <a:xfrm>
            <a:off x="0" y="4681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2.1 overflow_auto, </a:t>
            </a:r>
            <a:r>
              <a:rPr b="1" lang="en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2.2 overflow_hidden, 2.3 overflow_scroll</a:t>
            </a:r>
            <a:endParaRPr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ce097e27_0_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Sizing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face097e27_0_6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depend on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 and padding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borders, padding and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(recommended way)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children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face097e27_0_68"/>
          <p:cNvSpPr txBox="1"/>
          <p:nvPr/>
        </p:nvSpPr>
        <p:spPr>
          <a:xfrm>
            <a:off x="0" y="3571500"/>
            <a:ext cx="4715400" cy="1572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653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  margin: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g2face097e27_0_68"/>
          <p:cNvSpPr/>
          <p:nvPr/>
        </p:nvSpPr>
        <p:spPr>
          <a:xfrm>
            <a:off x="4715401" y="4205657"/>
            <a:ext cx="1015511" cy="114871"/>
          </a:xfrm>
          <a:custGeom>
            <a:rect b="b" l="l" r="r" t="t"/>
            <a:pathLst>
              <a:path extrusionOk="0" h="228600" w="1125220">
                <a:moveTo>
                  <a:pt x="228599" y="0"/>
                </a:moveTo>
                <a:lnTo>
                  <a:pt x="0" y="114300"/>
                </a:lnTo>
                <a:lnTo>
                  <a:pt x="228599" y="228600"/>
                </a:lnTo>
                <a:lnTo>
                  <a:pt x="228599" y="152400"/>
                </a:lnTo>
                <a:lnTo>
                  <a:pt x="190499" y="152400"/>
                </a:lnTo>
                <a:lnTo>
                  <a:pt x="190499" y="76200"/>
                </a:lnTo>
                <a:lnTo>
                  <a:pt x="228599" y="76200"/>
                </a:lnTo>
                <a:lnTo>
                  <a:pt x="228599" y="0"/>
                </a:lnTo>
                <a:close/>
              </a:path>
              <a:path extrusionOk="0" h="228600" w="1125220">
                <a:moveTo>
                  <a:pt x="228599" y="76200"/>
                </a:moveTo>
                <a:lnTo>
                  <a:pt x="190499" y="76200"/>
                </a:lnTo>
                <a:lnTo>
                  <a:pt x="190499" y="152400"/>
                </a:lnTo>
                <a:lnTo>
                  <a:pt x="228599" y="152400"/>
                </a:lnTo>
                <a:lnTo>
                  <a:pt x="228599" y="76200"/>
                </a:lnTo>
                <a:close/>
              </a:path>
              <a:path extrusionOk="0" h="228600" w="1125220">
                <a:moveTo>
                  <a:pt x="1124845" y="76200"/>
                </a:moveTo>
                <a:lnTo>
                  <a:pt x="228599" y="76200"/>
                </a:lnTo>
                <a:lnTo>
                  <a:pt x="228599" y="152400"/>
                </a:lnTo>
                <a:lnTo>
                  <a:pt x="1124845" y="152400"/>
                </a:lnTo>
                <a:lnTo>
                  <a:pt x="1124845" y="762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face097e27_0_68"/>
          <p:cNvSpPr txBox="1"/>
          <p:nvPr/>
        </p:nvSpPr>
        <p:spPr>
          <a:xfrm>
            <a:off x="5730901" y="4071980"/>
            <a:ext cx="3016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all elements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2face097e27_0_68"/>
          <p:cNvSpPr txBox="1"/>
          <p:nvPr/>
        </p:nvSpPr>
        <p:spPr>
          <a:xfrm>
            <a:off x="4715400" y="4774200"/>
            <a:ext cx="442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3.1 box_sizing-.html, 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3.2 box_sizing+.html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097e27_0_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Positioning the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2face097e27_0_7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Document 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positions of elements on  the screen depending on their place in HTML document.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change this flow using positioning properties such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ce097e27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face097e27_0_8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defines how the box model is displayed: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new line and occupies it all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7865" marR="320040" rtl="0" algn="l">
              <a:lnSpc>
                <a:spcPct val="122500"/>
              </a:lnSpc>
              <a:spcBef>
                <a:spcPts val="40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on the same line where defined (some box properties are ignored like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like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elements inside it to line up (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ce097e27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g2face097e27_0_87"/>
          <p:cNvGrpSpPr/>
          <p:nvPr/>
        </p:nvGrpSpPr>
        <p:grpSpPr>
          <a:xfrm>
            <a:off x="24" y="674980"/>
            <a:ext cx="6361723" cy="4468336"/>
            <a:chOff x="904067" y="1657906"/>
            <a:chExt cx="8254474" cy="5075924"/>
          </a:xfrm>
        </p:grpSpPr>
        <p:pic>
          <p:nvPicPr>
            <p:cNvPr id="104" name="Google Shape;104;g2face097e27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4067" y="1657906"/>
              <a:ext cx="7005234" cy="507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g2face097e27_0_87"/>
            <p:cNvSpPr/>
            <p:nvPr/>
          </p:nvSpPr>
          <p:spPr>
            <a:xfrm>
              <a:off x="4835461" y="2128291"/>
              <a:ext cx="4323080" cy="3782060"/>
            </a:xfrm>
            <a:custGeom>
              <a:rect b="b" l="l" r="r" t="t"/>
              <a:pathLst>
                <a:path extrusionOk="0" h="3782060" w="4323080">
                  <a:moveTo>
                    <a:pt x="4297705" y="3629545"/>
                  </a:moveTo>
                  <a:lnTo>
                    <a:pt x="387959" y="3629545"/>
                  </a:lnTo>
                  <a:lnTo>
                    <a:pt x="387959" y="3553345"/>
                  </a:lnTo>
                  <a:lnTo>
                    <a:pt x="159359" y="3667645"/>
                  </a:lnTo>
                  <a:lnTo>
                    <a:pt x="387959" y="3781945"/>
                  </a:lnTo>
                  <a:lnTo>
                    <a:pt x="387959" y="3705745"/>
                  </a:lnTo>
                  <a:lnTo>
                    <a:pt x="4297705" y="3705745"/>
                  </a:lnTo>
                  <a:lnTo>
                    <a:pt x="4297705" y="3629545"/>
                  </a:lnTo>
                  <a:close/>
                </a:path>
                <a:path extrusionOk="0" h="3782060" w="4323080">
                  <a:moveTo>
                    <a:pt x="4297705" y="2671241"/>
                  </a:moveTo>
                  <a:lnTo>
                    <a:pt x="228600" y="2671241"/>
                  </a:lnTo>
                  <a:lnTo>
                    <a:pt x="228600" y="2595041"/>
                  </a:lnTo>
                  <a:lnTo>
                    <a:pt x="0" y="2709341"/>
                  </a:lnTo>
                  <a:lnTo>
                    <a:pt x="228600" y="2823641"/>
                  </a:lnTo>
                  <a:lnTo>
                    <a:pt x="228600" y="2747441"/>
                  </a:lnTo>
                  <a:lnTo>
                    <a:pt x="4297705" y="2747441"/>
                  </a:lnTo>
                  <a:lnTo>
                    <a:pt x="4297705" y="2671241"/>
                  </a:lnTo>
                  <a:close/>
                </a:path>
                <a:path extrusionOk="0" h="3782060" w="4323080">
                  <a:moveTo>
                    <a:pt x="4297705" y="1128763"/>
                  </a:moveTo>
                  <a:lnTo>
                    <a:pt x="3499866" y="1128763"/>
                  </a:lnTo>
                  <a:lnTo>
                    <a:pt x="3499866" y="1052563"/>
                  </a:lnTo>
                  <a:lnTo>
                    <a:pt x="3271266" y="1166863"/>
                  </a:lnTo>
                  <a:lnTo>
                    <a:pt x="3499866" y="1281163"/>
                  </a:lnTo>
                  <a:lnTo>
                    <a:pt x="3499866" y="1204963"/>
                  </a:lnTo>
                  <a:lnTo>
                    <a:pt x="4297705" y="1204963"/>
                  </a:lnTo>
                  <a:lnTo>
                    <a:pt x="4297705" y="1128763"/>
                  </a:lnTo>
                  <a:close/>
                </a:path>
                <a:path extrusionOk="0" h="3782060" w="4323080">
                  <a:moveTo>
                    <a:pt x="4315587" y="1334363"/>
                  </a:moveTo>
                  <a:lnTo>
                    <a:pt x="4279824" y="1267066"/>
                  </a:lnTo>
                  <a:lnTo>
                    <a:pt x="3455251" y="1705292"/>
                  </a:lnTo>
                  <a:lnTo>
                    <a:pt x="3419487" y="1637995"/>
                  </a:lnTo>
                  <a:lnTo>
                    <a:pt x="3271266" y="1846211"/>
                  </a:lnTo>
                  <a:lnTo>
                    <a:pt x="3526777" y="1839861"/>
                  </a:lnTo>
                  <a:lnTo>
                    <a:pt x="3500513" y="1790458"/>
                  </a:lnTo>
                  <a:lnTo>
                    <a:pt x="3491014" y="1772577"/>
                  </a:lnTo>
                  <a:lnTo>
                    <a:pt x="4315587" y="1334363"/>
                  </a:lnTo>
                  <a:close/>
                </a:path>
                <a:path extrusionOk="0" h="3782060" w="4323080">
                  <a:moveTo>
                    <a:pt x="4322648" y="1004214"/>
                  </a:moveTo>
                  <a:lnTo>
                    <a:pt x="3302330" y="120827"/>
                  </a:lnTo>
                  <a:lnTo>
                    <a:pt x="3323920" y="95885"/>
                  </a:lnTo>
                  <a:lnTo>
                    <a:pt x="3352215" y="63220"/>
                  </a:lnTo>
                  <a:lnTo>
                    <a:pt x="3104565" y="0"/>
                  </a:lnTo>
                  <a:lnTo>
                    <a:pt x="3202584" y="236042"/>
                  </a:lnTo>
                  <a:lnTo>
                    <a:pt x="3252457" y="178435"/>
                  </a:lnTo>
                  <a:lnTo>
                    <a:pt x="4272762" y="1061821"/>
                  </a:lnTo>
                  <a:lnTo>
                    <a:pt x="4322648" y="100421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2face097e27_0_87"/>
          <p:cNvSpPr txBox="1"/>
          <p:nvPr/>
        </p:nvSpPr>
        <p:spPr>
          <a:xfrm>
            <a:off x="6540595" y="1853901"/>
            <a:ext cx="190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2face097e27_0_87"/>
          <p:cNvSpPr txBox="1"/>
          <p:nvPr/>
        </p:nvSpPr>
        <p:spPr>
          <a:xfrm>
            <a:off x="6540595" y="3190714"/>
            <a:ext cx="26034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face097e27_0_87"/>
          <p:cNvSpPr txBox="1"/>
          <p:nvPr/>
        </p:nvSpPr>
        <p:spPr>
          <a:xfrm>
            <a:off x="6361750" y="674975"/>
            <a:ext cx="27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css display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</a:t>
            </a:r>
            <a:r>
              <a:rPr lang="en" u="sng">
                <a:solidFill>
                  <a:schemeClr val="hlink"/>
                </a:solidFill>
                <a:hlinkClick r:id="rId6"/>
              </a:rPr>
              <a:t>ss inline-block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inline-block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ry to add margin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ce097e27_0_10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g2face097e27_0_103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7525" y="572700"/>
            <a:ext cx="5603649" cy="1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face097e27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" y="2379419"/>
            <a:ext cx="5603646" cy="9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ace097e27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3874124"/>
            <a:ext cx="5603645" cy="126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ace097e27_0_103"/>
          <p:cNvSpPr txBox="1"/>
          <p:nvPr/>
        </p:nvSpPr>
        <p:spPr>
          <a:xfrm>
            <a:off x="6026108" y="829683"/>
            <a:ext cx="3117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Normal flow, 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floated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2face097e27_0_103"/>
          <p:cNvSpPr txBox="1"/>
          <p:nvPr/>
        </p:nvSpPr>
        <p:spPr>
          <a:xfrm>
            <a:off x="6026102" y="2380650"/>
            <a:ext cx="3117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face097e27_0_103"/>
          <p:cNvSpPr txBox="1"/>
          <p:nvPr/>
        </p:nvSpPr>
        <p:spPr>
          <a:xfrm>
            <a:off x="6026102" y="3874125"/>
            <a:ext cx="311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right,  </a:t>
            </a: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