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b9d68f0f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b9d68f0f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c0735fcb4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c0735fcb4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c0059a54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c0059a54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c0735fcb4d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c0735fcb4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c0735fcb4d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c0735fcb4d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b9d68f0f7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b9d68f0f7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ba8df0e1a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ba8df0e1a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ba8df0e1a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ba8df0e1a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ba8df0e1a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ba8df0e1a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bd3c8fb1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bd3c8fb1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b9d68f0f70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b9d68f0f70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bec2d153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bec2d153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bd3c8fb1f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bd3c8fb1f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manglayev/nu-courses-material/tree/main/CSCI-423/week-8/Lecture_7/C%2B%2B_Examples/Example_8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manglayev/nu-courses-material/tree/main/CSCI-325/Lecture_7/C%2B%2B_Examples/Example_10" TargetMode="External"/><Relationship Id="rId4" Type="http://schemas.openxmlformats.org/officeDocument/2006/relationships/hyperlink" Target="https://github.com/manglayev/nu-courses-material/tree/main/CSCI-325/Lecture_7/C%2B%2B_Examples/Example_10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manglayev/nu-courses-material/tree/main/CSCI-423/week-8/Lecture_7/C%2B%2B_Examples/Example_9" TargetMode="External"/><Relationship Id="rId4" Type="http://schemas.openxmlformats.org/officeDocument/2006/relationships/hyperlink" Target="https://github.com/manglayev/nu-courses-material/tree/main/CSCI-423/week-8/Lecture_7/C%2B%2B_Examples/Example_10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manglayev/nu-courses-material/tree/main/CSCI-423/week-8/Lecture_7/C%2B%2B_Examples/Example_11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manglayev/nu-courses-material/tree/main/CSCI-423/week-8/Lecture_7/C%2B%2B_Examples/Example_1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manglayev/nu-courses-material/tree/main/CSCI-423/week-8/Lecture_7/C%2B%2B_Examples/Example_2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manglayev/nu-courses-material/tree/main/CSCI-423/week-8/Lecture_7/C%2B%2B_Examples/Example_3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manglayev/nu-courses-material/tree/main/CSCI-423/week-8/Lecture_7/C%2B%2B_Examples/Example_4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manglayev/nu-courses-material/tree/main/CSCI-423/week-8/Lecture_7/C%2B%2B_Examples/Example_5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manglayev/nu-courses-material/tree/main/CSCI-423/week-8/Lecture_7/C%2B%2B_Examples/Example_6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ithub.com/manglayev/nu-courses-material/tree/main/CSCI-423/week-8/Lecture_7/C%2B%2B_Examples/Example_7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CSCI 523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Parallel Systems and GPU Programming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Lecture 7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222222"/>
                </a:solidFill>
                <a:highlight>
                  <a:srgbClr val="FFFFFF"/>
                </a:highlight>
              </a:rPr>
              <a:t>CUDA with C++</a:t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Dr. Talgat Turanbekuly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E</a:t>
            </a:r>
            <a:r>
              <a:rPr lang="en" sz="2000"/>
              <a:t>xample of defining the same function to run on the host and on device</a:t>
            </a:r>
            <a:endParaRPr sz="2000"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__host__ __device__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int customFunction(int a, int *b)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a+a;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-15300" y="4743300"/>
            <a:ext cx="917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Example 8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/>
              <a:t>Example of C++ function template</a:t>
            </a:r>
            <a:endParaRPr sz="2400"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Allows to call and run functions with different parameters (use as data type)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template&lt;</a:t>
            </a:r>
            <a:r>
              <a:rPr lang="en" sz="1400">
                <a:solidFill>
                  <a:schemeClr val="dk1"/>
                </a:solidFill>
                <a:highlight>
                  <a:srgbClr val="B5CEA8"/>
                </a:highlight>
                <a:latin typeface="Courier New"/>
                <a:ea typeface="Courier New"/>
                <a:cs typeface="Courier New"/>
                <a:sym typeface="Courier New"/>
              </a:rPr>
              <a:t>typename T</a:t>
            </a: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 T signum(T x)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if(x &gt; 0)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return 1;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else if(x &lt; 0)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return -1;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else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return 0;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" name="Google Shape;141;p23"/>
          <p:cNvSpPr/>
          <p:nvPr/>
        </p:nvSpPr>
        <p:spPr>
          <a:xfrm>
            <a:off x="4572000" y="1707050"/>
            <a:ext cx="3010200" cy="124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B5CEA8"/>
                </a:highlight>
              </a:rPr>
              <a:t>typename T</a:t>
            </a:r>
            <a:r>
              <a:rPr lang="en"/>
              <a:t> </a:t>
            </a:r>
            <a:r>
              <a:rPr lang="en"/>
              <a:t>c</a:t>
            </a:r>
            <a:r>
              <a:rPr lang="en"/>
              <a:t>an be int, float etc.</a:t>
            </a:r>
            <a:endParaRPr/>
          </a:p>
        </p:txBody>
      </p:sp>
      <p:sp>
        <p:nvSpPr>
          <p:cNvPr id="142" name="Google Shape;142;p23"/>
          <p:cNvSpPr txBox="1"/>
          <p:nvPr/>
        </p:nvSpPr>
        <p:spPr>
          <a:xfrm>
            <a:off x="0" y="47433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Example 9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Example 10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/>
              <a:t>Example of CUDA C++ function template</a:t>
            </a:r>
            <a:endParaRPr sz="2400"/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__host__ __device__ </a:t>
            </a: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to specify the function call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template&lt;typename T&gt; </a:t>
            </a:r>
            <a:r>
              <a:rPr lang="en" sz="1400">
                <a:solidFill>
                  <a:srgbClr val="FF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__host__ __device__</a:t>
            </a: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T signum(T x)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if(x &gt; 0)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return 1;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else if(x &lt; 0)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return -1;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else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return 0;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0" y="47433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Example 9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4"/>
              </a:rPr>
              <a:t>Example 10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/>
              <a:t>Example of CUDA C++ class template</a:t>
            </a:r>
            <a:endParaRPr sz="2400"/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#define CUDA_HOSTDEV __host__ __device__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template &lt;typename T&gt; class Array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private: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T* ptr;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int size;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public: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CUDA_HOSTDEV Array(T arr[], int s);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CUDA_HOSTDEV void print();</a:t>
            </a:r>
            <a:endParaRPr sz="14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7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56" name="Google Shape;156;p25"/>
          <p:cNvSpPr txBox="1"/>
          <p:nvPr/>
        </p:nvSpPr>
        <p:spPr>
          <a:xfrm>
            <a:off x="0" y="47433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Example 11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20"/>
              <a:t>Table of contents</a:t>
            </a:r>
            <a:endParaRPr b="1" sz="2420"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Example of c</a:t>
            </a:r>
            <a:r>
              <a:rPr lang="en">
                <a:solidFill>
                  <a:schemeClr val="dk1"/>
                </a:solidFill>
              </a:rPr>
              <a:t>ustom type definitions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Example of </a:t>
            </a:r>
            <a:r>
              <a:rPr lang="en">
                <a:solidFill>
                  <a:schemeClr val="dk1"/>
                </a:solidFill>
              </a:rPr>
              <a:t>defining </a:t>
            </a:r>
            <a:r>
              <a:rPr lang="en">
                <a:solidFill>
                  <a:schemeClr val="dk1"/>
                </a:solidFill>
              </a:rPr>
              <a:t>custom f</a:t>
            </a:r>
            <a:r>
              <a:rPr lang="en">
                <a:solidFill>
                  <a:schemeClr val="dk1"/>
                </a:solidFill>
              </a:rPr>
              <a:t>unctions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Example of </a:t>
            </a:r>
            <a:r>
              <a:rPr lang="en">
                <a:solidFill>
                  <a:schemeClr val="dk1"/>
                </a:solidFill>
              </a:rPr>
              <a:t>passing variables to kernel in d</a:t>
            </a:r>
            <a:r>
              <a:rPr lang="en">
                <a:solidFill>
                  <a:schemeClr val="dk1"/>
                </a:solidFill>
              </a:rPr>
              <a:t>ifferent ways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Example of calling device functions from kernel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Example of calling CUDA function from C++ file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Example of calling device functions located in other file from kernel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Example of using enums in kernel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Example of defining the same function to run on the host and on device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Example of CUDA C++ function template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Example of CUDA C++ class template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Example of passing defined type to kernel</a:t>
            </a:r>
            <a:endParaRPr sz="2420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efine custom type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typedef float orange;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 in caller function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orange c = 77;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orange *dev_c;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cudaMalloc((void**)&amp;dev_c, sizeof(orange));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cudaMemcpy(dev_c, &amp;c, sizeof(orange), cudaMemcpyHostToDevice);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nd in kernel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__global__ void testFunction(float *dev_a, float *dev_b, orange *dev_c)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0" y="4743300"/>
            <a:ext cx="914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Example 1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Example of custom defined function</a:t>
            </a:r>
            <a:endParaRPr sz="2420"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#define 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customDefinedFunction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(a, b)(a*b/(THREADS));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__device__ int deviceFunction(int a, int b)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c = a - b;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d = b - a;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max(c,d);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__global__ void globalFunction(float *dev_b)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index = threadIdx.x + blockIdx.x*blockDim.x;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if(index == 0)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float a = customDefinedFunction(4, 16);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printf("%.2f\n", a);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b = deviceFunction(4, 16);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printf("%d\n", b);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dev_b[index] = a + b;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0" y="47433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Example 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Example of passing variables from host to kernel</a:t>
            </a:r>
            <a:endParaRPr sz="2420"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__global__ void testFunction(float *dev_a, float *dev_b, float *dev_c, float dev_d)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float a[THREADS] = { 1, 2, 3, 4, 5 };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float *dev_a;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cudaMalloc((void**)&amp;dev_a, THREADS*sizeof(float));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cudaMemcpy(dev_a, a, THREADS*sizeof(float), cudaMemcpyHostToDevice);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float b = 25;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float *dev_b;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cudaMalloc((void**)&amp;dev_b, sizeof(float));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cudaMemcpy(dev_b, &amp;b, sizeof(float), cudaMemcpyHostToDevice);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float *dev_c;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cudaMallocManaged(&amp;dev_c, sizeof(float));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float d = 77;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testFunction&lt;&lt;&lt;BLOCKS, THREADS&gt;&gt;&gt;(dev_a, dev_b, </a:t>
            </a:r>
            <a:r>
              <a:rPr b="1" lang="en" sz="12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dev_c, d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0" y="47433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Example 3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Example of calling device functions from kernel</a:t>
            </a:r>
            <a:endParaRPr sz="2420"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__device__ int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square(float numberInSquare)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numberInSquare * numberInSquare;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__device__ void</a:t>
            </a: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cube(float numberInCube)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numberInCube = square(numberInCube) * numberInCube;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printf("numberInCube     = %.2f;\n", numberInCube);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__global__ void testFunction(float numberInGlobal)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thread = threadIdx.x;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if(thread == 0)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printf("numberInGlobal 1 = %.2f;\n", numberInGlobal);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numberInGlobal = square(numberInGlobal);</a:t>
            </a:r>
            <a:endParaRPr b="1" sz="1000">
              <a:solidFill>
                <a:schemeClr val="dk1"/>
              </a:solidFill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printf("numberInGlobal 2 = %.2f;\n", numberInGlobal);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chemeClr val="dk1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cube(numberInGlobal);</a:t>
            </a:r>
            <a:endParaRPr b="1" sz="1000">
              <a:solidFill>
                <a:schemeClr val="dk1"/>
              </a:solidFill>
              <a:highlight>
                <a:srgbClr val="B6D7A8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printf("numberInGlobal 3 = %.2f;\n", numberInGlobal);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" name="Google Shape;91;p18"/>
          <p:cNvSpPr/>
          <p:nvPr/>
        </p:nvSpPr>
        <p:spPr>
          <a:xfrm>
            <a:off x="4745675" y="1165350"/>
            <a:ext cx="4398300" cy="1151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</a:t>
            </a:r>
            <a:r>
              <a:rPr lang="en"/>
              <a:t>evice functions can return value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</a:t>
            </a:r>
            <a:r>
              <a:rPr lang="en"/>
              <a:t>hey run within </a:t>
            </a:r>
            <a:r>
              <a:rPr lang="en">
                <a:solidFill>
                  <a:schemeClr val="dk1"/>
                </a:solidFill>
              </a:rPr>
              <a:t>global function </a:t>
            </a:r>
            <a:r>
              <a:rPr lang="en"/>
              <a:t>configurations</a:t>
            </a: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0" y="47433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Example 4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Example of calling CUDA function from C++ file</a:t>
            </a:r>
            <a:endParaRPr sz="2400"/>
          </a:p>
        </p:txBody>
      </p:sp>
      <p:sp>
        <p:nvSpPr>
          <p:cNvPr id="98" name="Google Shape;98;p19"/>
          <p:cNvSpPr/>
          <p:nvPr/>
        </p:nvSpPr>
        <p:spPr>
          <a:xfrm>
            <a:off x="1564500" y="1605000"/>
            <a:ext cx="4908300" cy="193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C++ Program</a:t>
            </a:r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1564500" y="2568300"/>
            <a:ext cx="1044000" cy="97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main()</a:t>
            </a:r>
            <a:endParaRPr/>
          </a:p>
        </p:txBody>
      </p:sp>
      <p:sp>
        <p:nvSpPr>
          <p:cNvPr id="100" name="Google Shape;100;p19"/>
          <p:cNvSpPr/>
          <p:nvPr/>
        </p:nvSpPr>
        <p:spPr>
          <a:xfrm>
            <a:off x="3280950" y="2568300"/>
            <a:ext cx="1632900" cy="97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wrapperCaller.cpp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wrapperCaller</a:t>
            </a:r>
            <a:r>
              <a:rPr lang="en"/>
              <a:t>()</a:t>
            </a:r>
            <a:endParaRPr/>
          </a:p>
        </p:txBody>
      </p:sp>
      <p:sp>
        <p:nvSpPr>
          <p:cNvPr id="101" name="Google Shape;101;p19"/>
          <p:cNvSpPr/>
          <p:nvPr/>
        </p:nvSpPr>
        <p:spPr>
          <a:xfrm>
            <a:off x="5586300" y="2568300"/>
            <a:ext cx="1993200" cy="970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kernel.cu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wrapper()         </a:t>
            </a:r>
            <a:r>
              <a:rPr lang="en">
                <a:solidFill>
                  <a:schemeClr val="dk1"/>
                </a:solidFill>
              </a:rPr>
              <a:t>kernel()</a:t>
            </a:r>
            <a:endParaRPr/>
          </a:p>
        </p:txBody>
      </p:sp>
      <p:cxnSp>
        <p:nvCxnSpPr>
          <p:cNvPr id="102" name="Google Shape;102;p19"/>
          <p:cNvCxnSpPr>
            <a:stCxn id="99" idx="3"/>
            <a:endCxn id="100" idx="1"/>
          </p:cNvCxnSpPr>
          <p:nvPr/>
        </p:nvCxnSpPr>
        <p:spPr>
          <a:xfrm>
            <a:off x="2608500" y="3053400"/>
            <a:ext cx="67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p19"/>
          <p:cNvCxnSpPr>
            <a:stCxn id="100" idx="3"/>
            <a:endCxn id="101" idx="1"/>
          </p:cNvCxnSpPr>
          <p:nvPr/>
        </p:nvCxnSpPr>
        <p:spPr>
          <a:xfrm>
            <a:off x="4913850" y="3053400"/>
            <a:ext cx="672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p19"/>
          <p:cNvCxnSpPr/>
          <p:nvPr/>
        </p:nvCxnSpPr>
        <p:spPr>
          <a:xfrm>
            <a:off x="6438050" y="3053400"/>
            <a:ext cx="410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p19"/>
          <p:cNvSpPr txBox="1"/>
          <p:nvPr/>
        </p:nvSpPr>
        <p:spPr>
          <a:xfrm>
            <a:off x="0" y="47433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Example 5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Example of calling device functions in other file from kernel</a:t>
            </a:r>
            <a:endParaRPr sz="2420"/>
          </a:p>
        </p:txBody>
      </p:sp>
      <p:sp>
        <p:nvSpPr>
          <p:cNvPr id="111" name="Google Shape;111;p20"/>
          <p:cNvSpPr/>
          <p:nvPr/>
        </p:nvSpPr>
        <p:spPr>
          <a:xfrm>
            <a:off x="311700" y="1017725"/>
            <a:ext cx="5019000" cy="193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CUDA </a:t>
            </a:r>
            <a:r>
              <a:rPr lang="en"/>
              <a:t>C++ Program</a:t>
            </a: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311700" y="1981025"/>
            <a:ext cx="1044000" cy="97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main.cpp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main()</a:t>
            </a:r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1971738" y="1981025"/>
            <a:ext cx="1745700" cy="970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wrapperCaller.cpp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wrapperCaller()</a:t>
            </a:r>
            <a:endParaRPr/>
          </a:p>
        </p:txBody>
      </p:sp>
      <p:sp>
        <p:nvSpPr>
          <p:cNvPr id="114" name="Google Shape;114;p20"/>
          <p:cNvSpPr/>
          <p:nvPr/>
        </p:nvSpPr>
        <p:spPr>
          <a:xfrm>
            <a:off x="4333500" y="1981025"/>
            <a:ext cx="1993200" cy="970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kernel.cu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wrapper()         </a:t>
            </a:r>
            <a:r>
              <a:rPr lang="en">
                <a:solidFill>
                  <a:schemeClr val="dk1"/>
                </a:solidFill>
              </a:rPr>
              <a:t>kernel()</a:t>
            </a:r>
            <a:endParaRPr/>
          </a:p>
        </p:txBody>
      </p:sp>
      <p:cxnSp>
        <p:nvCxnSpPr>
          <p:cNvPr id="115" name="Google Shape;115;p20"/>
          <p:cNvCxnSpPr>
            <a:stCxn id="112" idx="3"/>
            <a:endCxn id="113" idx="1"/>
          </p:cNvCxnSpPr>
          <p:nvPr/>
        </p:nvCxnSpPr>
        <p:spPr>
          <a:xfrm>
            <a:off x="1355700" y="2466125"/>
            <a:ext cx="61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6" name="Google Shape;116;p20"/>
          <p:cNvCxnSpPr>
            <a:stCxn id="113" idx="3"/>
            <a:endCxn id="114" idx="1"/>
          </p:cNvCxnSpPr>
          <p:nvPr/>
        </p:nvCxnSpPr>
        <p:spPr>
          <a:xfrm>
            <a:off x="3717438" y="2466125"/>
            <a:ext cx="61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7" name="Google Shape;117;p20"/>
          <p:cNvSpPr/>
          <p:nvPr/>
        </p:nvSpPr>
        <p:spPr>
          <a:xfrm>
            <a:off x="6942750" y="1981025"/>
            <a:ext cx="1993200" cy="9702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device</a:t>
            </a:r>
            <a:r>
              <a:rPr b="1" lang="en"/>
              <a:t>.cu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deviceFunction</a:t>
            </a:r>
            <a:r>
              <a:rPr lang="en"/>
              <a:t>()</a:t>
            </a:r>
            <a:endParaRPr/>
          </a:p>
        </p:txBody>
      </p:sp>
      <p:cxnSp>
        <p:nvCxnSpPr>
          <p:cNvPr id="118" name="Google Shape;118;p20"/>
          <p:cNvCxnSpPr/>
          <p:nvPr/>
        </p:nvCxnSpPr>
        <p:spPr>
          <a:xfrm>
            <a:off x="6326688" y="2466125"/>
            <a:ext cx="616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20"/>
          <p:cNvCxnSpPr/>
          <p:nvPr/>
        </p:nvCxnSpPr>
        <p:spPr>
          <a:xfrm>
            <a:off x="5220000" y="2465375"/>
            <a:ext cx="3864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20"/>
          <p:cNvSpPr txBox="1"/>
          <p:nvPr/>
        </p:nvSpPr>
        <p:spPr>
          <a:xfrm>
            <a:off x="0" y="47433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Example 6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/>
              <a:t>Example of using enums in kernel</a:t>
            </a:r>
            <a:endParaRPr sz="2420"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enum enumOrder {h1, h2, h3, h4};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__global__ void globalFunction(int a, int *b, enumOrder order)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thread = threadIdx.x + blockIdx.x*blockDim.x;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if(thread &lt; THREADS)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{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switch(order)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case h1: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b[0] = a+a;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case h2: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b[0] = a-a;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case h3: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b[0] = a*a;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default: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b[0] = a/a;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globalFunction&lt;&lt;&lt;BLOCKS, THREADS&gt;&gt;&gt;(a, b, h1);</a:t>
            </a:r>
            <a:endParaRPr b="1"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0" y="47433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Example 7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