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11" Type="http://schemas.openxmlformats.org/officeDocument/2006/relationships/slide" Target="slides/slide6.xml"/><Relationship Id="rId22" Type="http://schemas.openxmlformats.org/officeDocument/2006/relationships/slide" Target="slides/slide17.xml"/><Relationship Id="rId10" Type="http://schemas.openxmlformats.org/officeDocument/2006/relationships/slide" Target="slides/slide5.xml"/><Relationship Id="rId21" Type="http://schemas.openxmlformats.org/officeDocument/2006/relationships/slide" Target="slides/slide16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08b83b05ff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08b83b05ff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08b83b05ff_0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08b83b05ff_0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08b83b05ff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08b83b05ff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08b83b05ff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08b83b05ff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08b83b05ff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08b83b05ff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08b83b05ff_0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08b83b05ff_0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08b83b05ff_0_1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08b83b05ff_0_1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308b83b05ff_0_1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308b83b05ff_0_1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d3e9e281fa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d3e9e281fa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d3e9e281fa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d3e9e281fa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08b83b05ff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08b83b05ff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d3e9e281f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d3e9e281f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308b83b05f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308b83b05f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08b83b05f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08b83b05f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08b83b05ff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08b83b05ff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d3e9e281f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d3e9e281f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0"/>
            <a:ext cx="9144000" cy="51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&lt;!DOCTYPE html&gt;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&lt;html lang="en"&gt;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&lt;head&gt;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&lt;meta charset="UTF-8"&gt;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&lt;meta name="viewport" content="width=device-width, initial-scale=1.0"&gt;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&lt;title&gt;Document&lt;/title&gt;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&lt;/head&gt;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&lt;body&gt;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&lt;script&gt;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/* CSCI-111 Web Programming and Problem Solving */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const instructors = ["Dr. Talgat Manglayev", "Dr. Irina Dolzhikova", "MSc. Marat Isteleyev"]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while(true)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{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   console.log("week-9-lecture")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    console.log("Loop")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    }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&lt;/script&gt;        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&lt;/body&gt;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&lt;/html&gt;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 rotWithShape="1">
          <a:blip r:embed="rId3">
            <a:alphaModFix/>
          </a:blip>
          <a:srcRect b="0" l="0" r="70955" t="0"/>
          <a:stretch/>
        </p:blipFill>
        <p:spPr>
          <a:xfrm>
            <a:off x="6488200" y="3080750"/>
            <a:ext cx="2655800" cy="2062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2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While Loop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22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lab_1 = [4, 5 ,0 ,4 ,5 ,10 ,10];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sum = 0;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i = 0;          		// initialization of loop variable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(i &lt; lab_1.length)// stop condition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 += lab_1[i];		// body of the loop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i++;            		// update the loop variable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console.log("sum = "+ sum)</a:t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14" name="Google Shape;114;p22"/>
          <p:cNvSpPr txBox="1"/>
          <p:nvPr/>
        </p:nvSpPr>
        <p:spPr>
          <a:xfrm>
            <a:off x="4215600" y="3996600"/>
            <a:ext cx="4928400" cy="114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53975">
            <a:spAutoFit/>
          </a:bodyPr>
          <a:lstStyle/>
          <a:p>
            <a:pPr indent="0" lvl="0" marL="12700" marR="259715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also three steps of the loop:</a:t>
            </a:r>
            <a:endParaRPr>
              <a:solidFill>
                <a:schemeClr val="dk1"/>
              </a:solidFill>
            </a:endParaRPr>
          </a:p>
          <a:p>
            <a:pPr indent="0" lvl="0" marL="12700" marR="259715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1) </a:t>
            </a:r>
            <a:r>
              <a:rPr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i = 0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b="0" i="0" lang="e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initialization</a:t>
            </a:r>
            <a:endParaRPr>
              <a:solidFill>
                <a:schemeClr val="dk1"/>
              </a:solidFill>
            </a:endParaRPr>
          </a:p>
          <a:p>
            <a:pPr indent="0" lvl="0" marL="12700" marR="259715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2) </a:t>
            </a: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 &lt; lab_1.length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b="0" i="0" lang="e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stop condition</a:t>
            </a:r>
            <a:endParaRPr>
              <a:solidFill>
                <a:schemeClr val="dk1"/>
              </a:solidFill>
            </a:endParaRPr>
          </a:p>
          <a:p>
            <a:pPr indent="0" lvl="0" marL="12700" marR="259715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3) </a:t>
            </a:r>
            <a:r>
              <a:rPr i="0" lang="en" sz="2000" u="none" cap="none" strike="noStrike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i++</a:t>
            </a: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 </a:t>
            </a:r>
            <a:r>
              <a:rPr b="0" i="0" lang="en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update rule</a:t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3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While Loop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0" name="Google Shape;120;p23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21" name="Google Shape;121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5551" y="572700"/>
            <a:ext cx="7472910" cy="4570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While Loop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24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i = 0;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(i &lt; 100)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console.log("Hello, World!")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i++;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28" name="Google Shape;128;p24"/>
          <p:cNvSpPr txBox="1"/>
          <p:nvPr/>
        </p:nvSpPr>
        <p:spPr>
          <a:xfrm>
            <a:off x="6144000" y="1771950"/>
            <a:ext cx="30000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does this loop do?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While Loop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4" name="Google Shape;134;p25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i = 0;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(i &lt; 100)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console.log("Hello, World!")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i++;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(let i = 0; i &lt; 100; i++)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console.log(“Hello, World!”)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635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35" name="Google Shape;135;p25"/>
          <p:cNvSpPr txBox="1"/>
          <p:nvPr/>
        </p:nvSpPr>
        <p:spPr>
          <a:xfrm>
            <a:off x="6144000" y="1529900"/>
            <a:ext cx="30000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does this loop do?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25"/>
          <p:cNvSpPr txBox="1"/>
          <p:nvPr/>
        </p:nvSpPr>
        <p:spPr>
          <a:xfrm>
            <a:off x="6144075" y="3933250"/>
            <a:ext cx="3000000" cy="4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marR="190500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Compare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For vs. </a:t>
            </a: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While Loop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26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42900" lvl="0" marL="355600" marR="259715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400"/>
              <a:buChar char="-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 </a:t>
            </a:r>
            <a:r>
              <a:rPr b="1" i="1" lang="e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-loop when you know in advance the number of steps to do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0" marL="355600" marR="259715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259715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400"/>
              <a:buChar char="-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Otherwise use </a:t>
            </a:r>
            <a:r>
              <a:rPr b="1" i="1" lang="en" sz="24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-loop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Break</a:t>
            </a: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 and Continue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27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5971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The </a:t>
            </a:r>
            <a:r>
              <a:rPr b="1" i="1" lang="en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statement exits the loop.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25971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The </a:t>
            </a:r>
            <a:r>
              <a:rPr b="1" i="1" lang="en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statement skips one iteration in the loop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27"/>
          <p:cNvSpPr txBox="1"/>
          <p:nvPr/>
        </p:nvSpPr>
        <p:spPr>
          <a:xfrm>
            <a:off x="0" y="1634100"/>
            <a:ext cx="91440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(let i = 0; i &lt; 10; i++)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 (i == 4)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65760" lvl="1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continue;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 (i == 8)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65760" lvl="1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break;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console.log(i + " Hello, World!")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Break and Continue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28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25971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The </a:t>
            </a:r>
            <a:r>
              <a:rPr b="1" i="1" lang="en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statement exits the loop.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25971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– The </a:t>
            </a:r>
            <a:r>
              <a:rPr b="1" i="1" lang="en" sz="24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statement skips one iteration in the loop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6" name="Google Shape;156;p28"/>
          <p:cNvSpPr txBox="1"/>
          <p:nvPr/>
        </p:nvSpPr>
        <p:spPr>
          <a:xfrm>
            <a:off x="0" y="1634100"/>
            <a:ext cx="9144000" cy="350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(let i = 0; i &lt; 10; i++)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 (i == 4)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65760" lvl="1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continue;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if (i == 8)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65760" lvl="1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break;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1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console.log(i + " Hello, World!")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157" name="Google Shape;157;p28"/>
          <p:cNvPicPr preferRelativeResize="0"/>
          <p:nvPr/>
        </p:nvPicPr>
        <p:blipFill rotWithShape="1">
          <a:blip r:embed="rId3">
            <a:alphaModFix/>
          </a:blip>
          <a:srcRect b="0" l="0" r="49919" t="0"/>
          <a:stretch/>
        </p:blipFill>
        <p:spPr>
          <a:xfrm>
            <a:off x="5994029" y="1634100"/>
            <a:ext cx="3149974" cy="343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Summary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3" name="Google Shape;163;p29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perform repetitive tasks, use loops. There are two types of loops: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</a:t>
            </a:r>
            <a:r>
              <a:rPr b="1" i="1" lang="en" sz="2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for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a specified number of times.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</a:t>
            </a:r>
            <a:r>
              <a:rPr b="1" i="1" lang="en" sz="2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while</a:t>
            </a:r>
            <a:r>
              <a:rPr lang="en" sz="2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specified conditions holds.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Don’t forget about three steps</a:t>
            </a:r>
            <a:r>
              <a:rPr lang="en" sz="2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of the loops: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Initialize the loop variables before the loop.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Setup the condition to exit the loop.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- Update the value of the loop variables.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Use </a:t>
            </a:r>
            <a:r>
              <a:rPr b="1" i="1" lang="en" sz="2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break</a:t>
            </a:r>
            <a:r>
              <a:rPr lang="en" sz="2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and </a:t>
            </a:r>
            <a:r>
              <a:rPr b="1" i="1" lang="en" sz="2200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continue</a:t>
            </a:r>
            <a:r>
              <a:rPr lang="en" sz="22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commands if needed.</a:t>
            </a:r>
            <a:endParaRPr sz="22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Content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 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loop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810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Char char="●"/>
            </a:pP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</a:t>
            </a:r>
            <a:r>
              <a:rPr lang="en" sz="2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loop</a:t>
            </a:r>
            <a:endParaRPr sz="2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Problem: </a:t>
            </a: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need to compute the average grade for lab: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(student_1.lab_1 + student_2.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lab_1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student_3.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lab_1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+ … + student_39.</a:t>
            </a: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lab_1)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45720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endParaRPr b="1" sz="12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457200" lvl="0" marL="18288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What if you have 500 students in your class?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68" name="Google Shape;68;p15"/>
          <p:cNvCxnSpPr/>
          <p:nvPr/>
        </p:nvCxnSpPr>
        <p:spPr>
          <a:xfrm>
            <a:off x="1936500" y="2854800"/>
            <a:ext cx="6958800" cy="66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" name="Google Shape;69;p15"/>
          <p:cNvSpPr/>
          <p:nvPr/>
        </p:nvSpPr>
        <p:spPr>
          <a:xfrm>
            <a:off x="0" y="2644650"/>
            <a:ext cx="1936500" cy="42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lab_1_average =</a:t>
            </a:r>
            <a:endParaRPr b="1" sz="12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2700" marR="259715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To perform some </a:t>
            </a:r>
            <a:r>
              <a:rPr b="1" lang="en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repetitive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tasks we use </a:t>
            </a:r>
            <a:r>
              <a:rPr b="1" lang="en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loops.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259715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2000">
              <a:solidFill>
                <a:srgbClr val="FF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259715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259715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Loops are JavaScript constructs that allow us to perform the repetitive tasks:</a:t>
            </a:r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259715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355600" marR="259715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400"/>
              <a:buChar char="•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i="1" lang="en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lang="en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specified number of times; 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90500" lvl="1" marL="355600" marR="259715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4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1" marL="355600" marR="259715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400"/>
              <a:buChar char="•"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</a:t>
            </a:r>
            <a:r>
              <a:rPr b="1" i="1" lang="en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while</a:t>
            </a:r>
            <a:r>
              <a:rPr lang="en" sz="20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specified condition holds true.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7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For</a:t>
            </a: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 Loop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1" name="Google Shape;81;p17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2700" marR="259715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endParaRPr b="1"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259715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259715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(expression 1; expression 2; expression 3)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259715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259715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</a:t>
            </a:r>
            <a:r>
              <a:rPr lang="en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// code block to be executed</a:t>
            </a:r>
            <a:endParaRPr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259715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259715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259715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i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where:</a:t>
            </a:r>
            <a:endParaRPr i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5600" marR="259715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400"/>
              <a:buChar char="•"/>
            </a:pPr>
            <a:r>
              <a:rPr b="1" i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Expression 1 </a:t>
            </a:r>
            <a:r>
              <a:rPr i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executed (one time) before the execution of the block code.</a:t>
            </a:r>
            <a:endParaRPr sz="1400">
              <a:solidFill>
                <a:schemeClr val="dk1"/>
              </a:solidFill>
            </a:endParaRPr>
          </a:p>
          <a:p>
            <a:pPr indent="-342900" lvl="0" marL="355600" marR="259715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400"/>
              <a:buChar char="•"/>
            </a:pPr>
            <a:r>
              <a:rPr b="1" i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Expression 2 </a:t>
            </a:r>
            <a:r>
              <a:rPr i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defines the condition for executing the code block.</a:t>
            </a:r>
            <a:endParaRPr i="1" sz="20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55600" marR="259715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400"/>
              <a:buChar char="•"/>
            </a:pPr>
            <a:r>
              <a:rPr b="1" i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Expression 3 </a:t>
            </a:r>
            <a:r>
              <a:rPr i="1"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executed (every time) after the code block has been executed.</a:t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For Loop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lab_1 = [4, 5 ,0 ,4 ,5 ,10 ,10]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sum = 0;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</a:t>
            </a: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i = 0; i &lt; lab_1.length; i++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45720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sum = sum + lab_1[i];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console.log("sum = "+ sum)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88" name="Google Shape;88;p18"/>
          <p:cNvSpPr txBox="1"/>
          <p:nvPr/>
        </p:nvSpPr>
        <p:spPr>
          <a:xfrm>
            <a:off x="4168500" y="2803800"/>
            <a:ext cx="4975500" cy="233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12700" marR="25971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loop iterable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25971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Three steps of the loop: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25971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1) </a:t>
            </a:r>
            <a:r>
              <a:rPr b="1"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let i = 0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initialization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25971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2) </a:t>
            </a:r>
            <a:r>
              <a:rPr b="1"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 &lt; lab1_1.length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stop condition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12700" marR="259715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3) </a:t>
            </a:r>
            <a:r>
              <a:rPr b="1" lang="en" sz="20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i++</a:t>
            </a:r>
            <a:r>
              <a:rPr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- update rule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For Loop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19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95" name="Google Shape;9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7912" y="588488"/>
            <a:ext cx="7428176" cy="4539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0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Nested </a:t>
            </a: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For Loop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1" name="Google Shape;101;p20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914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for (let i = 0; i &lt; 5; i++)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2" marL="914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for (let j = 0; j &lt; 10; j++)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365760" lvl="2" marL="914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2" marL="914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	console.log("Hello, World!")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2" marL="914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}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9144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24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21"/>
          <p:cNvSpPr txBox="1"/>
          <p:nvPr>
            <p:ph type="title"/>
          </p:nvPr>
        </p:nvSpPr>
        <p:spPr>
          <a:xfrm>
            <a:off x="0" y="0"/>
            <a:ext cx="91440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Times New Roman"/>
                <a:ea typeface="Times New Roman"/>
                <a:cs typeface="Times New Roman"/>
                <a:sym typeface="Times New Roman"/>
              </a:rPr>
              <a:t>While Loop</a:t>
            </a:r>
            <a:endParaRPr sz="3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21"/>
          <p:cNvSpPr txBox="1"/>
          <p:nvPr>
            <p:ph idx="1" type="body"/>
          </p:nvPr>
        </p:nvSpPr>
        <p:spPr>
          <a:xfrm>
            <a:off x="0" y="572700"/>
            <a:ext cx="9144000" cy="457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12700" marR="259715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Syntax:</a:t>
            </a:r>
            <a:endParaRPr b="1"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259715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b="1" sz="20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12700" marR="259715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while (condition)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259715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{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259715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	// code block to be executed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259715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b="1"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700" marR="259715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259715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12700" marR="259715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i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where:</a:t>
            </a:r>
            <a:endParaRPr i="1"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42900" lvl="0" marL="355600" marR="259715" rtl="0" algn="l">
              <a:lnSpc>
                <a:spcPct val="88700"/>
              </a:lnSpc>
              <a:spcBef>
                <a:spcPts val="0"/>
              </a:spcBef>
              <a:spcAft>
                <a:spcPts val="0"/>
              </a:spcAft>
              <a:buClr>
                <a:srgbClr val="BFBFBF"/>
              </a:buClr>
              <a:buSzPts val="2400"/>
              <a:buChar char="•"/>
            </a:pPr>
            <a:r>
              <a:rPr b="1" i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Condition</a:t>
            </a:r>
            <a:r>
              <a:rPr i="1" lang="en" sz="20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is a logical expression for executing the code block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