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5" roundtripDataSignature="AMtx7mi1D3OQPi57wWZln74j9vKeP3nf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cap="none" strike="noStrik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indent="0" lvl="0" marL="0" rtl="0" algn="l">
              <a:spcBef>
                <a:spcPts val="0"/>
              </a:spcBef>
              <a:spcAft>
                <a:spcPts val="0"/>
              </a:spcAft>
              <a:buNone/>
            </a:pPr>
            <a:r>
              <a:rPr b="0" i="0" lang="en-US" sz="1200" u="none" cap="none" strike="noStrike">
                <a:solidFill>
                  <a:schemeClr val="dk1"/>
                </a:solidFill>
                <a:latin typeface="Arial"/>
                <a:ea typeface="Arial"/>
                <a:cs typeface="Arial"/>
                <a:sym typeface="Arial"/>
              </a:rPr>
              <a:t>1) MathType Plugin</a:t>
            </a:r>
            <a:endParaRPr/>
          </a:p>
          <a:p>
            <a:pPr indent="0" lvl="0" marL="0" rtl="0" algn="l">
              <a:spcBef>
                <a:spcPts val="0"/>
              </a:spcBef>
              <a:spcAft>
                <a:spcPts val="0"/>
              </a:spcAft>
              <a:buNone/>
            </a:pPr>
            <a:r>
              <a:rPr b="0" i="0" lang="en-US" sz="1200" u="none" cap="none" strike="noStrike">
                <a:solidFill>
                  <a:schemeClr val="dk1"/>
                </a:solidFill>
                <a:latin typeface="Arial"/>
                <a:ea typeface="Arial"/>
                <a:cs typeface="Arial"/>
                <a:sym typeface="Arial"/>
              </a:rPr>
              <a:t>2) Math Player (free versions available)</a:t>
            </a:r>
            <a:endParaRPr/>
          </a:p>
          <a:p>
            <a:pPr indent="0" lvl="0" marL="0" rtl="0" algn="l">
              <a:spcBef>
                <a:spcPts val="0"/>
              </a:spcBef>
              <a:spcAft>
                <a:spcPts val="0"/>
              </a:spcAft>
              <a:buNone/>
            </a:pPr>
            <a:r>
              <a:rPr b="0" i="0" lang="en-US" sz="1200" u="none" cap="none" strike="noStrike">
                <a:solidFill>
                  <a:schemeClr val="dk1"/>
                </a:solidFill>
                <a:latin typeface="Arial"/>
                <a:ea typeface="Arial"/>
                <a:cs typeface="Arial"/>
                <a:sym typeface="Arial"/>
              </a:rPr>
              <a:t>3) NVDA Reader (free versions available)</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lang="en-US"/>
              <a:t>Exploring: Microsoft® Excel® 2016 Comprehensive</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Arial"/>
              <a:buNone/>
            </a:pPr>
            <a:r>
              <a:rPr lang="en-US"/>
              <a:t>In Chapter 3, you will learn how to display </a:t>
            </a:r>
            <a:r>
              <a:rPr b="0" i="0" lang="en-US" sz="1200" u="none" strike="noStrike">
                <a:solidFill>
                  <a:schemeClr val="dk1"/>
                </a:solidFill>
                <a:latin typeface="Arial"/>
                <a:ea typeface="Arial"/>
                <a:cs typeface="Arial"/>
                <a:sym typeface="Arial"/>
              </a:rPr>
              <a:t>data in charts.</a:t>
            </a:r>
            <a:endParaRPr/>
          </a:p>
        </p:txBody>
      </p:sp>
      <p:sp>
        <p:nvSpPr>
          <p:cNvPr id="100" name="Google Shape;10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Common chart types: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Combo</a:t>
            </a:r>
            <a:r>
              <a:rPr lang="en-US"/>
              <a:t>—c</a:t>
            </a:r>
            <a:r>
              <a:rPr b="0" i="0" lang="en-US" sz="1200" u="none" strike="noStrike">
                <a:solidFill>
                  <a:schemeClr val="dk1"/>
                </a:solidFill>
                <a:latin typeface="Arial"/>
                <a:ea typeface="Arial"/>
                <a:cs typeface="Arial"/>
                <a:sym typeface="Arial"/>
              </a:rPr>
              <a:t>ombines two chart types to plot different data types.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Area</a:t>
            </a:r>
            <a:r>
              <a:rPr lang="en-US"/>
              <a:t>—</a:t>
            </a:r>
            <a:r>
              <a:rPr b="0" i="0" lang="en-US" sz="1200" u="none" strike="noStrike">
                <a:solidFill>
                  <a:schemeClr val="dk1"/>
                </a:solidFill>
                <a:latin typeface="Arial"/>
                <a:ea typeface="Arial"/>
                <a:cs typeface="Arial"/>
                <a:sym typeface="Arial"/>
              </a:rPr>
              <a:t>similar to a line chart, however, the area chart displays colors between the lines to help illustrate the magnitude of changes.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Scatter</a:t>
            </a:r>
            <a:r>
              <a:rPr lang="en-US"/>
              <a:t>—</a:t>
            </a:r>
            <a:r>
              <a:rPr b="0" i="0" lang="en-US" sz="1200" u="none" strike="noStrike">
                <a:solidFill>
                  <a:schemeClr val="dk1"/>
                </a:solidFill>
                <a:latin typeface="Arial"/>
                <a:ea typeface="Arial"/>
                <a:cs typeface="Arial"/>
                <a:sym typeface="Arial"/>
              </a:rPr>
              <a:t>shows a relationship between two numerical variables using their X and Y coordinates.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Stock</a:t>
            </a:r>
            <a:r>
              <a:rPr lang="en-US"/>
              <a:t>—</a:t>
            </a:r>
            <a:r>
              <a:rPr b="0" i="0" lang="en-US" sz="1200" u="none" strike="noStrike">
                <a:solidFill>
                  <a:schemeClr val="dk1"/>
                </a:solidFill>
                <a:latin typeface="Arial"/>
                <a:ea typeface="Arial"/>
                <a:cs typeface="Arial"/>
                <a:sym typeface="Arial"/>
              </a:rPr>
              <a:t>shows fluctuations in stock prices.</a:t>
            </a:r>
            <a:endParaRPr/>
          </a:p>
        </p:txBody>
      </p:sp>
      <p:sp>
        <p:nvSpPr>
          <p:cNvPr id="167" name="Google Shape;16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column chart compares values across categories, such as job titles, using vertical columns. The vertical axis displays values, and the horizontal axis displays categories. A column chart is shown on the left.</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A clustered column chart, shown on the right, compares groups of columns set side by side. The clustered column chart enables quick comparisons across data series and is effective for comparing several data points among categories.</a:t>
            </a:r>
            <a:endParaRPr/>
          </a:p>
        </p:txBody>
      </p:sp>
      <p:sp>
        <p:nvSpPr>
          <p:cNvPr id="174" name="Google Shape;17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bar chart compares values across categories using horizontal bars. The horizontal axis displays values, and the vertical axis displays categories. </a:t>
            </a:r>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Bar charts and column charts both compare categories of data. A bar chart is preferable when category names are long. Note how easily the long category names are accommodated.</a:t>
            </a:r>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The slide depicts a clustered column chart.</a:t>
            </a:r>
            <a:endParaRPr/>
          </a:p>
        </p:txBody>
      </p:sp>
      <p:sp>
        <p:nvSpPr>
          <p:cNvPr id="182" name="Google Shape;18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line chart displays lines connecting data points to show trends over equal time periods. The category axis (X-axis) represents time, whereas the value axis (Y-axis) represents a value.</a:t>
            </a:r>
            <a:endParaRPr/>
          </a:p>
        </p:txBody>
      </p:sp>
      <p:sp>
        <p:nvSpPr>
          <p:cNvPr id="189" name="Google Shape;18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pie chart shows each data point as a proportion to the whole data series. The pie chart displays as a circle, or “pie,” where the entire pie represents the total value of the data series and each slice represents a single data point.  The slide depicts an exploded pie chart, with one section moved slightly out of the pie.</a:t>
            </a:r>
            <a:endParaRPr/>
          </a:p>
        </p:txBody>
      </p:sp>
      <p:sp>
        <p:nvSpPr>
          <p:cNvPr id="196" name="Google Shape;19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combo chart combines two chart types, such as the column and line charts shown in the slide. This type of chart is useful to show two different but related data types</a:t>
            </a:r>
            <a:r>
              <a:rPr lang="en-US"/>
              <a:t>—column chart for the number of positions and line chart for the percent of growth</a:t>
            </a:r>
            <a:r>
              <a:rPr b="0" i="0" lang="en-US" sz="1200" u="none" strike="noStrike">
                <a:solidFill>
                  <a:schemeClr val="dk1"/>
                </a:solidFill>
                <a:latin typeface="Arial"/>
                <a:ea typeface="Arial"/>
                <a:cs typeface="Arial"/>
                <a:sym typeface="Arial"/>
              </a:rPr>
              <a:t>.</a:t>
            </a:r>
            <a:endParaRPr/>
          </a:p>
        </p:txBody>
      </p:sp>
      <p:sp>
        <p:nvSpPr>
          <p:cNvPr id="203" name="Google Shape;203;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An X Y (scatter) chart shows a relationship between two numerical variables using their X and Y coordinates. Scatter charts are often used to represent data in educational, scientific, and medical experiments. This chart plots the minutes spent viewing a training video versus test scores. Do you see any correlation between the times and scores?</a:t>
            </a:r>
            <a:endParaRPr/>
          </a:p>
        </p:txBody>
      </p:sp>
      <p:sp>
        <p:nvSpPr>
          <p:cNvPr id="210" name="Google Shape;21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stock chart shows fluctuations in stock prices. Excel has four stock subtypes: High-Low-Close, Open-High-Low-Close, Volume-High-Low-Close, and Volume-Open-High-Low-Close.</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The High-Low-Close stock chart marks a stock’s trading range on a given day with a vertical line from the lowest to the highest stock prices. Rectangles mark the opening and closing prices. The slide shows three days of stock prices for a particular company.</a:t>
            </a:r>
            <a:endParaRPr/>
          </a:p>
        </p:txBody>
      </p:sp>
      <p:sp>
        <p:nvSpPr>
          <p:cNvPr id="217" name="Google Shape;21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Move a Chart to a New Chart Sheet</a:t>
            </a:r>
            <a:endParaRPr/>
          </a:p>
          <a:p>
            <a:pPr indent="-171450" lvl="0" marL="171450" rtl="0" algn="l">
              <a:spcBef>
                <a:spcPts val="0"/>
              </a:spcBef>
              <a:spcAft>
                <a:spcPts val="0"/>
              </a:spcAft>
              <a:buClr>
                <a:schemeClr val="dk1"/>
              </a:buClr>
              <a:buSzPts val="1200"/>
              <a:buFont typeface="Arial"/>
              <a:buChar char="•"/>
            </a:pPr>
            <a:r>
              <a:rPr lang="en-US"/>
              <a:t>Move a Chart Within a Worksheet</a:t>
            </a:r>
            <a:endParaRPr/>
          </a:p>
          <a:p>
            <a:pPr indent="-171450" lvl="0" marL="171450" rtl="0" algn="l">
              <a:spcBef>
                <a:spcPts val="0"/>
              </a:spcBef>
              <a:spcAft>
                <a:spcPts val="0"/>
              </a:spcAft>
              <a:buClr>
                <a:schemeClr val="dk1"/>
              </a:buClr>
              <a:buSzPts val="1200"/>
              <a:buFont typeface="Arial"/>
              <a:buChar char="•"/>
            </a:pPr>
            <a:r>
              <a:rPr lang="en-US"/>
              <a:t>Size a Chart</a:t>
            </a:r>
            <a:endParaRPr/>
          </a:p>
        </p:txBody>
      </p:sp>
      <p:sp>
        <p:nvSpPr>
          <p:cNvPr id="224" name="Google Shape;22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When you create a chart, it is inserted as an embedded object in the current worksheet. After a chart is inserted, you usually need to move it to a different location and adjust its size. You can drag a chart on the worksheet, but sometimes it is advantageous to place it on its own worksheet called a chart sheet. Right-click in the chart and select Move Chart. This opens the Move Chart dialog box, where you can create and move the chart to a new sheet, or you can place it in another sheet in the workbook.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To print a chart or the chart and its data source, click the File tab and click Print. Select which</a:t>
            </a:r>
            <a:r>
              <a:rPr lang="en-US"/>
              <a:t>—data, chart, data and chart—select Print Selection, and click Print.</a:t>
            </a:r>
            <a:endParaRPr/>
          </a:p>
        </p:txBody>
      </p:sp>
      <p:sp>
        <p:nvSpPr>
          <p:cNvPr id="231" name="Google Shape;23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0" lang="en-US"/>
              <a:t>objectives</a:t>
            </a:r>
            <a:r>
              <a:rPr lang="en-US"/>
              <a:t> for this chapter are:</a:t>
            </a:r>
            <a:endParaRPr/>
          </a:p>
          <a:p>
            <a:pPr indent="-171450" lvl="0" marL="171450" rtl="0" algn="l">
              <a:spcBef>
                <a:spcPts val="0"/>
              </a:spcBef>
              <a:spcAft>
                <a:spcPts val="0"/>
              </a:spcAft>
              <a:buClr>
                <a:schemeClr val="dk1"/>
              </a:buClr>
              <a:buSzPts val="1200"/>
              <a:buFont typeface="Arial"/>
              <a:buChar char="•"/>
            </a:pPr>
            <a:r>
              <a:rPr lang="en-US"/>
              <a:t>Select the Data Source</a:t>
            </a:r>
            <a:endParaRPr/>
          </a:p>
          <a:p>
            <a:pPr indent="-171450" lvl="0" marL="171450" rtl="0" algn="l">
              <a:spcBef>
                <a:spcPts val="0"/>
              </a:spcBef>
              <a:spcAft>
                <a:spcPts val="0"/>
              </a:spcAft>
              <a:buClr>
                <a:schemeClr val="dk1"/>
              </a:buClr>
              <a:buSzPts val="1200"/>
              <a:buFont typeface="Arial"/>
              <a:buChar char="•"/>
            </a:pPr>
            <a:r>
              <a:rPr lang="en-US"/>
              <a:t>Choose a Chart Type</a:t>
            </a:r>
            <a:endParaRPr/>
          </a:p>
          <a:p>
            <a:pPr indent="-171450" lvl="0" marL="171450" rtl="0" algn="l">
              <a:spcBef>
                <a:spcPts val="0"/>
              </a:spcBef>
              <a:spcAft>
                <a:spcPts val="0"/>
              </a:spcAft>
              <a:buClr>
                <a:schemeClr val="dk1"/>
              </a:buClr>
              <a:buSzPts val="1200"/>
              <a:buFont typeface="Arial"/>
              <a:buChar char="•"/>
            </a:pPr>
            <a:r>
              <a:rPr lang="en-US"/>
              <a:t>Move, Size, and Print a Chart</a:t>
            </a:r>
            <a:endParaRPr/>
          </a:p>
          <a:p>
            <a:pPr indent="-171450" lvl="0" marL="171450" rtl="0" algn="l">
              <a:spcBef>
                <a:spcPts val="0"/>
              </a:spcBef>
              <a:spcAft>
                <a:spcPts val="0"/>
              </a:spcAft>
              <a:buClr>
                <a:schemeClr val="dk1"/>
              </a:buClr>
              <a:buSzPts val="1200"/>
              <a:buFont typeface="Arial"/>
              <a:buChar char="•"/>
            </a:pPr>
            <a:r>
              <a:rPr lang="en-US"/>
              <a:t>Add, Edit, and Format Chart Elements</a:t>
            </a:r>
            <a:endParaRPr/>
          </a:p>
          <a:p>
            <a:pPr indent="-171450" lvl="0" marL="171450" rtl="0" algn="l">
              <a:spcBef>
                <a:spcPts val="0"/>
              </a:spcBef>
              <a:spcAft>
                <a:spcPts val="0"/>
              </a:spcAft>
              <a:buClr>
                <a:schemeClr val="dk1"/>
              </a:buClr>
              <a:buSzPts val="1200"/>
              <a:buFont typeface="Arial"/>
              <a:buChar char="•"/>
            </a:pPr>
            <a:r>
              <a:rPr lang="en-US"/>
              <a:t>Apply a Chart Style and Colors</a:t>
            </a:r>
            <a:endParaRPr/>
          </a:p>
          <a:p>
            <a:pPr indent="-171450" lvl="0" marL="171450" rtl="0" algn="l">
              <a:spcBef>
                <a:spcPts val="0"/>
              </a:spcBef>
              <a:spcAft>
                <a:spcPts val="0"/>
              </a:spcAft>
              <a:buClr>
                <a:schemeClr val="dk1"/>
              </a:buClr>
              <a:buSzPts val="1200"/>
              <a:buFont typeface="Arial"/>
              <a:buChar char="•"/>
            </a:pPr>
            <a:r>
              <a:rPr lang="en-US"/>
              <a:t>Modify the Data Source</a:t>
            </a:r>
            <a:endParaRPr/>
          </a:p>
          <a:p>
            <a:pPr indent="-171450" lvl="0" marL="171450" rtl="0" algn="l">
              <a:spcBef>
                <a:spcPts val="0"/>
              </a:spcBef>
              <a:spcAft>
                <a:spcPts val="0"/>
              </a:spcAft>
              <a:buClr>
                <a:schemeClr val="dk1"/>
              </a:buClr>
              <a:buSzPts val="1200"/>
              <a:buFont typeface="Arial"/>
              <a:buChar char="•"/>
            </a:pPr>
            <a:r>
              <a:rPr lang="en-US"/>
              <a:t>Create and Customize Sparklines</a:t>
            </a:r>
            <a:endParaRPr/>
          </a:p>
        </p:txBody>
      </p:sp>
      <p:sp>
        <p:nvSpPr>
          <p:cNvPr id="111" name="Google Shape;11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To adjust the size of a chart, you can drag one of the sizing handles or specify the exact size by entering values in the Shape Width and Height boxes. The sizing boxes are on the Format tab in the Size group when the chart is selected.</a:t>
            </a:r>
            <a:endParaRPr/>
          </a:p>
        </p:txBody>
      </p:sp>
      <p:sp>
        <p:nvSpPr>
          <p:cNvPr id="238" name="Google Shape;23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Edit and Format Chart Titles</a:t>
            </a:r>
            <a:endParaRPr/>
          </a:p>
          <a:p>
            <a:pPr indent="-171450" lvl="0" marL="171450" rtl="0" algn="l">
              <a:spcBef>
                <a:spcPts val="0"/>
              </a:spcBef>
              <a:spcAft>
                <a:spcPts val="0"/>
              </a:spcAft>
              <a:buClr>
                <a:schemeClr val="dk1"/>
              </a:buClr>
              <a:buSzPts val="1200"/>
              <a:buFont typeface="Arial"/>
              <a:buChar char="•"/>
            </a:pPr>
            <a:r>
              <a:rPr lang="en-US"/>
              <a:t>Add and Format Axes Titles</a:t>
            </a:r>
            <a:endParaRPr/>
          </a:p>
          <a:p>
            <a:pPr indent="-171450" lvl="0" marL="171450" rtl="0" algn="l">
              <a:spcBef>
                <a:spcPts val="0"/>
              </a:spcBef>
              <a:spcAft>
                <a:spcPts val="0"/>
              </a:spcAft>
              <a:buClr>
                <a:schemeClr val="dk1"/>
              </a:buClr>
              <a:buSzPts val="1200"/>
              <a:buFont typeface="Arial"/>
              <a:buChar char="•"/>
            </a:pPr>
            <a:r>
              <a:rPr lang="en-US"/>
              <a:t>Format Axes</a:t>
            </a:r>
            <a:endParaRPr/>
          </a:p>
          <a:p>
            <a:pPr indent="-171450" lvl="0" marL="171450" rtl="0" algn="l">
              <a:spcBef>
                <a:spcPts val="0"/>
              </a:spcBef>
              <a:spcAft>
                <a:spcPts val="0"/>
              </a:spcAft>
              <a:buClr>
                <a:schemeClr val="dk1"/>
              </a:buClr>
              <a:buSzPts val="1200"/>
              <a:buFont typeface="Arial"/>
              <a:buChar char="•"/>
            </a:pPr>
            <a:r>
              <a:rPr lang="en-US"/>
              <a:t>Add, Position, and Format Data Labels</a:t>
            </a:r>
            <a:endParaRPr/>
          </a:p>
          <a:p>
            <a:pPr indent="-171450" lvl="0" marL="171450" rtl="0" algn="l">
              <a:spcBef>
                <a:spcPts val="0"/>
              </a:spcBef>
              <a:spcAft>
                <a:spcPts val="0"/>
              </a:spcAft>
              <a:buClr>
                <a:schemeClr val="dk1"/>
              </a:buClr>
              <a:buSzPts val="1200"/>
              <a:buFont typeface="Arial"/>
              <a:buChar char="•"/>
            </a:pPr>
            <a:r>
              <a:rPr lang="en-US" sz="1200"/>
              <a:t>Format and Position the Legend</a:t>
            </a:r>
            <a:endParaRPr/>
          </a:p>
          <a:p>
            <a:pPr indent="-171450" lvl="0" marL="171450" rtl="0" algn="l">
              <a:spcBef>
                <a:spcPts val="0"/>
              </a:spcBef>
              <a:spcAft>
                <a:spcPts val="0"/>
              </a:spcAft>
              <a:buClr>
                <a:schemeClr val="dk1"/>
              </a:buClr>
              <a:buSzPts val="1200"/>
              <a:buFont typeface="Arial"/>
              <a:buChar char="•"/>
            </a:pPr>
            <a:r>
              <a:rPr lang="en-US" sz="1200"/>
              <a:t>Apply a Quick Layout</a:t>
            </a:r>
            <a:endParaRPr/>
          </a:p>
          <a:p>
            <a:pPr indent="-171450" lvl="0" marL="171450" rtl="0" algn="l">
              <a:spcBef>
                <a:spcPts val="0"/>
              </a:spcBef>
              <a:spcAft>
                <a:spcPts val="0"/>
              </a:spcAft>
              <a:buClr>
                <a:schemeClr val="dk1"/>
              </a:buClr>
              <a:buSzPts val="1200"/>
              <a:buFont typeface="Arial"/>
              <a:buChar char="•"/>
            </a:pPr>
            <a:r>
              <a:rPr lang="en-US" sz="1200"/>
              <a:t>Format the Chart Area</a:t>
            </a:r>
            <a:endParaRPr/>
          </a:p>
        </p:txBody>
      </p:sp>
      <p:sp>
        <p:nvSpPr>
          <p:cNvPr id="245" name="Google Shape;24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sz="1200"/>
              <a:t>Format the Plot Area</a:t>
            </a:r>
            <a:endParaRPr/>
          </a:p>
          <a:p>
            <a:pPr indent="-171450" lvl="0" marL="171450" rtl="0" algn="l">
              <a:spcBef>
                <a:spcPts val="0"/>
              </a:spcBef>
              <a:spcAft>
                <a:spcPts val="0"/>
              </a:spcAft>
              <a:buClr>
                <a:schemeClr val="dk1"/>
              </a:buClr>
              <a:buSzPts val="1200"/>
              <a:buFont typeface="Arial"/>
              <a:buChar char="•"/>
            </a:pPr>
            <a:r>
              <a:rPr lang="en-US" sz="1200"/>
              <a:t>Format a Data Series</a:t>
            </a:r>
            <a:endParaRPr/>
          </a:p>
          <a:p>
            <a:pPr indent="-171450" lvl="0" marL="171450" rtl="0" algn="l">
              <a:spcBef>
                <a:spcPts val="0"/>
              </a:spcBef>
              <a:spcAft>
                <a:spcPts val="0"/>
              </a:spcAft>
              <a:buClr>
                <a:schemeClr val="dk1"/>
              </a:buClr>
              <a:buSzPts val="1200"/>
              <a:buFont typeface="Arial"/>
              <a:buChar char="•"/>
            </a:pPr>
            <a:r>
              <a:rPr lang="en-US" sz="1200"/>
              <a:t>Format the Gridlines</a:t>
            </a:r>
            <a:endParaRPr/>
          </a:p>
          <a:p>
            <a:pPr indent="-171450" lvl="0" marL="171450" rtl="0" algn="l">
              <a:spcBef>
                <a:spcPts val="0"/>
              </a:spcBef>
              <a:spcAft>
                <a:spcPts val="0"/>
              </a:spcAft>
              <a:buClr>
                <a:schemeClr val="dk1"/>
              </a:buClr>
              <a:buSzPts val="1200"/>
              <a:buFont typeface="Arial"/>
              <a:buChar char="•"/>
            </a:pPr>
            <a:r>
              <a:rPr lang="en-US" sz="1200"/>
              <a:t>Format a Data Point</a:t>
            </a:r>
            <a:endParaRPr/>
          </a:p>
        </p:txBody>
      </p:sp>
      <p:sp>
        <p:nvSpPr>
          <p:cNvPr id="252" name="Google Shape;25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chart element is a component that completes or helps clarify the chart.</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Axis title</a:t>
            </a:r>
            <a:r>
              <a:rPr lang="en-US"/>
              <a:t>—l</a:t>
            </a:r>
            <a:r>
              <a:rPr b="0" i="0" lang="en-US" sz="1200" u="none" strike="noStrike">
                <a:solidFill>
                  <a:schemeClr val="dk1"/>
                </a:solidFill>
                <a:latin typeface="Arial"/>
                <a:ea typeface="Arial"/>
                <a:cs typeface="Arial"/>
                <a:sym typeface="Arial"/>
              </a:rPr>
              <a:t>abel that describes the category or value axes.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Chart title</a:t>
            </a:r>
            <a:r>
              <a:rPr lang="en-US"/>
              <a:t>—l</a:t>
            </a:r>
            <a:r>
              <a:rPr b="0" i="0" lang="en-US" sz="1200" u="none" strike="noStrike">
                <a:solidFill>
                  <a:schemeClr val="dk1"/>
                </a:solidFill>
                <a:latin typeface="Arial"/>
                <a:ea typeface="Arial"/>
                <a:cs typeface="Arial"/>
                <a:sym typeface="Arial"/>
              </a:rPr>
              <a:t>abel that describes the entire chart and should reflect the purpose of the chart. </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Data label</a:t>
            </a:r>
            <a:r>
              <a:rPr lang="en-US"/>
              <a:t>—d</a:t>
            </a:r>
            <a:r>
              <a:rPr b="0" i="0" lang="en-US" sz="1200" u="none" strike="noStrike">
                <a:solidFill>
                  <a:schemeClr val="dk1"/>
                </a:solidFill>
                <a:latin typeface="Arial"/>
                <a:ea typeface="Arial"/>
                <a:cs typeface="Arial"/>
                <a:sym typeface="Arial"/>
              </a:rPr>
              <a:t>escriptive label that shows the exact value or name of a data point.</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Data table</a:t>
            </a:r>
            <a:r>
              <a:rPr lang="en-US"/>
              <a:t>—a </a:t>
            </a:r>
            <a:r>
              <a:rPr b="0" i="0" lang="en-US" sz="1200" u="none" strike="noStrike">
                <a:solidFill>
                  <a:schemeClr val="dk1"/>
                </a:solidFill>
                <a:latin typeface="Arial"/>
                <a:ea typeface="Arial"/>
                <a:cs typeface="Arial"/>
                <a:sym typeface="Arial"/>
              </a:rPr>
              <a:t>grid that contains the data source values and labels. </a:t>
            </a:r>
            <a:endParaRPr/>
          </a:p>
          <a:p>
            <a:pPr indent="-95250" lvl="0" marL="171450" rtl="0" algn="l">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Additional chart elements are listed on the next slide.</a:t>
            </a:r>
            <a:endParaRPr/>
          </a:p>
        </p:txBody>
      </p:sp>
      <p:sp>
        <p:nvSpPr>
          <p:cNvPr id="259" name="Google Shape;25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chart element is a component that completes or helps clarify the chart.</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Error bars</a:t>
            </a:r>
            <a:r>
              <a:rPr lang="en-US"/>
              <a:t>—v</a:t>
            </a:r>
            <a:r>
              <a:rPr b="0" i="0" lang="en-US" sz="1200" u="none" strike="noStrike">
                <a:solidFill>
                  <a:schemeClr val="dk1"/>
                </a:solidFill>
                <a:latin typeface="Arial"/>
                <a:ea typeface="Arial"/>
                <a:cs typeface="Arial"/>
                <a:sym typeface="Arial"/>
              </a:rPr>
              <a:t>isuals that indicate the standard error amount, a percentage, or a standard deviation for a data point or marker. </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Gridlines</a:t>
            </a:r>
            <a:r>
              <a:rPr lang="en-US"/>
              <a:t>—h</a:t>
            </a:r>
            <a:r>
              <a:rPr b="0" i="0" lang="en-US" sz="1200" u="none" strike="noStrike">
                <a:solidFill>
                  <a:schemeClr val="dk1"/>
                </a:solidFill>
                <a:latin typeface="Arial"/>
                <a:ea typeface="Arial"/>
                <a:cs typeface="Arial"/>
                <a:sym typeface="Arial"/>
              </a:rPr>
              <a:t>orizontal or vertical lines that display in the plot area, designed to help people identify the values plotted by the visual elements.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Legend</a:t>
            </a:r>
            <a:r>
              <a:rPr lang="en-US"/>
              <a:t>—a </a:t>
            </a:r>
            <a:r>
              <a:rPr b="0" i="0" lang="en-US" sz="1200" u="none" strike="noStrike">
                <a:solidFill>
                  <a:schemeClr val="dk1"/>
                </a:solidFill>
                <a:latin typeface="Arial"/>
                <a:ea typeface="Arial"/>
                <a:cs typeface="Arial"/>
                <a:sym typeface="Arial"/>
              </a:rPr>
              <a:t>key that identifies the color, gradient, picture, texture, or pattern assigned to each data series. </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Trendline</a:t>
            </a:r>
            <a:r>
              <a:rPr lang="en-US"/>
              <a:t>—a</a:t>
            </a:r>
            <a:r>
              <a:rPr b="0" i="0" lang="en-US" sz="1200" u="none" strike="noStrike">
                <a:solidFill>
                  <a:schemeClr val="dk1"/>
                </a:solidFill>
                <a:latin typeface="Arial"/>
                <a:ea typeface="Arial"/>
                <a:cs typeface="Arial"/>
                <a:sym typeface="Arial"/>
              </a:rPr>
              <a:t> line that depicts trends or helps forecast future data.</a:t>
            </a:r>
            <a:endParaRPr/>
          </a:p>
        </p:txBody>
      </p:sp>
      <p:sp>
        <p:nvSpPr>
          <p:cNvPr id="266" name="Google Shape;26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Editing and formatting the chart title improves the readability of the chart. Select the title and type the desired text. To format the text, select it and use the formatting options on the Home tab. To change the title’s position, click Chart Elements, click Chart Title, and select the option. Clicking More Options opens the Format Chart Title pane. Most chart elements have a formatting pane associated with them.</a:t>
            </a:r>
            <a:endParaRPr/>
          </a:p>
        </p:txBody>
      </p:sp>
      <p:sp>
        <p:nvSpPr>
          <p:cNvPr id="273" name="Google Shape;27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You can add an axis title by clicking Chart Elements, checking Axis Titles, and then entering the axis title text for the desired axis. To position and format an axis title, double-click it to display the Format Axis Title pane. From this pane, you can format the Fill &amp; Line, Effects, and Size &amp; Properties by clicking their respective icons.</a:t>
            </a:r>
            <a:endParaRPr/>
          </a:p>
          <a:p>
            <a:pPr indent="0" lvl="0" marL="0" rtl="0" algn="l">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In a similar manner, you can format other chart elements, by double-clicking the object to open its format pane. The following format panes are shown:</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Axis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Data Labels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Chart Area</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Plot Area</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Data Series</a:t>
            </a:r>
            <a:endParaRPr/>
          </a:p>
        </p:txBody>
      </p:sp>
      <p:sp>
        <p:nvSpPr>
          <p:cNvPr id="280" name="Google Shape;28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Apply a Chart Style</a:t>
            </a:r>
            <a:endParaRPr/>
          </a:p>
          <a:p>
            <a:pPr indent="-171450" lvl="0" marL="171450" rtl="0" algn="l">
              <a:spcBef>
                <a:spcPts val="0"/>
              </a:spcBef>
              <a:spcAft>
                <a:spcPts val="0"/>
              </a:spcAft>
              <a:buClr>
                <a:schemeClr val="dk1"/>
              </a:buClr>
              <a:buSzPts val="1200"/>
              <a:buFont typeface="Arial"/>
              <a:buChar char="•"/>
            </a:pPr>
            <a:r>
              <a:rPr lang="en-US"/>
              <a:t>Change Colors</a:t>
            </a:r>
            <a:endParaRPr/>
          </a:p>
        </p:txBody>
      </p:sp>
      <p:sp>
        <p:nvSpPr>
          <p:cNvPr id="291" name="Google Shape;29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chart style is a collection of formatting that controls the color and effects applied to the chart area, plot area, and data series.</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To apply a style, click Chart Styles to display the Chart Styles gallery, or click the Design tab and select the desired style from the Chart Styles group. You can change the color by clicking the Color tab on the Chart Styles gallery or by clicking Change Colors in the Chart Styles group.</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This slide shows the styles options for the pie chart. The styles that are displayed depend on the chart type, a pie chart in this case.</a:t>
            </a:r>
            <a:endParaRPr/>
          </a:p>
        </p:txBody>
      </p:sp>
      <p:sp>
        <p:nvSpPr>
          <p:cNvPr id="298" name="Google Shape;298;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Apply Chart Filters</a:t>
            </a:r>
            <a:endParaRPr/>
          </a:p>
          <a:p>
            <a:pPr indent="-171450" lvl="0" marL="171450" rtl="0" algn="l">
              <a:spcBef>
                <a:spcPts val="0"/>
              </a:spcBef>
              <a:spcAft>
                <a:spcPts val="0"/>
              </a:spcAft>
              <a:buClr>
                <a:schemeClr val="dk1"/>
              </a:buClr>
              <a:buSzPts val="1200"/>
              <a:buFont typeface="Arial"/>
              <a:buChar char="•"/>
            </a:pPr>
            <a:r>
              <a:rPr lang="en-US"/>
              <a:t>Switch Row and Column Data</a:t>
            </a:r>
            <a:endParaRPr/>
          </a:p>
        </p:txBody>
      </p:sp>
      <p:sp>
        <p:nvSpPr>
          <p:cNvPr id="305" name="Google Shape;30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a:t>
            </a:r>
            <a:endParaRPr/>
          </a:p>
          <a:p>
            <a:pPr indent="-171450" lvl="0" marL="171450" rtl="0" algn="l">
              <a:spcBef>
                <a:spcPts val="0"/>
              </a:spcBef>
              <a:spcAft>
                <a:spcPts val="0"/>
              </a:spcAft>
              <a:buClr>
                <a:schemeClr val="dk1"/>
              </a:buClr>
              <a:buSzPts val="1200"/>
              <a:buFont typeface="Arial"/>
              <a:buChar char="•"/>
            </a:pPr>
            <a:r>
              <a:rPr lang="en-US"/>
              <a:t>Use a Relative Cell Reference</a:t>
            </a:r>
            <a:endParaRPr/>
          </a:p>
          <a:p>
            <a:pPr indent="-171450" lvl="0" marL="171450" rtl="0" algn="l">
              <a:spcBef>
                <a:spcPts val="0"/>
              </a:spcBef>
              <a:spcAft>
                <a:spcPts val="0"/>
              </a:spcAft>
              <a:buClr>
                <a:schemeClr val="dk1"/>
              </a:buClr>
              <a:buSzPts val="1200"/>
              <a:buFont typeface="Arial"/>
              <a:buChar char="•"/>
            </a:pPr>
            <a:r>
              <a:rPr lang="en-US"/>
              <a:t>Use an Absolute Cell Reference </a:t>
            </a:r>
            <a:endParaRPr/>
          </a:p>
          <a:p>
            <a:pPr indent="-171450" lvl="0" marL="171450" rtl="0" algn="l">
              <a:spcBef>
                <a:spcPts val="0"/>
              </a:spcBef>
              <a:spcAft>
                <a:spcPts val="0"/>
              </a:spcAft>
              <a:buClr>
                <a:schemeClr val="dk1"/>
              </a:buClr>
              <a:buSzPts val="1200"/>
              <a:buFont typeface="Arial"/>
              <a:buChar char="•"/>
            </a:pPr>
            <a:r>
              <a:rPr lang="en-US"/>
              <a:t>Use a Mixed Cell Reference</a:t>
            </a:r>
            <a:endParaRPr/>
          </a:p>
        </p:txBody>
      </p:sp>
      <p:sp>
        <p:nvSpPr>
          <p:cNvPr id="118" name="Google Shape;11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chart filter determines which data series and categories are displayed in a chart. By default, all the selected data used to create the chart are used to construct the data series and categories.</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The are two ways that you can use to determine what data are displayed. You can click Chart Filters and then select or deselect the series or categories.</a:t>
            </a:r>
            <a:endParaRPr/>
          </a:p>
        </p:txBody>
      </p:sp>
      <p:sp>
        <p:nvSpPr>
          <p:cNvPr id="312" name="Google Shape;312;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The second way is to open the Select Data Source dialog box by clicking Select Data in the Data group on the Design tab. In addition to filtering which categories and data series are displayed in a chart, this dialog box enables you to change the chart data range, as well as add, edit, or remove data that is being used to create the chart.</a:t>
            </a:r>
            <a:endParaRPr/>
          </a:p>
        </p:txBody>
      </p:sp>
      <p:sp>
        <p:nvSpPr>
          <p:cNvPr id="319" name="Google Shape;319;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Data can be switched to give a different perspective and to change the focus on the data. </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The chart shown on the left uses the job titles as the data series and compares the different years on the horizontal axis, whereas the chart shown on the right, uses the years as the data series and compares the different job titles on the horizontal axis.</a:t>
            </a:r>
            <a:endParaRPr/>
          </a:p>
        </p:txBody>
      </p:sp>
      <p:sp>
        <p:nvSpPr>
          <p:cNvPr id="326" name="Google Shape;326;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Insert a Sparkline</a:t>
            </a:r>
            <a:endParaRPr/>
          </a:p>
          <a:p>
            <a:pPr indent="-171450" lvl="0" marL="171450" rtl="0" algn="l">
              <a:spcBef>
                <a:spcPts val="0"/>
              </a:spcBef>
              <a:spcAft>
                <a:spcPts val="0"/>
              </a:spcAft>
              <a:buClr>
                <a:schemeClr val="dk1"/>
              </a:buClr>
              <a:buSzPts val="1200"/>
              <a:buFont typeface="Arial"/>
              <a:buChar char="•"/>
            </a:pPr>
            <a:r>
              <a:rPr lang="en-US"/>
              <a:t>Customize Sparklines</a:t>
            </a:r>
            <a:endParaRPr/>
          </a:p>
        </p:txBody>
      </p:sp>
      <p:sp>
        <p:nvSpPr>
          <p:cNvPr id="334" name="Google Shape;334;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sparkline</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is a small line, column, or win/loss chart contained in a single cell that displays a condensed, simple, and concise visual illustration of the data.</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There are three types of sparklines</a:t>
            </a:r>
            <a:r>
              <a:rPr lang="en-US"/>
              <a:t>—</a:t>
            </a:r>
            <a:r>
              <a:rPr b="0" i="0" lang="en-US" sz="1200" u="none" strike="noStrike">
                <a:solidFill>
                  <a:schemeClr val="dk1"/>
                </a:solidFill>
                <a:latin typeface="Arial"/>
                <a:ea typeface="Arial"/>
                <a:cs typeface="Arial"/>
                <a:sym typeface="Arial"/>
              </a:rPr>
              <a:t>line, column, and win/loss. In the figure shown on the slide, the line sparkline shows trends over time, such as each student’s trends in test scores. The column sparkline compares test averages, and the win/loss sparkline depicts how many points a team won or lost each game.</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To insert a sparkline, click the Insert tab and click the desired sparkline type to open the Create Sparklines dialog box.</a:t>
            </a:r>
            <a:endParaRPr/>
          </a:p>
        </p:txBody>
      </p:sp>
      <p:sp>
        <p:nvSpPr>
          <p:cNvPr id="341" name="Google Shape;341;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When inserting a sparkline, you can select the data before clicking the desired sparkline type as shown in this slide, or you can select the data by entering the range in the Data Range box. The dialog box also enables you to select where the sparklines will be displayed.</a:t>
            </a:r>
            <a:endParaRPr/>
          </a:p>
        </p:txBody>
      </p:sp>
      <p:sp>
        <p:nvSpPr>
          <p:cNvPr id="348" name="Google Shape;348;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Once a sparkline has been inserted, the Sparkline Tools Design tab displays with options to customize the sparkline. There are five groups on the tab:</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Sparkline</a:t>
            </a:r>
            <a:r>
              <a:rPr lang="en-US"/>
              <a:t>—used to e</a:t>
            </a:r>
            <a:r>
              <a:rPr b="0" i="0" lang="en-US" sz="1200" u="none" strike="noStrike">
                <a:solidFill>
                  <a:schemeClr val="dk1"/>
                </a:solidFill>
                <a:latin typeface="Arial"/>
                <a:ea typeface="Arial"/>
                <a:cs typeface="Arial"/>
                <a:sym typeface="Arial"/>
              </a:rPr>
              <a:t>dit the location and data source for a group or an individual data point.</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Type </a:t>
            </a:r>
            <a:r>
              <a:rPr lang="en-US"/>
              <a:t>—</a:t>
            </a:r>
            <a:r>
              <a:rPr b="0" i="0" lang="en-US" sz="1200" u="none" strike="noStrike">
                <a:solidFill>
                  <a:schemeClr val="dk1"/>
                </a:solidFill>
                <a:latin typeface="Arial"/>
                <a:ea typeface="Arial"/>
                <a:cs typeface="Arial"/>
                <a:sym typeface="Arial"/>
              </a:rPr>
              <a:t>changes the selected sparkline type.</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Show</a:t>
            </a:r>
            <a:r>
              <a:rPr lang="en-US"/>
              <a:t>—d</a:t>
            </a:r>
            <a:r>
              <a:rPr b="0" i="0" lang="en-US" sz="1200" u="none" strike="noStrike">
                <a:solidFill>
                  <a:schemeClr val="dk1"/>
                </a:solidFill>
                <a:latin typeface="Arial"/>
                <a:ea typeface="Arial"/>
                <a:cs typeface="Arial"/>
                <a:sym typeface="Arial"/>
              </a:rPr>
              <a:t>isplays points, such as the high points, or markers within a sparkline.</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Style</a:t>
            </a:r>
            <a:r>
              <a:rPr lang="en-US"/>
              <a:t>—c</a:t>
            </a:r>
            <a:r>
              <a:rPr b="0" i="0" lang="en-US" sz="1200" u="none" strike="noStrike">
                <a:solidFill>
                  <a:schemeClr val="dk1"/>
                </a:solidFill>
                <a:latin typeface="Arial"/>
                <a:ea typeface="Arial"/>
                <a:cs typeface="Arial"/>
                <a:sym typeface="Arial"/>
              </a:rPr>
              <a:t>hanges the sparkline style, sparkline color, or the marker color.</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Group</a:t>
            </a:r>
            <a:r>
              <a:rPr lang="en-US"/>
              <a:t>—s</a:t>
            </a:r>
            <a:r>
              <a:rPr b="0" i="0" lang="en-US" sz="1200" u="none" strike="noStrike">
                <a:solidFill>
                  <a:schemeClr val="dk1"/>
                </a:solidFill>
                <a:latin typeface="Arial"/>
                <a:ea typeface="Arial"/>
                <a:cs typeface="Arial"/>
                <a:sym typeface="Arial"/>
              </a:rPr>
              <a:t>pecifies the horizontal and vertical axis settings, groups or ungroups objects, and clears sparklines.</a:t>
            </a:r>
            <a:endParaRPr/>
          </a:p>
        </p:txBody>
      </p:sp>
      <p:sp>
        <p:nvSpPr>
          <p:cNvPr id="355" name="Google Shape;355;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lang="en-US"/>
              <a:t>By using Excel charts, you can create charts and sparklines to visually represent your data.</a:t>
            </a:r>
            <a:endParaRPr/>
          </a:p>
          <a:p>
            <a:pPr indent="-171450" lvl="0" marL="171450" rtl="0" algn="l">
              <a:spcBef>
                <a:spcPts val="800"/>
              </a:spcBef>
              <a:spcAft>
                <a:spcPts val="0"/>
              </a:spcAft>
              <a:buClr>
                <a:schemeClr val="dk1"/>
              </a:buClr>
              <a:buSzPts val="1200"/>
              <a:buFont typeface="Arial"/>
              <a:buChar char="•"/>
            </a:pPr>
            <a:r>
              <a:rPr lang="en-US"/>
              <a:t>Excel provides numerous chart types and several sparkline types and you select the one that best represents your data.</a:t>
            </a:r>
            <a:endParaRPr/>
          </a:p>
          <a:p>
            <a:pPr indent="-171450" lvl="0" marL="171450" rtl="0" algn="l">
              <a:spcBef>
                <a:spcPts val="800"/>
              </a:spcBef>
              <a:spcAft>
                <a:spcPts val="0"/>
              </a:spcAft>
              <a:buClr>
                <a:schemeClr val="dk1"/>
              </a:buClr>
              <a:buSzPts val="1200"/>
              <a:buFont typeface="Arial"/>
              <a:buChar char="•"/>
            </a:pPr>
            <a:r>
              <a:rPr lang="en-US"/>
              <a:t>Once a chart or sparkline has been added, you can edit and format it and its elements to have the desired appearance.</a:t>
            </a:r>
            <a:endParaRPr/>
          </a:p>
          <a:p>
            <a:pPr indent="-171450" lvl="0" marL="171450" rtl="0" algn="l">
              <a:spcBef>
                <a:spcPts val="800"/>
              </a:spcBef>
              <a:spcAft>
                <a:spcPts val="0"/>
              </a:spcAft>
              <a:buClr>
                <a:schemeClr val="dk1"/>
              </a:buClr>
              <a:buSzPts val="1200"/>
              <a:buFont typeface="Arial"/>
              <a:buChar char="•"/>
            </a:pPr>
            <a:r>
              <a:rPr lang="en-US"/>
              <a:t>You can apply filters to a chart to focus on specific data elements.</a:t>
            </a:r>
            <a:endParaRPr/>
          </a:p>
        </p:txBody>
      </p:sp>
      <p:sp>
        <p:nvSpPr>
          <p:cNvPr id="362" name="Google Shape;362;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It is important to understand the skills learned in this chapter so you can build on these in future PowerPoint chapters. Are there any questions?</a:t>
            </a:r>
            <a:endParaRPr/>
          </a:p>
          <a:p>
            <a:pPr indent="0" lvl="0" marL="0" rtl="0" algn="l">
              <a:spcBef>
                <a:spcPts val="0"/>
              </a:spcBef>
              <a:spcAft>
                <a:spcPts val="0"/>
              </a:spcAft>
              <a:buNone/>
            </a:pPr>
            <a:r>
              <a:t/>
            </a:r>
            <a:endParaRPr/>
          </a:p>
        </p:txBody>
      </p:sp>
      <p:sp>
        <p:nvSpPr>
          <p:cNvPr id="369" name="Google Shape;369;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A chart</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is a visual representation of numerical data that compares data and reveals trends or patterns to help people make informed decisions.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A data point is a cell containing a value.</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A data series is a group of related data points that display in row(s) or column(s) in a worksheet.</a:t>
            </a:r>
            <a:endParaRPr/>
          </a:p>
        </p:txBody>
      </p:sp>
      <p:sp>
        <p:nvSpPr>
          <p:cNvPr id="125" name="Google Shape;12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This slide shows how a data point and data series in a table are depicted in a chart.</a:t>
            </a:r>
            <a:endParaRPr/>
          </a:p>
        </p:txBody>
      </p:sp>
      <p:sp>
        <p:nvSpPr>
          <p:cNvPr id="132" name="Google Shape;13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Charts are composed of chart elements: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Chart area</a:t>
            </a:r>
            <a:r>
              <a:rPr lang="en-US"/>
              <a:t> is the </a:t>
            </a:r>
            <a:r>
              <a:rPr b="0" i="0" lang="en-US" sz="1200" u="none" strike="noStrike">
                <a:solidFill>
                  <a:schemeClr val="dk1"/>
                </a:solidFill>
                <a:latin typeface="Arial"/>
                <a:ea typeface="Arial"/>
                <a:cs typeface="Arial"/>
                <a:sym typeface="Arial"/>
              </a:rPr>
              <a:t>container for the entire chart and all of its elements.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Plot area</a:t>
            </a:r>
            <a:r>
              <a:rPr lang="en-US"/>
              <a:t> is the r</a:t>
            </a:r>
            <a:r>
              <a:rPr b="0" i="0" lang="en-US" sz="1200" u="none" strike="noStrike">
                <a:solidFill>
                  <a:schemeClr val="dk1"/>
                </a:solidFill>
                <a:latin typeface="Arial"/>
                <a:ea typeface="Arial"/>
                <a:cs typeface="Arial"/>
                <a:sym typeface="Arial"/>
              </a:rPr>
              <a:t>egion containing the graphical representation of the values in the data series. Two axes form a border around the plot area.</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X-axis</a:t>
            </a:r>
            <a:r>
              <a:rPr lang="en-US"/>
              <a:t> is </a:t>
            </a:r>
            <a:r>
              <a:rPr b="0" i="0" lang="en-US" sz="1200" u="none" strike="noStrike">
                <a:solidFill>
                  <a:schemeClr val="dk1"/>
                </a:solidFill>
                <a:latin typeface="Arial"/>
                <a:ea typeface="Arial"/>
                <a:cs typeface="Arial"/>
                <a:sym typeface="Arial"/>
              </a:rPr>
              <a:t>the horizontal border that provides a frame of reference for measuring data from left to right.</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Y-axis </a:t>
            </a:r>
            <a:r>
              <a:rPr lang="en-US"/>
              <a:t>is </a:t>
            </a:r>
            <a:r>
              <a:rPr b="0" i="0" lang="en-US" sz="1200" u="none" strike="noStrike">
                <a:solidFill>
                  <a:schemeClr val="dk1"/>
                </a:solidFill>
                <a:latin typeface="Arial"/>
                <a:ea typeface="Arial"/>
                <a:cs typeface="Arial"/>
                <a:sym typeface="Arial"/>
              </a:rPr>
              <a:t>the vertical border that provides a frame of reference for measuring data up and down.</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Legend</a:t>
            </a:r>
            <a:r>
              <a:rPr lang="en-US"/>
              <a:t> is </a:t>
            </a:r>
            <a:r>
              <a:rPr b="0" i="0" lang="en-US" sz="1200" u="none" strike="noStrike">
                <a:solidFill>
                  <a:schemeClr val="dk1"/>
                </a:solidFill>
                <a:latin typeface="Arial"/>
                <a:ea typeface="Arial"/>
                <a:cs typeface="Arial"/>
                <a:sym typeface="Arial"/>
              </a:rPr>
              <a:t>a key that identifies the color, gradient, picture, texture, or pattern assigned to each data series in a chart.</a:t>
            </a:r>
            <a:endParaRPr/>
          </a:p>
        </p:txBody>
      </p:sp>
      <p:sp>
        <p:nvSpPr>
          <p:cNvPr id="139" name="Google Shape;13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The entire figure is the Chart area containing the other chart elements.</a:t>
            </a:r>
            <a:endParaRPr/>
          </a:p>
          <a:p>
            <a:pPr indent="0" lvl="0" marL="0" marR="0" rtl="0" algn="l">
              <a:lnSpc>
                <a:spcPct val="100000"/>
              </a:lnSpc>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The category axis is the axis that displays descriptive labels for the data points plotted in a chart. </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The value axis is the axis that displays incremental numbers to identify the approximate of data points in a chart.</a:t>
            </a:r>
            <a:endParaRPr/>
          </a:p>
        </p:txBody>
      </p:sp>
      <p:sp>
        <p:nvSpPr>
          <p:cNvPr id="146" name="Google Shape;14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Create a Clustered Column Chart</a:t>
            </a:r>
            <a:endParaRPr/>
          </a:p>
          <a:p>
            <a:pPr indent="-171450" lvl="0" marL="171450" rtl="0" algn="l">
              <a:spcBef>
                <a:spcPts val="0"/>
              </a:spcBef>
              <a:spcAft>
                <a:spcPts val="0"/>
              </a:spcAft>
              <a:buClr>
                <a:schemeClr val="dk1"/>
              </a:buClr>
              <a:buSzPts val="1200"/>
              <a:buFont typeface="Arial"/>
              <a:buChar char="•"/>
            </a:pPr>
            <a:r>
              <a:rPr lang="en-US"/>
              <a:t>Create a Bar Chart</a:t>
            </a:r>
            <a:endParaRPr/>
          </a:p>
          <a:p>
            <a:pPr indent="-171450" lvl="0" marL="171450" rtl="0" algn="l">
              <a:spcBef>
                <a:spcPts val="0"/>
              </a:spcBef>
              <a:spcAft>
                <a:spcPts val="0"/>
              </a:spcAft>
              <a:buClr>
                <a:schemeClr val="dk1"/>
              </a:buClr>
              <a:buSzPts val="1200"/>
              <a:buFont typeface="Arial"/>
              <a:buChar char="•"/>
            </a:pPr>
            <a:r>
              <a:rPr lang="en-US"/>
              <a:t>Change the Chart Type</a:t>
            </a:r>
            <a:endParaRPr/>
          </a:p>
          <a:p>
            <a:pPr indent="-171450" lvl="0" marL="171450" rtl="0" algn="l">
              <a:spcBef>
                <a:spcPts val="0"/>
              </a:spcBef>
              <a:spcAft>
                <a:spcPts val="0"/>
              </a:spcAft>
              <a:buClr>
                <a:schemeClr val="dk1"/>
              </a:buClr>
              <a:buSzPts val="1200"/>
              <a:buFont typeface="Arial"/>
              <a:buChar char="•"/>
            </a:pPr>
            <a:r>
              <a:rPr lang="en-US"/>
              <a:t>Create a Line Chart</a:t>
            </a:r>
            <a:endParaRPr/>
          </a:p>
          <a:p>
            <a:pPr indent="-171450" lvl="0" marL="171450" rtl="0" algn="l">
              <a:spcBef>
                <a:spcPts val="0"/>
              </a:spcBef>
              <a:spcAft>
                <a:spcPts val="0"/>
              </a:spcAft>
              <a:buClr>
                <a:schemeClr val="dk1"/>
              </a:buClr>
              <a:buSzPts val="1200"/>
              <a:buFont typeface="Arial"/>
              <a:buChar char="•"/>
            </a:pPr>
            <a:r>
              <a:rPr lang="en-US"/>
              <a:t>Create a Pie Chart</a:t>
            </a:r>
            <a:endParaRPr/>
          </a:p>
          <a:p>
            <a:pPr indent="-171450" lvl="0" marL="171450" rtl="0" algn="l">
              <a:spcBef>
                <a:spcPts val="0"/>
              </a:spcBef>
              <a:spcAft>
                <a:spcPts val="0"/>
              </a:spcAft>
              <a:buClr>
                <a:schemeClr val="dk1"/>
              </a:buClr>
              <a:buSzPts val="1200"/>
              <a:buFont typeface="Arial"/>
              <a:buChar char="•"/>
            </a:pPr>
            <a:r>
              <a:rPr lang="en-US"/>
              <a:t>Create a Combo Chart</a:t>
            </a:r>
            <a:endParaRPr/>
          </a:p>
          <a:p>
            <a:pPr indent="-171450" lvl="0" marL="171450" rtl="0" algn="l">
              <a:spcBef>
                <a:spcPts val="0"/>
              </a:spcBef>
              <a:spcAft>
                <a:spcPts val="0"/>
              </a:spcAft>
              <a:buClr>
                <a:schemeClr val="dk1"/>
              </a:buClr>
              <a:buSzPts val="1200"/>
              <a:buFont typeface="Arial"/>
              <a:buChar char="•"/>
            </a:pPr>
            <a:r>
              <a:rPr lang="en-US"/>
              <a:t>Create an Area Chart</a:t>
            </a:r>
            <a:endParaRPr/>
          </a:p>
          <a:p>
            <a:pPr indent="-171450" lvl="0" marL="171450" rtl="0" algn="l">
              <a:spcBef>
                <a:spcPts val="0"/>
              </a:spcBef>
              <a:spcAft>
                <a:spcPts val="0"/>
              </a:spcAft>
              <a:buClr>
                <a:schemeClr val="dk1"/>
              </a:buClr>
              <a:buSzPts val="1200"/>
              <a:buFont typeface="Arial"/>
              <a:buChar char="•"/>
            </a:pPr>
            <a:r>
              <a:rPr lang="en-US"/>
              <a:t>Create a Scatter Chart</a:t>
            </a:r>
            <a:endParaRPr/>
          </a:p>
          <a:p>
            <a:pPr indent="-171450" lvl="0" marL="171450" rtl="0" algn="l">
              <a:spcBef>
                <a:spcPts val="0"/>
              </a:spcBef>
              <a:spcAft>
                <a:spcPts val="0"/>
              </a:spcAft>
              <a:buClr>
                <a:schemeClr val="dk1"/>
              </a:buClr>
              <a:buSzPts val="1200"/>
              <a:buFont typeface="Arial"/>
              <a:buChar char="•"/>
            </a:pPr>
            <a:r>
              <a:rPr lang="en-US"/>
              <a:t>Create a Stock Chart</a:t>
            </a:r>
            <a:endParaRPr/>
          </a:p>
        </p:txBody>
      </p:sp>
      <p:sp>
        <p:nvSpPr>
          <p:cNvPr id="153" name="Google Shape;15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Common chart types: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Column</a:t>
            </a:r>
            <a:r>
              <a:rPr lang="en-US"/>
              <a:t>—d</a:t>
            </a:r>
            <a:r>
              <a:rPr b="0" i="0" lang="en-US" sz="1200" u="none" strike="noStrike">
                <a:solidFill>
                  <a:schemeClr val="dk1"/>
                </a:solidFill>
                <a:latin typeface="Arial"/>
                <a:ea typeface="Arial"/>
                <a:cs typeface="Arial"/>
                <a:sym typeface="Arial"/>
              </a:rPr>
              <a:t>isplays values in vertical columns where the height represents the value and categories display along the horizontal axis.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Bar</a:t>
            </a:r>
            <a:r>
              <a:rPr lang="en-US"/>
              <a:t>—d</a:t>
            </a:r>
            <a:r>
              <a:rPr b="0" i="0" lang="en-US" sz="1200" u="none" strike="noStrike">
                <a:solidFill>
                  <a:schemeClr val="dk1"/>
                </a:solidFill>
                <a:latin typeface="Arial"/>
                <a:ea typeface="Arial"/>
                <a:cs typeface="Arial"/>
                <a:sym typeface="Arial"/>
              </a:rPr>
              <a:t>isplays values in horizontal bars where the length represents the value and categories display along the vertical axis.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Line</a:t>
            </a:r>
            <a:r>
              <a:rPr lang="en-US"/>
              <a:t>—d</a:t>
            </a:r>
            <a:r>
              <a:rPr b="0" i="0" lang="en-US" sz="1200" u="none" strike="noStrike">
                <a:solidFill>
                  <a:schemeClr val="dk1"/>
                </a:solidFill>
                <a:latin typeface="Arial"/>
                <a:ea typeface="Arial"/>
                <a:cs typeface="Arial"/>
                <a:sym typeface="Arial"/>
              </a:rPr>
              <a:t>isplays category data on the horizontal axis and value data on the vertical axis. Used to show continuous data to depict trends over time.</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Pie</a:t>
            </a:r>
            <a:r>
              <a:rPr lang="en-US"/>
              <a:t>—s</a:t>
            </a:r>
            <a:r>
              <a:rPr b="0" i="0" lang="en-US" sz="1200" u="none" strike="noStrike">
                <a:solidFill>
                  <a:schemeClr val="dk1"/>
                </a:solidFill>
                <a:latin typeface="Arial"/>
                <a:ea typeface="Arial"/>
                <a:cs typeface="Arial"/>
                <a:sym typeface="Arial"/>
              </a:rPr>
              <a:t>hows proportion of individual data points to the total or whole of all the data points.</a:t>
            </a:r>
            <a:endParaRPr/>
          </a:p>
          <a:p>
            <a:pPr indent="-95250" lvl="0" marL="171450" rtl="0" algn="l">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Additional chart types are listed on the next slide.</a:t>
            </a:r>
            <a:endParaRPr/>
          </a:p>
        </p:txBody>
      </p:sp>
      <p:sp>
        <p:nvSpPr>
          <p:cNvPr id="160" name="Google Shape;16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showMasterSp="0">
  <p:cSld name="Chapter Opener">
    <p:spTree>
      <p:nvGrpSpPr>
        <p:cNvPr id="17" name="Shape 17"/>
        <p:cNvGrpSpPr/>
        <p:nvPr/>
      </p:nvGrpSpPr>
      <p:grpSpPr>
        <a:xfrm>
          <a:off x="0" y="0"/>
          <a:ext cx="0" cy="0"/>
          <a:chOff x="0" y="0"/>
          <a:chExt cx="0" cy="0"/>
        </a:xfrm>
      </p:grpSpPr>
      <p:sp>
        <p:nvSpPr>
          <p:cNvPr id="18" name="Google Shape;18;p41"/>
          <p:cNvSpPr txBox="1"/>
          <p:nvPr>
            <p:ph type="title"/>
          </p:nvPr>
        </p:nvSpPr>
        <p:spPr>
          <a:xfrm>
            <a:off x="457200" y="215372"/>
            <a:ext cx="8229600" cy="62282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1"/>
          <p:cNvSpPr txBox="1"/>
          <p:nvPr>
            <p:ph idx="1" type="body"/>
          </p:nvPr>
        </p:nvSpPr>
        <p:spPr>
          <a:xfrm>
            <a:off x="457200" y="816430"/>
            <a:ext cx="8229600" cy="47897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sz="2000">
                <a:solidFill>
                  <a:srgbClr val="007FA3"/>
                </a:solidFill>
              </a:defRPr>
            </a:lvl1pPr>
            <a:lvl2pPr indent="-228600" lvl="1" marL="914400" algn="l">
              <a:spcBef>
                <a:spcPts val="0"/>
              </a:spcBef>
              <a:spcAft>
                <a:spcPts val="0"/>
              </a:spcAft>
              <a:buSzPts val="2400"/>
              <a:buNone/>
              <a:defRPr sz="2400">
                <a:solidFill>
                  <a:schemeClr val="lt1"/>
                </a:solidFill>
              </a:defRPr>
            </a:lvl2pPr>
            <a:lvl3pPr indent="-228600" lvl="2" marL="1371600" algn="l">
              <a:spcBef>
                <a:spcPts val="0"/>
              </a:spcBef>
              <a:spcAft>
                <a:spcPts val="0"/>
              </a:spcAft>
              <a:buSzPts val="2400"/>
              <a:buNone/>
              <a:defRPr sz="2400">
                <a:solidFill>
                  <a:schemeClr val="lt1"/>
                </a:solidFill>
              </a:defRPr>
            </a:lvl3pPr>
            <a:lvl4pPr indent="-228600" lvl="3" marL="1828800" algn="l">
              <a:spcBef>
                <a:spcPts val="0"/>
              </a:spcBef>
              <a:spcAft>
                <a:spcPts val="0"/>
              </a:spcAft>
              <a:buSzPts val="2400"/>
              <a:buNone/>
              <a:defRPr sz="2400">
                <a:solidFill>
                  <a:schemeClr val="lt1"/>
                </a:solidFill>
              </a:defRPr>
            </a:lvl4pPr>
            <a:lvl5pPr indent="-228600" lvl="4" marL="2286000" algn="l">
              <a:spcBef>
                <a:spcPts val="0"/>
              </a:spcBef>
              <a:spcAft>
                <a:spcPts val="0"/>
              </a:spcAft>
              <a:buSzPts val="2400"/>
              <a:buNone/>
              <a:defRPr sz="2400">
                <a:solidFill>
                  <a:schemeClr val="lt1"/>
                </a:solidFill>
              </a:defRPr>
            </a:lvl5pPr>
            <a:lvl6pPr indent="-228600" lvl="5" marL="2743200" algn="l">
              <a:spcBef>
                <a:spcPts val="0"/>
              </a:spcBef>
              <a:spcAft>
                <a:spcPts val="0"/>
              </a:spcAft>
              <a:buSzPts val="2400"/>
              <a:buNone/>
              <a:defRPr sz="2400">
                <a:solidFill>
                  <a:schemeClr val="lt1"/>
                </a:solidFill>
              </a:defRPr>
            </a:lvl6pPr>
            <a:lvl7pPr indent="-228600" lvl="6" marL="3200400" algn="l">
              <a:spcBef>
                <a:spcPts val="0"/>
              </a:spcBef>
              <a:spcAft>
                <a:spcPts val="0"/>
              </a:spcAft>
              <a:buSzPts val="2400"/>
              <a:buNone/>
              <a:defRPr sz="2400">
                <a:solidFill>
                  <a:schemeClr val="lt1"/>
                </a:solidFill>
              </a:defRPr>
            </a:lvl7pPr>
            <a:lvl8pPr indent="-228600" lvl="7" marL="3657600" algn="l">
              <a:spcBef>
                <a:spcPts val="0"/>
              </a:spcBef>
              <a:spcAft>
                <a:spcPts val="0"/>
              </a:spcAft>
              <a:buSzPts val="2400"/>
              <a:buNone/>
              <a:defRPr sz="2400">
                <a:solidFill>
                  <a:schemeClr val="lt1"/>
                </a:solidFill>
              </a:defRPr>
            </a:lvl8pPr>
            <a:lvl9pPr indent="-228600" lvl="8" marL="4114800" algn="l">
              <a:spcBef>
                <a:spcPts val="0"/>
              </a:spcBef>
              <a:spcAft>
                <a:spcPts val="0"/>
              </a:spcAft>
              <a:buSzPts val="2400"/>
              <a:buNone/>
              <a:defRPr sz="2400">
                <a:solidFill>
                  <a:schemeClr val="lt1"/>
                </a:solidFill>
              </a:defRPr>
            </a:lvl9pPr>
          </a:lstStyle>
          <a:p/>
        </p:txBody>
      </p:sp>
      <p:sp>
        <p:nvSpPr>
          <p:cNvPr id="20" name="Google Shape;20;p41"/>
          <p:cNvSpPr txBox="1"/>
          <p:nvPr>
            <p:ph idx="2" type="body"/>
          </p:nvPr>
        </p:nvSpPr>
        <p:spPr>
          <a:xfrm>
            <a:off x="5029200" y="1600201"/>
            <a:ext cx="3657600" cy="1600199"/>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3000"/>
              <a:buNone/>
              <a:defRPr sz="3000"/>
            </a:lvl1pPr>
            <a:lvl2pPr indent="-228600" lvl="1" marL="914400" algn="l">
              <a:spcBef>
                <a:spcPts val="0"/>
              </a:spcBef>
              <a:spcAft>
                <a:spcPts val="0"/>
              </a:spcAft>
              <a:buSzPts val="4400"/>
              <a:buNone/>
              <a:defRPr sz="4400"/>
            </a:lvl2pPr>
            <a:lvl3pPr indent="-228600" lvl="2" marL="1371600" algn="l">
              <a:spcBef>
                <a:spcPts val="0"/>
              </a:spcBef>
              <a:spcAft>
                <a:spcPts val="0"/>
              </a:spcAft>
              <a:buSzPts val="4400"/>
              <a:buNone/>
              <a:defRPr sz="4400"/>
            </a:lvl3pPr>
            <a:lvl4pPr indent="-228600" lvl="3" marL="1828800" algn="l">
              <a:spcBef>
                <a:spcPts val="0"/>
              </a:spcBef>
              <a:spcAft>
                <a:spcPts val="0"/>
              </a:spcAft>
              <a:buSzPts val="4400"/>
              <a:buNone/>
              <a:defRPr sz="4400"/>
            </a:lvl4pPr>
            <a:lvl5pPr indent="-228600" lvl="4" marL="2286000" algn="l">
              <a:spcBef>
                <a:spcPts val="0"/>
              </a:spcBef>
              <a:spcAft>
                <a:spcPts val="0"/>
              </a:spcAft>
              <a:buSzPts val="4400"/>
              <a:buNone/>
              <a:defRPr sz="4400"/>
            </a:lvl5pPr>
            <a:lvl6pPr indent="-228600" lvl="5" marL="2743200" algn="l">
              <a:spcBef>
                <a:spcPts val="0"/>
              </a:spcBef>
              <a:spcAft>
                <a:spcPts val="0"/>
              </a:spcAft>
              <a:buSzPts val="4400"/>
              <a:buNone/>
              <a:defRPr sz="4400"/>
            </a:lvl6pPr>
            <a:lvl7pPr indent="-228600" lvl="6" marL="3200400" algn="l">
              <a:spcBef>
                <a:spcPts val="0"/>
              </a:spcBef>
              <a:spcAft>
                <a:spcPts val="0"/>
              </a:spcAft>
              <a:buSzPts val="4400"/>
              <a:buNone/>
              <a:defRPr sz="4400"/>
            </a:lvl7pPr>
            <a:lvl8pPr indent="-228600" lvl="7" marL="3657600" algn="l">
              <a:spcBef>
                <a:spcPts val="0"/>
              </a:spcBef>
              <a:spcAft>
                <a:spcPts val="0"/>
              </a:spcAft>
              <a:buSzPts val="4400"/>
              <a:buNone/>
              <a:defRPr sz="4400"/>
            </a:lvl8pPr>
            <a:lvl9pPr indent="-228600" lvl="8" marL="4114800" algn="l">
              <a:spcBef>
                <a:spcPts val="0"/>
              </a:spcBef>
              <a:spcAft>
                <a:spcPts val="0"/>
              </a:spcAft>
              <a:buSzPts val="4400"/>
              <a:buNone/>
              <a:defRPr sz="4400"/>
            </a:lvl9pPr>
          </a:lstStyle>
          <a:p/>
        </p:txBody>
      </p:sp>
      <p:sp>
        <p:nvSpPr>
          <p:cNvPr id="21" name="Google Shape;21;p41"/>
          <p:cNvSpPr txBox="1"/>
          <p:nvPr>
            <p:ph idx="3" type="body"/>
          </p:nvPr>
        </p:nvSpPr>
        <p:spPr>
          <a:xfrm>
            <a:off x="5029200" y="3200400"/>
            <a:ext cx="3657600" cy="2925763"/>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200"/>
              <a:buNone/>
              <a:defRPr sz="2200"/>
            </a:lvl1pPr>
            <a:lvl2pPr indent="-228600" lvl="1" marL="914400" algn="l">
              <a:spcBef>
                <a:spcPts val="0"/>
              </a:spcBef>
              <a:spcAft>
                <a:spcPts val="0"/>
              </a:spcAft>
              <a:buSzPts val="1600"/>
              <a:buNone/>
              <a:defRPr/>
            </a:lvl2pPr>
            <a:lvl3pPr indent="-228600" lvl="2" marL="1371600" algn="l">
              <a:spcBef>
                <a:spcPts val="0"/>
              </a:spcBef>
              <a:spcAft>
                <a:spcPts val="0"/>
              </a:spcAft>
              <a:buSzPts val="1600"/>
              <a:buNone/>
              <a:defRPr/>
            </a:lvl3pPr>
            <a:lvl4pPr indent="-228600" lvl="3" marL="1828800" algn="l">
              <a:spcBef>
                <a:spcPts val="0"/>
              </a:spcBef>
              <a:spcAft>
                <a:spcPts val="0"/>
              </a:spcAft>
              <a:buSzPts val="1600"/>
              <a:buNone/>
              <a:defRPr/>
            </a:lvl4pPr>
            <a:lvl5pPr indent="-228600" lvl="4" marL="2286000" algn="l">
              <a:spcBef>
                <a:spcPts val="0"/>
              </a:spcBef>
              <a:spcAft>
                <a:spcPts val="0"/>
              </a:spcAft>
              <a:buSzPts val="1600"/>
              <a:buNone/>
              <a:defRPr/>
            </a:lvl5pPr>
            <a:lvl6pPr indent="-228600" lvl="5" marL="2743200" algn="l">
              <a:spcBef>
                <a:spcPts val="0"/>
              </a:spcBef>
              <a:spcAft>
                <a:spcPts val="0"/>
              </a:spcAft>
              <a:buSzPts val="1600"/>
              <a:buNone/>
              <a:defRPr/>
            </a:lvl6pPr>
            <a:lvl7pPr indent="-228600" lvl="6" marL="3200400" algn="l">
              <a:spcBef>
                <a:spcPts val="0"/>
              </a:spcBef>
              <a:spcAft>
                <a:spcPts val="0"/>
              </a:spcAft>
              <a:buSzPts val="1600"/>
              <a:buNone/>
              <a:defRPr/>
            </a:lvl7pPr>
            <a:lvl8pPr indent="-228600" lvl="7" marL="3657600" algn="l">
              <a:spcBef>
                <a:spcPts val="0"/>
              </a:spcBef>
              <a:spcAft>
                <a:spcPts val="0"/>
              </a:spcAft>
              <a:buSzPts val="1600"/>
              <a:buNone/>
              <a:defRPr/>
            </a:lvl8pPr>
            <a:lvl9pPr indent="-228600" lvl="8" marL="4114800" algn="l">
              <a:spcBef>
                <a:spcPts val="0"/>
              </a:spcBef>
              <a:spcAft>
                <a:spcPts val="0"/>
              </a:spcAft>
              <a:buSzPts val="1600"/>
              <a:buNone/>
              <a:defRPr/>
            </a:lvl9pPr>
          </a:lstStyle>
          <a:p/>
        </p:txBody>
      </p:sp>
      <p:sp>
        <p:nvSpPr>
          <p:cNvPr id="22" name="Google Shape;22;p41"/>
          <p:cNvSpPr txBox="1"/>
          <p:nvPr>
            <p:ph idx="11" type="ftr"/>
          </p:nvPr>
        </p:nvSpPr>
        <p:spPr>
          <a:xfrm>
            <a:off x="93969" y="6165337"/>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1"/>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1"/>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41"/>
          <p:cNvSpPr txBox="1"/>
          <p:nvPr>
            <p:ph idx="4" type="body"/>
          </p:nvPr>
        </p:nvSpPr>
        <p:spPr>
          <a:xfrm>
            <a:off x="3048000" y="6529254"/>
            <a:ext cx="5867400" cy="187537"/>
          </a:xfrm>
          <a:prstGeom prst="rect">
            <a:avLst/>
          </a:prstGeom>
          <a:noFill/>
          <a:ln>
            <a:noFill/>
          </a:ln>
        </p:spPr>
        <p:txBody>
          <a:bodyPr anchorCtr="0" anchor="t" bIns="0" lIns="0" spcFirstLastPara="1" rIns="0" wrap="square" tIns="0">
            <a:noAutofit/>
          </a:bodyPr>
          <a:lstStyle>
            <a:lvl1pPr indent="-228600" lvl="0" marL="457200" algn="r">
              <a:spcBef>
                <a:spcPts val="1500"/>
              </a:spcBef>
              <a:spcAft>
                <a:spcPts val="0"/>
              </a:spcAft>
              <a:buSzPts val="800"/>
              <a:buNone/>
              <a:defRPr sz="800"/>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pic>
        <p:nvPicPr>
          <p:cNvPr descr="Pearson Logo" id="26" name="Google Shape;26;p41"/>
          <p:cNvPicPr preferRelativeResize="0"/>
          <p:nvPr/>
        </p:nvPicPr>
        <p:blipFill rotWithShape="1">
          <a:blip r:embed="rId2">
            <a:alphaModFix/>
          </a:blip>
          <a:srcRect b="0" l="0" r="0" t="0"/>
          <a:stretch/>
        </p:blipFill>
        <p:spPr>
          <a:xfrm>
            <a:off x="457200" y="6376789"/>
            <a:ext cx="918000" cy="2799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6" name="Shape 86"/>
        <p:cNvGrpSpPr/>
        <p:nvPr/>
      </p:nvGrpSpPr>
      <p:grpSpPr>
        <a:xfrm>
          <a:off x="0" y="0"/>
          <a:ext cx="0" cy="0"/>
          <a:chOff x="0" y="0"/>
          <a:chExt cx="0" cy="0"/>
        </a:xfrm>
      </p:grpSpPr>
      <p:sp>
        <p:nvSpPr>
          <p:cNvPr id="87" name="Google Shape;87;p50"/>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50"/>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0"/>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0"/>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91" name="Shape 91"/>
        <p:cNvGrpSpPr/>
        <p:nvPr/>
      </p:nvGrpSpPr>
      <p:grpSpPr>
        <a:xfrm>
          <a:off x="0" y="0"/>
          <a:ext cx="0" cy="0"/>
          <a:chOff x="0" y="0"/>
          <a:chExt cx="0" cy="0"/>
        </a:xfrm>
      </p:grpSpPr>
      <p:sp>
        <p:nvSpPr>
          <p:cNvPr id="92" name="Google Shape;92;p51"/>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1"/>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1"/>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dk1"/>
                </a:solidFill>
                <a:latin typeface="Arial"/>
                <a:ea typeface="Arial"/>
                <a:cs typeface="Arial"/>
                <a:sym typeface="Arial"/>
              </a:defRPr>
            </a:lvl1pPr>
            <a:lvl2pPr indent="0" lvl="1" marL="0" algn="r">
              <a:spcBef>
                <a:spcPts val="0"/>
              </a:spcBef>
              <a:buNone/>
              <a:defRPr b="0" i="0" sz="900" u="none" cap="none" strike="noStrike">
                <a:solidFill>
                  <a:schemeClr val="dk1"/>
                </a:solidFill>
                <a:latin typeface="Arial"/>
                <a:ea typeface="Arial"/>
                <a:cs typeface="Arial"/>
                <a:sym typeface="Arial"/>
              </a:defRPr>
            </a:lvl2pPr>
            <a:lvl3pPr indent="0" lvl="2" marL="0" algn="r">
              <a:spcBef>
                <a:spcPts val="0"/>
              </a:spcBef>
              <a:buNone/>
              <a:defRPr b="0" i="0" sz="900" u="none" cap="none" strike="noStrike">
                <a:solidFill>
                  <a:schemeClr val="dk1"/>
                </a:solidFill>
                <a:latin typeface="Arial"/>
                <a:ea typeface="Arial"/>
                <a:cs typeface="Arial"/>
                <a:sym typeface="Arial"/>
              </a:defRPr>
            </a:lvl3pPr>
            <a:lvl4pPr indent="0" lvl="3" marL="0" algn="r">
              <a:spcBef>
                <a:spcPts val="0"/>
              </a:spcBef>
              <a:buNone/>
              <a:defRPr b="0" i="0" sz="900" u="none" cap="none" strike="noStrike">
                <a:solidFill>
                  <a:schemeClr val="dk1"/>
                </a:solidFill>
                <a:latin typeface="Arial"/>
                <a:ea typeface="Arial"/>
                <a:cs typeface="Arial"/>
                <a:sym typeface="Arial"/>
              </a:defRPr>
            </a:lvl4pPr>
            <a:lvl5pPr indent="0" lvl="4" marL="0" algn="r">
              <a:spcBef>
                <a:spcPts val="0"/>
              </a:spcBef>
              <a:buNone/>
              <a:defRPr b="0" i="0" sz="900" u="none" cap="none" strike="noStrike">
                <a:solidFill>
                  <a:schemeClr val="dk1"/>
                </a:solidFill>
                <a:latin typeface="Arial"/>
                <a:ea typeface="Arial"/>
                <a:cs typeface="Arial"/>
                <a:sym typeface="Arial"/>
              </a:defRPr>
            </a:lvl5pPr>
            <a:lvl6pPr indent="0" lvl="5" marL="0" algn="r">
              <a:spcBef>
                <a:spcPts val="0"/>
              </a:spcBef>
              <a:buNone/>
              <a:defRPr b="0" i="0" sz="900" u="none" cap="none" strike="noStrike">
                <a:solidFill>
                  <a:schemeClr val="dk1"/>
                </a:solidFill>
                <a:latin typeface="Arial"/>
                <a:ea typeface="Arial"/>
                <a:cs typeface="Arial"/>
                <a:sym typeface="Arial"/>
              </a:defRPr>
            </a:lvl6pPr>
            <a:lvl7pPr indent="0" lvl="6" marL="0" algn="r">
              <a:spcBef>
                <a:spcPts val="0"/>
              </a:spcBef>
              <a:buNone/>
              <a:defRPr b="0" i="0" sz="900" u="none" cap="none" strike="noStrike">
                <a:solidFill>
                  <a:schemeClr val="dk1"/>
                </a:solidFill>
                <a:latin typeface="Arial"/>
                <a:ea typeface="Arial"/>
                <a:cs typeface="Arial"/>
                <a:sym typeface="Arial"/>
              </a:defRPr>
            </a:lvl7pPr>
            <a:lvl8pPr indent="0" lvl="7" marL="0" algn="r">
              <a:spcBef>
                <a:spcPts val="0"/>
              </a:spcBef>
              <a:buNone/>
              <a:defRPr b="0" i="0" sz="900" u="none" cap="none" strike="noStrike">
                <a:solidFill>
                  <a:schemeClr val="dk1"/>
                </a:solidFill>
                <a:latin typeface="Arial"/>
                <a:ea typeface="Arial"/>
                <a:cs typeface="Arial"/>
                <a:sym typeface="Arial"/>
              </a:defRPr>
            </a:lvl8pPr>
            <a:lvl9pPr indent="0" lvl="8" mar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arson Logo" id="95" name="Google Shape;95;p51"/>
          <p:cNvPicPr preferRelativeResize="0"/>
          <p:nvPr/>
        </p:nvPicPr>
        <p:blipFill rotWithShape="1">
          <a:blip r:embed="rId2">
            <a:alphaModFix/>
          </a:blip>
          <a:srcRect b="0" l="0" r="0" t="0"/>
          <a:stretch/>
        </p:blipFill>
        <p:spPr>
          <a:xfrm>
            <a:off x="457200" y="6376789"/>
            <a:ext cx="918000" cy="279915"/>
          </a:xfrm>
          <a:prstGeom prst="rect">
            <a:avLst/>
          </a:prstGeom>
          <a:noFill/>
          <a:ln>
            <a:noFill/>
          </a:ln>
        </p:spPr>
      </p:pic>
      <p:sp>
        <p:nvSpPr>
          <p:cNvPr id="96" name="Google Shape;96;p51"/>
          <p:cNvSpPr txBox="1"/>
          <p:nvPr/>
        </p:nvSpPr>
        <p:spPr>
          <a:xfrm>
            <a:off x="1600200" y="6429345"/>
            <a:ext cx="71628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cap="none" strike="noStrike">
                <a:solidFill>
                  <a:schemeClr val="dk1"/>
                </a:solidFill>
                <a:latin typeface="Verdana"/>
                <a:ea typeface="Verdana"/>
                <a:cs typeface="Verdana"/>
                <a:sym typeface="Verdana"/>
              </a:rPr>
              <a:t>Copyright © 2017 Pearson Education, Inc. All Rights Reserved</a:t>
            </a:r>
            <a:endParaRPr b="0" i="0" sz="1200" u="none" cap="none" strike="noStrike">
              <a:solidFill>
                <a:schemeClr val="dk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Learning Objectives">
    <p:spTree>
      <p:nvGrpSpPr>
        <p:cNvPr id="27" name="Shape 27"/>
        <p:cNvGrpSpPr/>
        <p:nvPr/>
      </p:nvGrpSpPr>
      <p:grpSpPr>
        <a:xfrm>
          <a:off x="0" y="0"/>
          <a:ext cx="0" cy="0"/>
          <a:chOff x="0" y="0"/>
          <a:chExt cx="0" cy="0"/>
        </a:xfrm>
      </p:grpSpPr>
      <p:sp>
        <p:nvSpPr>
          <p:cNvPr id="28" name="Google Shape;28;p42"/>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2"/>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lvl1pPr indent="-393700" lvl="0" marL="457200" algn="l">
              <a:spcBef>
                <a:spcPts val="1500"/>
              </a:spcBef>
              <a:spcAft>
                <a:spcPts val="0"/>
              </a:spcAft>
              <a:buClr>
                <a:srgbClr val="007FA3"/>
              </a:buClr>
              <a:buSzPts val="2600"/>
              <a:buChar char="•"/>
              <a:defRPr sz="2600"/>
            </a:lvl1pPr>
            <a:lvl2pPr indent="-393700" lvl="1" marL="914400" algn="l">
              <a:spcBef>
                <a:spcPts val="600"/>
              </a:spcBef>
              <a:spcAft>
                <a:spcPts val="0"/>
              </a:spcAft>
              <a:buClr>
                <a:srgbClr val="007FA3"/>
              </a:buClr>
              <a:buSzPts val="2600"/>
              <a:buChar char="–"/>
              <a:defRPr sz="2600"/>
            </a:lvl2pPr>
            <a:lvl3pPr indent="-393700" lvl="2" marL="1371600" algn="l">
              <a:spcBef>
                <a:spcPts val="600"/>
              </a:spcBef>
              <a:spcAft>
                <a:spcPts val="0"/>
              </a:spcAft>
              <a:buClr>
                <a:srgbClr val="007FA3"/>
              </a:buClr>
              <a:buSzPts val="2600"/>
              <a:buChar char="▪"/>
              <a:defRPr sz="2600"/>
            </a:lvl3pPr>
            <a:lvl4pPr indent="-393700" lvl="3" marL="1828800" algn="l">
              <a:spcBef>
                <a:spcPts val="600"/>
              </a:spcBef>
              <a:spcAft>
                <a:spcPts val="0"/>
              </a:spcAft>
              <a:buClr>
                <a:srgbClr val="007FA3"/>
              </a:buClr>
              <a:buSzPts val="2600"/>
              <a:buChar char="–"/>
              <a:defRPr sz="2600"/>
            </a:lvl4pPr>
            <a:lvl5pPr indent="-393700" lvl="4" marL="2286000" algn="l">
              <a:spcBef>
                <a:spcPts val="600"/>
              </a:spcBef>
              <a:spcAft>
                <a:spcPts val="0"/>
              </a:spcAft>
              <a:buClr>
                <a:srgbClr val="007FA3"/>
              </a:buClr>
              <a:buSzPts val="2600"/>
              <a:buChar char="•"/>
              <a:defRPr sz="2600"/>
            </a:lvl5pPr>
            <a:lvl6pPr indent="-393700" lvl="5" marL="2743200" algn="l">
              <a:spcBef>
                <a:spcPts val="300"/>
              </a:spcBef>
              <a:spcAft>
                <a:spcPts val="0"/>
              </a:spcAft>
              <a:buClr>
                <a:srgbClr val="007FA3"/>
              </a:buClr>
              <a:buSzPts val="2600"/>
              <a:buChar char="•"/>
              <a:defRPr sz="2600"/>
            </a:lvl6pPr>
            <a:lvl7pPr indent="-393700" lvl="6" marL="3200400" algn="l">
              <a:spcBef>
                <a:spcPts val="300"/>
              </a:spcBef>
              <a:spcAft>
                <a:spcPts val="0"/>
              </a:spcAft>
              <a:buClr>
                <a:srgbClr val="007FA3"/>
              </a:buClr>
              <a:buSzPts val="2600"/>
              <a:buChar char="•"/>
              <a:defRPr sz="2600"/>
            </a:lvl7pPr>
            <a:lvl8pPr indent="-393700" lvl="7" marL="3657600" algn="l">
              <a:spcBef>
                <a:spcPts val="300"/>
              </a:spcBef>
              <a:spcAft>
                <a:spcPts val="0"/>
              </a:spcAft>
              <a:buClr>
                <a:srgbClr val="007FA3"/>
              </a:buClr>
              <a:buSzPts val="2600"/>
              <a:buChar char="•"/>
              <a:defRPr sz="2600"/>
            </a:lvl8pPr>
            <a:lvl9pPr indent="-393700" lvl="8" marL="4114800" algn="l">
              <a:spcBef>
                <a:spcPts val="300"/>
              </a:spcBef>
              <a:spcAft>
                <a:spcPts val="0"/>
              </a:spcAft>
              <a:buClr>
                <a:srgbClr val="007FA3"/>
              </a:buClr>
              <a:buSzPts val="2600"/>
              <a:buChar char="•"/>
              <a:defRPr sz="2600"/>
            </a:lvl9pPr>
          </a:lstStyle>
          <a:p/>
        </p:txBody>
      </p:sp>
      <p:sp>
        <p:nvSpPr>
          <p:cNvPr id="30" name="Google Shape;30;p42"/>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2"/>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2"/>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3" name="Shape 33"/>
        <p:cNvGrpSpPr/>
        <p:nvPr/>
      </p:nvGrpSpPr>
      <p:grpSpPr>
        <a:xfrm>
          <a:off x="0" y="0"/>
          <a:ext cx="0" cy="0"/>
          <a:chOff x="0" y="0"/>
          <a:chExt cx="0" cy="0"/>
        </a:xfrm>
      </p:grpSpPr>
      <p:sp>
        <p:nvSpPr>
          <p:cNvPr id="34" name="Google Shape;34;p43"/>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3"/>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lvl1pPr indent="-393700" lvl="0" marL="457200" algn="l">
              <a:spcBef>
                <a:spcPts val="1500"/>
              </a:spcBef>
              <a:spcAft>
                <a:spcPts val="0"/>
              </a:spcAft>
              <a:buClr>
                <a:srgbClr val="007FA3"/>
              </a:buClr>
              <a:buSzPts val="2600"/>
              <a:buChar char="•"/>
              <a:defRPr sz="2600"/>
            </a:lvl1pPr>
            <a:lvl2pPr indent="-393700" lvl="1" marL="914400" algn="l">
              <a:spcBef>
                <a:spcPts val="1500"/>
              </a:spcBef>
              <a:spcAft>
                <a:spcPts val="0"/>
              </a:spcAft>
              <a:buClr>
                <a:srgbClr val="007FA3"/>
              </a:buClr>
              <a:buSzPts val="2600"/>
              <a:buChar char="–"/>
              <a:defRPr sz="2600"/>
            </a:lvl2pPr>
            <a:lvl3pPr indent="-393700" lvl="2" marL="1371600" algn="l">
              <a:spcBef>
                <a:spcPts val="600"/>
              </a:spcBef>
              <a:spcAft>
                <a:spcPts val="0"/>
              </a:spcAft>
              <a:buClr>
                <a:srgbClr val="007FA3"/>
              </a:buClr>
              <a:buSzPts val="2600"/>
              <a:buChar char="▪"/>
              <a:defRPr sz="2600"/>
            </a:lvl3pPr>
            <a:lvl4pPr indent="-393700" lvl="3" marL="1828800" algn="l">
              <a:spcBef>
                <a:spcPts val="600"/>
              </a:spcBef>
              <a:spcAft>
                <a:spcPts val="0"/>
              </a:spcAft>
              <a:buClr>
                <a:srgbClr val="007FA3"/>
              </a:buClr>
              <a:buSzPts val="2600"/>
              <a:buChar char="–"/>
              <a:defRPr sz="2600"/>
            </a:lvl4pPr>
            <a:lvl5pPr indent="-393700" lvl="4" marL="2286000" algn="l">
              <a:spcBef>
                <a:spcPts val="600"/>
              </a:spcBef>
              <a:spcAft>
                <a:spcPts val="0"/>
              </a:spcAft>
              <a:buClr>
                <a:srgbClr val="007FA3"/>
              </a:buClr>
              <a:buSzPts val="2600"/>
              <a:buChar char="•"/>
              <a:defRPr sz="2600"/>
            </a:lvl5pPr>
            <a:lvl6pPr indent="-393700" lvl="5" marL="2743200" algn="l">
              <a:spcBef>
                <a:spcPts val="300"/>
              </a:spcBef>
              <a:spcAft>
                <a:spcPts val="0"/>
              </a:spcAft>
              <a:buClr>
                <a:srgbClr val="007FA3"/>
              </a:buClr>
              <a:buSzPts val="2600"/>
              <a:buChar char="•"/>
              <a:defRPr sz="2600"/>
            </a:lvl6pPr>
            <a:lvl7pPr indent="-393700" lvl="6" marL="3200400" algn="l">
              <a:spcBef>
                <a:spcPts val="300"/>
              </a:spcBef>
              <a:spcAft>
                <a:spcPts val="0"/>
              </a:spcAft>
              <a:buClr>
                <a:srgbClr val="007FA3"/>
              </a:buClr>
              <a:buSzPts val="2600"/>
              <a:buChar char="•"/>
              <a:defRPr sz="2600"/>
            </a:lvl7pPr>
            <a:lvl8pPr indent="-393700" lvl="7" marL="3657600" algn="l">
              <a:spcBef>
                <a:spcPts val="300"/>
              </a:spcBef>
              <a:spcAft>
                <a:spcPts val="0"/>
              </a:spcAft>
              <a:buClr>
                <a:srgbClr val="007FA3"/>
              </a:buClr>
              <a:buSzPts val="2600"/>
              <a:buChar char="•"/>
              <a:defRPr sz="2600"/>
            </a:lvl8pPr>
            <a:lvl9pPr indent="-393700" lvl="8" marL="4114800" algn="l">
              <a:spcBef>
                <a:spcPts val="300"/>
              </a:spcBef>
              <a:spcAft>
                <a:spcPts val="0"/>
              </a:spcAft>
              <a:buClr>
                <a:srgbClr val="007FA3"/>
              </a:buClr>
              <a:buSzPts val="2600"/>
              <a:buChar char="•"/>
              <a:defRPr sz="2600"/>
            </a:lvl9pPr>
          </a:lstStyle>
          <a:p/>
        </p:txBody>
      </p:sp>
      <p:sp>
        <p:nvSpPr>
          <p:cNvPr id="36" name="Google Shape;36;p43"/>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3"/>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3"/>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gure + Caption" showMasterSp="0">
  <p:cSld name="Figure + Caption">
    <p:spTree>
      <p:nvGrpSpPr>
        <p:cNvPr id="39" name="Shape 39"/>
        <p:cNvGrpSpPr/>
        <p:nvPr/>
      </p:nvGrpSpPr>
      <p:grpSpPr>
        <a:xfrm>
          <a:off x="0" y="0"/>
          <a:ext cx="0" cy="0"/>
          <a:chOff x="0" y="0"/>
          <a:chExt cx="0" cy="0"/>
        </a:xfrm>
      </p:grpSpPr>
      <p:sp>
        <p:nvSpPr>
          <p:cNvPr id="40" name="Google Shape;40;p44"/>
          <p:cNvSpPr txBox="1"/>
          <p:nvPr>
            <p:ph type="title"/>
          </p:nvPr>
        </p:nvSpPr>
        <p:spPr>
          <a:xfrm>
            <a:off x="457200" y="228600"/>
            <a:ext cx="8229600" cy="1066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4"/>
          <p:cNvSpPr txBox="1"/>
          <p:nvPr>
            <p:ph idx="1" type="body"/>
          </p:nvPr>
        </p:nvSpPr>
        <p:spPr>
          <a:xfrm>
            <a:off x="457200" y="5368160"/>
            <a:ext cx="8229600" cy="916856"/>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800"/>
              <a:buNone/>
              <a:defRPr sz="800"/>
            </a:lvl1pPr>
            <a:lvl2pPr indent="-228600" lvl="1" marL="914400" algn="l">
              <a:spcBef>
                <a:spcPts val="0"/>
              </a:spcBef>
              <a:spcAft>
                <a:spcPts val="0"/>
              </a:spcAft>
              <a:buSzPts val="1600"/>
              <a:buNone/>
              <a:defRPr sz="1600"/>
            </a:lvl2pPr>
            <a:lvl3pPr indent="-228600" lvl="2" marL="1371600" algn="l">
              <a:spcBef>
                <a:spcPts val="0"/>
              </a:spcBef>
              <a:spcAft>
                <a:spcPts val="0"/>
              </a:spcAft>
              <a:buSzPts val="1600"/>
              <a:buNone/>
              <a:defRPr sz="1600"/>
            </a:lvl3pPr>
            <a:lvl4pPr indent="-228600" lvl="3" marL="1828800" algn="l">
              <a:spcBef>
                <a:spcPts val="0"/>
              </a:spcBef>
              <a:spcAft>
                <a:spcPts val="0"/>
              </a:spcAft>
              <a:buSzPts val="1600"/>
              <a:buNone/>
              <a:defRPr sz="1600"/>
            </a:lvl4pPr>
            <a:lvl5pPr indent="-228600" lvl="4" marL="2286000" algn="l">
              <a:spcBef>
                <a:spcPts val="0"/>
              </a:spcBef>
              <a:spcAft>
                <a:spcPts val="0"/>
              </a:spcAft>
              <a:buSzPts val="1600"/>
              <a:buNone/>
              <a:defRPr sz="1600"/>
            </a:lvl5pPr>
            <a:lvl6pPr indent="-228600" lvl="5" marL="2743200" algn="l">
              <a:spcBef>
                <a:spcPts val="0"/>
              </a:spcBef>
              <a:spcAft>
                <a:spcPts val="0"/>
              </a:spcAft>
              <a:buSzPts val="1600"/>
              <a:buNone/>
              <a:defRPr sz="1600"/>
            </a:lvl6pPr>
            <a:lvl7pPr indent="-228600" lvl="6" marL="3200400" algn="l">
              <a:spcBef>
                <a:spcPts val="0"/>
              </a:spcBef>
              <a:spcAft>
                <a:spcPts val="0"/>
              </a:spcAft>
              <a:buSzPts val="1600"/>
              <a:buNone/>
              <a:defRPr sz="1600"/>
            </a:lvl7pPr>
            <a:lvl8pPr indent="-228600" lvl="7" marL="3657600" algn="l">
              <a:spcBef>
                <a:spcPts val="0"/>
              </a:spcBef>
              <a:spcAft>
                <a:spcPts val="0"/>
              </a:spcAft>
              <a:buSzPts val="1600"/>
              <a:buNone/>
              <a:defRPr sz="1600"/>
            </a:lvl8pPr>
            <a:lvl9pPr indent="-228600" lvl="8" marL="4114800" algn="l">
              <a:spcBef>
                <a:spcPts val="0"/>
              </a:spcBef>
              <a:spcAft>
                <a:spcPts val="0"/>
              </a:spcAft>
              <a:buSzPts val="1600"/>
              <a:buNone/>
              <a:defRPr sz="1600"/>
            </a:lvl9pPr>
          </a:lstStyle>
          <a:p/>
        </p:txBody>
      </p:sp>
      <p:sp>
        <p:nvSpPr>
          <p:cNvPr id="42" name="Google Shape;42;p44"/>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4"/>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dk1"/>
                </a:solidFill>
                <a:latin typeface="Arial"/>
                <a:ea typeface="Arial"/>
                <a:cs typeface="Arial"/>
                <a:sym typeface="Arial"/>
              </a:defRPr>
            </a:lvl1pPr>
            <a:lvl2pPr indent="0" lvl="1" marL="0" algn="r">
              <a:spcBef>
                <a:spcPts val="0"/>
              </a:spcBef>
              <a:buNone/>
              <a:defRPr b="0" i="0" sz="900" u="none" cap="none" strike="noStrike">
                <a:solidFill>
                  <a:schemeClr val="dk1"/>
                </a:solidFill>
                <a:latin typeface="Arial"/>
                <a:ea typeface="Arial"/>
                <a:cs typeface="Arial"/>
                <a:sym typeface="Arial"/>
              </a:defRPr>
            </a:lvl2pPr>
            <a:lvl3pPr indent="0" lvl="2" marL="0" algn="r">
              <a:spcBef>
                <a:spcPts val="0"/>
              </a:spcBef>
              <a:buNone/>
              <a:defRPr b="0" i="0" sz="900" u="none" cap="none" strike="noStrike">
                <a:solidFill>
                  <a:schemeClr val="dk1"/>
                </a:solidFill>
                <a:latin typeface="Arial"/>
                <a:ea typeface="Arial"/>
                <a:cs typeface="Arial"/>
                <a:sym typeface="Arial"/>
              </a:defRPr>
            </a:lvl3pPr>
            <a:lvl4pPr indent="0" lvl="3" marL="0" algn="r">
              <a:spcBef>
                <a:spcPts val="0"/>
              </a:spcBef>
              <a:buNone/>
              <a:defRPr b="0" i="0" sz="900" u="none" cap="none" strike="noStrike">
                <a:solidFill>
                  <a:schemeClr val="dk1"/>
                </a:solidFill>
                <a:latin typeface="Arial"/>
                <a:ea typeface="Arial"/>
                <a:cs typeface="Arial"/>
                <a:sym typeface="Arial"/>
              </a:defRPr>
            </a:lvl4pPr>
            <a:lvl5pPr indent="0" lvl="4" marL="0" algn="r">
              <a:spcBef>
                <a:spcPts val="0"/>
              </a:spcBef>
              <a:buNone/>
              <a:defRPr b="0" i="0" sz="900" u="none" cap="none" strike="noStrike">
                <a:solidFill>
                  <a:schemeClr val="dk1"/>
                </a:solidFill>
                <a:latin typeface="Arial"/>
                <a:ea typeface="Arial"/>
                <a:cs typeface="Arial"/>
                <a:sym typeface="Arial"/>
              </a:defRPr>
            </a:lvl5pPr>
            <a:lvl6pPr indent="0" lvl="5" marL="0" algn="r">
              <a:spcBef>
                <a:spcPts val="0"/>
              </a:spcBef>
              <a:buNone/>
              <a:defRPr b="0" i="0" sz="900" u="none" cap="none" strike="noStrike">
                <a:solidFill>
                  <a:schemeClr val="dk1"/>
                </a:solidFill>
                <a:latin typeface="Arial"/>
                <a:ea typeface="Arial"/>
                <a:cs typeface="Arial"/>
                <a:sym typeface="Arial"/>
              </a:defRPr>
            </a:lvl6pPr>
            <a:lvl7pPr indent="0" lvl="6" marL="0" algn="r">
              <a:spcBef>
                <a:spcPts val="0"/>
              </a:spcBef>
              <a:buNone/>
              <a:defRPr b="0" i="0" sz="900" u="none" cap="none" strike="noStrike">
                <a:solidFill>
                  <a:schemeClr val="dk1"/>
                </a:solidFill>
                <a:latin typeface="Arial"/>
                <a:ea typeface="Arial"/>
                <a:cs typeface="Arial"/>
                <a:sym typeface="Arial"/>
              </a:defRPr>
            </a:lvl7pPr>
            <a:lvl8pPr indent="0" lvl="7" marL="0" algn="r">
              <a:spcBef>
                <a:spcPts val="0"/>
              </a:spcBef>
              <a:buNone/>
              <a:defRPr b="0" i="0" sz="900" u="none" cap="none" strike="noStrike">
                <a:solidFill>
                  <a:schemeClr val="dk1"/>
                </a:solidFill>
                <a:latin typeface="Arial"/>
                <a:ea typeface="Arial"/>
                <a:cs typeface="Arial"/>
                <a:sym typeface="Arial"/>
              </a:defRPr>
            </a:lvl8pPr>
            <a:lvl9pPr indent="0" lvl="8" mar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arson Logo" id="45" name="Google Shape;45;p44"/>
          <p:cNvPicPr preferRelativeResize="0"/>
          <p:nvPr/>
        </p:nvPicPr>
        <p:blipFill rotWithShape="1">
          <a:blip r:embed="rId2">
            <a:alphaModFix/>
          </a:blip>
          <a:srcRect b="0" l="0" r="0" t="0"/>
          <a:stretch/>
        </p:blipFill>
        <p:spPr>
          <a:xfrm>
            <a:off x="457200" y="6376789"/>
            <a:ext cx="918000" cy="279915"/>
          </a:xfrm>
          <a:prstGeom prst="rect">
            <a:avLst/>
          </a:prstGeom>
          <a:noFill/>
          <a:ln>
            <a:noFill/>
          </a:ln>
        </p:spPr>
      </p:pic>
      <p:sp>
        <p:nvSpPr>
          <p:cNvPr id="46" name="Google Shape;46;p44"/>
          <p:cNvSpPr txBox="1"/>
          <p:nvPr/>
        </p:nvSpPr>
        <p:spPr>
          <a:xfrm>
            <a:off x="1600200" y="6429345"/>
            <a:ext cx="71628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cap="none" strike="noStrike">
                <a:solidFill>
                  <a:schemeClr val="dk1"/>
                </a:solidFill>
                <a:latin typeface="Verdana"/>
                <a:ea typeface="Verdana"/>
                <a:cs typeface="Verdana"/>
                <a:sym typeface="Verdana"/>
              </a:rPr>
              <a:t>Copyright © 2017 Pearson Education, Inc. All Rights Reserved</a:t>
            </a:r>
            <a:endParaRPr b="0" i="0" sz="1200" u="none" cap="none" strike="noStrike">
              <a:solidFill>
                <a:schemeClr val="dk1"/>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7" name="Shape 47"/>
        <p:cNvGrpSpPr/>
        <p:nvPr/>
      </p:nvGrpSpPr>
      <p:grpSpPr>
        <a:xfrm>
          <a:off x="0" y="0"/>
          <a:ext cx="0" cy="0"/>
          <a:chOff x="0" y="0"/>
          <a:chExt cx="0" cy="0"/>
        </a:xfrm>
      </p:grpSpPr>
      <p:sp>
        <p:nvSpPr>
          <p:cNvPr id="48" name="Google Shape;48;p45"/>
          <p:cNvSpPr/>
          <p:nvPr/>
        </p:nvSpPr>
        <p:spPr>
          <a:xfrm>
            <a:off x="0" y="0"/>
            <a:ext cx="9144000" cy="3886200"/>
          </a:xfrm>
          <a:prstGeom prst="rect">
            <a:avLst/>
          </a:prstGeom>
          <a:solidFill>
            <a:srgbClr val="007FA3"/>
          </a:solidFill>
          <a:ln cap="flat" cmpd="sng" w="25400">
            <a:solidFill>
              <a:srgbClr val="007FA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45"/>
          <p:cNvSpPr txBox="1"/>
          <p:nvPr>
            <p:ph type="ctrTitle"/>
          </p:nvPr>
        </p:nvSpPr>
        <p:spPr>
          <a:xfrm>
            <a:off x="685800" y="762000"/>
            <a:ext cx="7772400" cy="283845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45"/>
          <p:cNvSpPr txBox="1"/>
          <p:nvPr>
            <p:ph idx="1" type="subTitle"/>
          </p:nvPr>
        </p:nvSpPr>
        <p:spPr>
          <a:xfrm>
            <a:off x="674687" y="3962400"/>
            <a:ext cx="7794626" cy="1752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800"/>
              <a:buNone/>
              <a:defRPr sz="1800">
                <a:solidFill>
                  <a:schemeClr val="dk1"/>
                </a:solidFill>
              </a:defRPr>
            </a:lvl1pPr>
            <a:lvl2pPr lvl="1" algn="ctr">
              <a:spcBef>
                <a:spcPts val="600"/>
              </a:spcBef>
              <a:spcAft>
                <a:spcPts val="0"/>
              </a:spcAft>
              <a:buSzPts val="1600"/>
              <a:buNone/>
              <a:defRPr>
                <a:solidFill>
                  <a:srgbClr val="888888"/>
                </a:solidFill>
              </a:defRPr>
            </a:lvl2pPr>
            <a:lvl3pPr lvl="2" algn="ctr">
              <a:spcBef>
                <a:spcPts val="600"/>
              </a:spcBef>
              <a:spcAft>
                <a:spcPts val="0"/>
              </a:spcAft>
              <a:buSzPts val="1600"/>
              <a:buNone/>
              <a:defRPr>
                <a:solidFill>
                  <a:srgbClr val="888888"/>
                </a:solidFill>
              </a:defRPr>
            </a:lvl3pPr>
            <a:lvl4pPr lvl="3" algn="ctr">
              <a:spcBef>
                <a:spcPts val="600"/>
              </a:spcBef>
              <a:spcAft>
                <a:spcPts val="0"/>
              </a:spcAft>
              <a:buSzPts val="1600"/>
              <a:buNone/>
              <a:defRPr>
                <a:solidFill>
                  <a:srgbClr val="888888"/>
                </a:solidFill>
              </a:defRPr>
            </a:lvl4pPr>
            <a:lvl5pPr lvl="4" algn="ctr">
              <a:spcBef>
                <a:spcPts val="600"/>
              </a:spcBef>
              <a:spcAft>
                <a:spcPts val="0"/>
              </a:spcAft>
              <a:buSzPts val="1600"/>
              <a:buNone/>
              <a:defRPr>
                <a:solidFill>
                  <a:srgbClr val="888888"/>
                </a:solidFill>
              </a:defRPr>
            </a:lvl5pPr>
            <a:lvl6pPr lvl="5" algn="ctr">
              <a:spcBef>
                <a:spcPts val="300"/>
              </a:spcBef>
              <a:spcAft>
                <a:spcPts val="0"/>
              </a:spcAft>
              <a:buSzPts val="1600"/>
              <a:buNone/>
              <a:defRPr>
                <a:solidFill>
                  <a:srgbClr val="888888"/>
                </a:solidFill>
              </a:defRPr>
            </a:lvl6pPr>
            <a:lvl7pPr lvl="6" algn="ctr">
              <a:spcBef>
                <a:spcPts val="300"/>
              </a:spcBef>
              <a:spcAft>
                <a:spcPts val="0"/>
              </a:spcAft>
              <a:buSzPts val="1600"/>
              <a:buNone/>
              <a:defRPr>
                <a:solidFill>
                  <a:srgbClr val="888888"/>
                </a:solidFill>
              </a:defRPr>
            </a:lvl7pPr>
            <a:lvl8pPr lvl="7" algn="ctr">
              <a:spcBef>
                <a:spcPts val="300"/>
              </a:spcBef>
              <a:spcAft>
                <a:spcPts val="0"/>
              </a:spcAft>
              <a:buSzPts val="1600"/>
              <a:buNone/>
              <a:defRPr>
                <a:solidFill>
                  <a:srgbClr val="888888"/>
                </a:solidFill>
              </a:defRPr>
            </a:lvl8pPr>
            <a:lvl9pPr lvl="8" algn="ctr">
              <a:spcBef>
                <a:spcPts val="300"/>
              </a:spcBef>
              <a:spcAft>
                <a:spcPts val="0"/>
              </a:spcAft>
              <a:buSzPts val="1600"/>
              <a:buNone/>
              <a:defRPr>
                <a:solidFill>
                  <a:srgbClr val="888888"/>
                </a:solidFill>
              </a:defRPr>
            </a:lvl9pPr>
          </a:lstStyle>
          <a:p/>
        </p:txBody>
      </p:sp>
      <p:sp>
        <p:nvSpPr>
          <p:cNvPr id="51" name="Google Shape;51;p45"/>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45"/>
          <p:cNvSpPr txBox="1"/>
          <p:nvPr/>
        </p:nvSpPr>
        <p:spPr>
          <a:xfrm>
            <a:off x="1600200" y="6429345"/>
            <a:ext cx="71628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cap="none" strike="noStrike">
                <a:solidFill>
                  <a:schemeClr val="dk1"/>
                </a:solidFill>
                <a:latin typeface="Verdana"/>
                <a:ea typeface="Verdana"/>
                <a:cs typeface="Verdana"/>
                <a:sym typeface="Verdana"/>
              </a:rPr>
              <a:t>Copyright © 2017 Pearson Education, Inc. All Rights Reserved</a:t>
            </a:r>
            <a:endParaRPr b="0" i="0" sz="1200" u="none" cap="none" strike="noStrike">
              <a:solidFill>
                <a:schemeClr val="dk1"/>
              </a:solidFill>
              <a:latin typeface="Verdana"/>
              <a:ea typeface="Verdana"/>
              <a:cs typeface="Verdana"/>
              <a:sym typeface="Verdana"/>
            </a:endParaRPr>
          </a:p>
        </p:txBody>
      </p:sp>
      <p:pic>
        <p:nvPicPr>
          <p:cNvPr descr="Pearson Logo" id="55" name="Google Shape;55;p45"/>
          <p:cNvPicPr preferRelativeResize="0"/>
          <p:nvPr/>
        </p:nvPicPr>
        <p:blipFill rotWithShape="1">
          <a:blip r:embed="rId2">
            <a:alphaModFix/>
          </a:blip>
          <a:srcRect b="0" l="0" r="0" t="0"/>
          <a:stretch/>
        </p:blipFill>
        <p:spPr>
          <a:xfrm>
            <a:off x="457200" y="6376789"/>
            <a:ext cx="918000" cy="27991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earning Objectives and Content">
  <p:cSld name="Title + Learning Objectives and Content">
    <p:spTree>
      <p:nvGrpSpPr>
        <p:cNvPr id="56" name="Shape 56"/>
        <p:cNvGrpSpPr/>
        <p:nvPr/>
      </p:nvGrpSpPr>
      <p:grpSpPr>
        <a:xfrm>
          <a:off x="0" y="0"/>
          <a:ext cx="0" cy="0"/>
          <a:chOff x="0" y="0"/>
          <a:chExt cx="0" cy="0"/>
        </a:xfrm>
      </p:grpSpPr>
      <p:sp>
        <p:nvSpPr>
          <p:cNvPr id="57" name="Google Shape;57;p46"/>
          <p:cNvSpPr txBox="1"/>
          <p:nvPr>
            <p:ph type="title"/>
          </p:nvPr>
        </p:nvSpPr>
        <p:spPr>
          <a:xfrm>
            <a:off x="457200" y="215372"/>
            <a:ext cx="8229600" cy="62282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7FA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46"/>
          <p:cNvSpPr txBox="1"/>
          <p:nvPr>
            <p:ph idx="1" type="body"/>
          </p:nvPr>
        </p:nvSpPr>
        <p:spPr>
          <a:xfrm>
            <a:off x="457200" y="816430"/>
            <a:ext cx="8229600" cy="40277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600"/>
              <a:buNone/>
              <a:defRPr sz="1600">
                <a:solidFill>
                  <a:srgbClr val="007FA3"/>
                </a:solidFill>
              </a:defRPr>
            </a:lvl1pPr>
            <a:lvl2pPr indent="-228600" lvl="1" marL="914400" algn="l">
              <a:spcBef>
                <a:spcPts val="0"/>
              </a:spcBef>
              <a:spcAft>
                <a:spcPts val="0"/>
              </a:spcAft>
              <a:buSzPts val="2400"/>
              <a:buNone/>
              <a:defRPr sz="2400">
                <a:solidFill>
                  <a:schemeClr val="lt1"/>
                </a:solidFill>
              </a:defRPr>
            </a:lvl2pPr>
            <a:lvl3pPr indent="-228600" lvl="2" marL="1371600" algn="l">
              <a:spcBef>
                <a:spcPts val="0"/>
              </a:spcBef>
              <a:spcAft>
                <a:spcPts val="0"/>
              </a:spcAft>
              <a:buSzPts val="2400"/>
              <a:buNone/>
              <a:defRPr sz="2400">
                <a:solidFill>
                  <a:schemeClr val="lt1"/>
                </a:solidFill>
              </a:defRPr>
            </a:lvl3pPr>
            <a:lvl4pPr indent="-228600" lvl="3" marL="1828800" algn="l">
              <a:spcBef>
                <a:spcPts val="0"/>
              </a:spcBef>
              <a:spcAft>
                <a:spcPts val="0"/>
              </a:spcAft>
              <a:buSzPts val="2400"/>
              <a:buNone/>
              <a:defRPr sz="2400">
                <a:solidFill>
                  <a:schemeClr val="lt1"/>
                </a:solidFill>
              </a:defRPr>
            </a:lvl4pPr>
            <a:lvl5pPr indent="-228600" lvl="4" marL="2286000" algn="l">
              <a:spcBef>
                <a:spcPts val="0"/>
              </a:spcBef>
              <a:spcAft>
                <a:spcPts val="0"/>
              </a:spcAft>
              <a:buSzPts val="2400"/>
              <a:buNone/>
              <a:defRPr sz="2400">
                <a:solidFill>
                  <a:schemeClr val="lt1"/>
                </a:solidFill>
              </a:defRPr>
            </a:lvl5pPr>
            <a:lvl6pPr indent="-228600" lvl="5" marL="2743200" algn="l">
              <a:spcBef>
                <a:spcPts val="0"/>
              </a:spcBef>
              <a:spcAft>
                <a:spcPts val="0"/>
              </a:spcAft>
              <a:buSzPts val="2400"/>
              <a:buNone/>
              <a:defRPr sz="2400">
                <a:solidFill>
                  <a:schemeClr val="lt1"/>
                </a:solidFill>
              </a:defRPr>
            </a:lvl6pPr>
            <a:lvl7pPr indent="-228600" lvl="6" marL="3200400" algn="l">
              <a:spcBef>
                <a:spcPts val="0"/>
              </a:spcBef>
              <a:spcAft>
                <a:spcPts val="0"/>
              </a:spcAft>
              <a:buSzPts val="2400"/>
              <a:buNone/>
              <a:defRPr sz="2400">
                <a:solidFill>
                  <a:schemeClr val="lt1"/>
                </a:solidFill>
              </a:defRPr>
            </a:lvl7pPr>
            <a:lvl8pPr indent="-228600" lvl="7" marL="3657600" algn="l">
              <a:spcBef>
                <a:spcPts val="0"/>
              </a:spcBef>
              <a:spcAft>
                <a:spcPts val="0"/>
              </a:spcAft>
              <a:buSzPts val="2400"/>
              <a:buNone/>
              <a:defRPr sz="2400">
                <a:solidFill>
                  <a:schemeClr val="lt1"/>
                </a:solidFill>
              </a:defRPr>
            </a:lvl8pPr>
            <a:lvl9pPr indent="-228600" lvl="8" marL="4114800" algn="l">
              <a:spcBef>
                <a:spcPts val="0"/>
              </a:spcBef>
              <a:spcAft>
                <a:spcPts val="0"/>
              </a:spcAft>
              <a:buSzPts val="2400"/>
              <a:buNone/>
              <a:defRPr sz="2400">
                <a:solidFill>
                  <a:schemeClr val="lt1"/>
                </a:solidFill>
              </a:defRPr>
            </a:lvl9pPr>
          </a:lstStyle>
          <a:p/>
        </p:txBody>
      </p:sp>
      <p:sp>
        <p:nvSpPr>
          <p:cNvPr id="59" name="Google Shape;59;p46"/>
          <p:cNvSpPr txBox="1"/>
          <p:nvPr>
            <p:ph idx="2" type="body"/>
          </p:nvPr>
        </p:nvSpPr>
        <p:spPr>
          <a:xfrm>
            <a:off x="457200" y="1600200"/>
            <a:ext cx="8229600" cy="4525963"/>
          </a:xfrm>
          <a:prstGeom prst="rect">
            <a:avLst/>
          </a:prstGeom>
          <a:noFill/>
          <a:ln>
            <a:noFill/>
          </a:ln>
        </p:spPr>
        <p:txBody>
          <a:bodyPr anchorCtr="0" anchor="t" bIns="0" lIns="0" spcFirstLastPara="1" rIns="0" wrap="square" tIns="0">
            <a:noAutofit/>
          </a:bodyPr>
          <a:lstStyle>
            <a:lvl1pPr indent="-342900" lvl="0" marL="457200" algn="l">
              <a:spcBef>
                <a:spcPts val="15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30200" lvl="4" marL="2286000" algn="l">
              <a:spcBef>
                <a:spcPts val="600"/>
              </a:spcBef>
              <a:spcAft>
                <a:spcPts val="0"/>
              </a:spcAft>
              <a:buSzPts val="1600"/>
              <a:buChar char="•"/>
              <a:defRPr/>
            </a:lvl5pPr>
            <a:lvl6pPr indent="-330200" lvl="5" marL="2743200" algn="l">
              <a:spcBef>
                <a:spcPts val="300"/>
              </a:spcBef>
              <a:spcAft>
                <a:spcPts val="0"/>
              </a:spcAft>
              <a:buSzPts val="1600"/>
              <a:buChar char="•"/>
              <a:defRPr/>
            </a:lvl6pPr>
            <a:lvl7pPr indent="-330200" lvl="6" marL="3200400" algn="l">
              <a:spcBef>
                <a:spcPts val="300"/>
              </a:spcBef>
              <a:spcAft>
                <a:spcPts val="0"/>
              </a:spcAft>
              <a:buSzPts val="1600"/>
              <a:buChar char="•"/>
              <a:defRPr/>
            </a:lvl7pPr>
            <a:lvl8pPr indent="-330200" lvl="7" marL="3657600" algn="l">
              <a:spcBef>
                <a:spcPts val="300"/>
              </a:spcBef>
              <a:spcAft>
                <a:spcPts val="0"/>
              </a:spcAft>
              <a:buSzPts val="1600"/>
              <a:buChar char="•"/>
              <a:defRPr/>
            </a:lvl8pPr>
            <a:lvl9pPr indent="-330200" lvl="8" marL="4114800" algn="l">
              <a:spcBef>
                <a:spcPts val="300"/>
              </a:spcBef>
              <a:spcAft>
                <a:spcPts val="0"/>
              </a:spcAft>
              <a:buSzPts val="1600"/>
              <a:buChar char="•"/>
              <a:defRPr/>
            </a:lvl9pPr>
          </a:lstStyle>
          <a:p/>
        </p:txBody>
      </p:sp>
      <p:sp>
        <p:nvSpPr>
          <p:cNvPr id="60" name="Google Shape;60;p46"/>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6"/>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6"/>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63" name="Shape 63"/>
        <p:cNvGrpSpPr/>
        <p:nvPr/>
      </p:nvGrpSpPr>
      <p:grpSpPr>
        <a:xfrm>
          <a:off x="0" y="0"/>
          <a:ext cx="0" cy="0"/>
          <a:chOff x="0" y="0"/>
          <a:chExt cx="0" cy="0"/>
        </a:xfrm>
      </p:grpSpPr>
      <p:sp>
        <p:nvSpPr>
          <p:cNvPr id="64" name="Google Shape;64;p47"/>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7"/>
          <p:cNvSpPr txBox="1"/>
          <p:nvPr>
            <p:ph idx="1" type="body"/>
          </p:nvPr>
        </p:nvSpPr>
        <p:spPr>
          <a:xfrm>
            <a:off x="457200" y="1600201"/>
            <a:ext cx="8229600" cy="609600"/>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66" name="Google Shape;66;p47"/>
          <p:cNvSpPr txBox="1"/>
          <p:nvPr>
            <p:ph idx="2" type="body"/>
          </p:nvPr>
        </p:nvSpPr>
        <p:spPr>
          <a:xfrm>
            <a:off x="457200" y="2362201"/>
            <a:ext cx="8229600" cy="533400"/>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67" name="Google Shape;67;p47"/>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7"/>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7"/>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47"/>
          <p:cNvSpPr txBox="1"/>
          <p:nvPr>
            <p:ph idx="3" type="body"/>
          </p:nvPr>
        </p:nvSpPr>
        <p:spPr>
          <a:xfrm>
            <a:off x="457200" y="3048000"/>
            <a:ext cx="8229600" cy="533400"/>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71" name="Google Shape;71;p47"/>
          <p:cNvSpPr txBox="1"/>
          <p:nvPr>
            <p:ph idx="4" type="body"/>
          </p:nvPr>
        </p:nvSpPr>
        <p:spPr>
          <a:xfrm>
            <a:off x="457200" y="3810000"/>
            <a:ext cx="8229600" cy="533400"/>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72" name="Google Shape;72;p47"/>
          <p:cNvSpPr txBox="1"/>
          <p:nvPr>
            <p:ph idx="5" type="body"/>
          </p:nvPr>
        </p:nvSpPr>
        <p:spPr>
          <a:xfrm>
            <a:off x="457200" y="4648200"/>
            <a:ext cx="8229600" cy="533400"/>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wo Content">
  <p:cSld name="1_Title and Two Content">
    <p:spTree>
      <p:nvGrpSpPr>
        <p:cNvPr id="73" name="Shape 73"/>
        <p:cNvGrpSpPr/>
        <p:nvPr/>
      </p:nvGrpSpPr>
      <p:grpSpPr>
        <a:xfrm>
          <a:off x="0" y="0"/>
          <a:ext cx="0" cy="0"/>
          <a:chOff x="0" y="0"/>
          <a:chExt cx="0" cy="0"/>
        </a:xfrm>
      </p:grpSpPr>
      <p:sp>
        <p:nvSpPr>
          <p:cNvPr id="74" name="Google Shape;74;p48"/>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8"/>
          <p:cNvSpPr txBox="1"/>
          <p:nvPr>
            <p:ph idx="1" type="body"/>
          </p:nvPr>
        </p:nvSpPr>
        <p:spPr>
          <a:xfrm>
            <a:off x="457200" y="1600200"/>
            <a:ext cx="8229600" cy="2163763"/>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76" name="Google Shape;76;p48"/>
          <p:cNvSpPr txBox="1"/>
          <p:nvPr>
            <p:ph idx="2" type="body"/>
          </p:nvPr>
        </p:nvSpPr>
        <p:spPr>
          <a:xfrm>
            <a:off x="457200" y="3962400"/>
            <a:ext cx="8229600" cy="2163763"/>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77" name="Google Shape;77;p48"/>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8"/>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8"/>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49"/>
          <p:cNvSpPr txBox="1"/>
          <p:nvPr>
            <p:ph type="title"/>
          </p:nvPr>
        </p:nvSpPr>
        <p:spPr>
          <a:xfrm>
            <a:off x="685800" y="1447800"/>
            <a:ext cx="7772400" cy="215265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b="1" sz="3400" cap="none">
                <a:solidFill>
                  <a:srgbClr val="007FA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9"/>
          <p:cNvSpPr txBox="1"/>
          <p:nvPr>
            <p:ph idx="1" type="body"/>
          </p:nvPr>
        </p:nvSpPr>
        <p:spPr>
          <a:xfrm>
            <a:off x="674687" y="3962400"/>
            <a:ext cx="7794627" cy="1752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600"/>
              <a:buNone/>
              <a:defRPr sz="1600">
                <a:solidFill>
                  <a:srgbClr val="007FA3"/>
                </a:solidFill>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600"/>
              </a:spcBef>
              <a:spcAft>
                <a:spcPts val="0"/>
              </a:spcAft>
              <a:buSzPts val="1600"/>
              <a:buNone/>
              <a:defRPr sz="1600">
                <a:solidFill>
                  <a:srgbClr val="888888"/>
                </a:solidFill>
              </a:defRPr>
            </a:lvl3pPr>
            <a:lvl4pPr indent="-228600" lvl="3" marL="1828800" algn="l">
              <a:spcBef>
                <a:spcPts val="600"/>
              </a:spcBef>
              <a:spcAft>
                <a:spcPts val="0"/>
              </a:spcAft>
              <a:buSzPts val="1400"/>
              <a:buNone/>
              <a:defRPr sz="1400">
                <a:solidFill>
                  <a:srgbClr val="888888"/>
                </a:solidFill>
              </a:defRPr>
            </a:lvl4pPr>
            <a:lvl5pPr indent="-228600" lvl="4" marL="2286000" algn="l">
              <a:spcBef>
                <a:spcPts val="600"/>
              </a:spcBef>
              <a:spcAft>
                <a:spcPts val="0"/>
              </a:spcAft>
              <a:buSzPts val="1400"/>
              <a:buNone/>
              <a:defRPr sz="1400">
                <a:solidFill>
                  <a:srgbClr val="888888"/>
                </a:solidFill>
              </a:defRPr>
            </a:lvl5pPr>
            <a:lvl6pPr indent="-228600" lvl="5" marL="2743200" algn="l">
              <a:spcBef>
                <a:spcPts val="300"/>
              </a:spcBef>
              <a:spcAft>
                <a:spcPts val="0"/>
              </a:spcAft>
              <a:buSzPts val="1400"/>
              <a:buNone/>
              <a:defRPr sz="1400">
                <a:solidFill>
                  <a:srgbClr val="888888"/>
                </a:solidFill>
              </a:defRPr>
            </a:lvl6pPr>
            <a:lvl7pPr indent="-228600" lvl="6" marL="3200400" algn="l">
              <a:spcBef>
                <a:spcPts val="300"/>
              </a:spcBef>
              <a:spcAft>
                <a:spcPts val="0"/>
              </a:spcAft>
              <a:buSzPts val="1400"/>
              <a:buNone/>
              <a:defRPr sz="1400">
                <a:solidFill>
                  <a:srgbClr val="888888"/>
                </a:solidFill>
              </a:defRPr>
            </a:lvl7pPr>
            <a:lvl8pPr indent="-228600" lvl="7" marL="3657600" algn="l">
              <a:spcBef>
                <a:spcPts val="300"/>
              </a:spcBef>
              <a:spcAft>
                <a:spcPts val="0"/>
              </a:spcAft>
              <a:buSzPts val="1400"/>
              <a:buNone/>
              <a:defRPr sz="1400">
                <a:solidFill>
                  <a:srgbClr val="888888"/>
                </a:solidFill>
              </a:defRPr>
            </a:lvl8pPr>
            <a:lvl9pPr indent="-228600" lvl="8" marL="4114800" algn="l">
              <a:spcBef>
                <a:spcPts val="300"/>
              </a:spcBef>
              <a:spcAft>
                <a:spcPts val="0"/>
              </a:spcAft>
              <a:buSzPts val="1400"/>
              <a:buNone/>
              <a:defRPr sz="1400">
                <a:solidFill>
                  <a:srgbClr val="888888"/>
                </a:solidFill>
              </a:defRPr>
            </a:lvl9pPr>
          </a:lstStyle>
          <a:p/>
        </p:txBody>
      </p:sp>
      <p:sp>
        <p:nvSpPr>
          <p:cNvPr id="83" name="Google Shape;83;p49"/>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9"/>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9"/>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0"/>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lvl1pPr indent="-330200" lvl="0" marL="457200" marR="0" rtl="0" algn="l">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40"/>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0"/>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0"/>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0"/>
          <p:cNvSpPr txBox="1"/>
          <p:nvPr/>
        </p:nvSpPr>
        <p:spPr>
          <a:xfrm>
            <a:off x="1600200" y="6429345"/>
            <a:ext cx="71628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cap="none" strike="noStrike">
                <a:solidFill>
                  <a:schemeClr val="dk1"/>
                </a:solidFill>
                <a:latin typeface="Verdana"/>
                <a:ea typeface="Verdana"/>
                <a:cs typeface="Verdana"/>
                <a:sym typeface="Verdana"/>
              </a:rPr>
              <a:t>Copyright © 2017 Pearson Education, Inc. All Rights Reserved</a:t>
            </a:r>
            <a:endParaRPr b="0" i="0" sz="1200" u="none" cap="none" strike="noStrike">
              <a:solidFill>
                <a:schemeClr val="dk1"/>
              </a:solidFill>
              <a:latin typeface="Verdana"/>
              <a:ea typeface="Verdana"/>
              <a:cs typeface="Verdana"/>
              <a:sym typeface="Verdana"/>
            </a:endParaRPr>
          </a:p>
        </p:txBody>
      </p:sp>
      <p:pic>
        <p:nvPicPr>
          <p:cNvPr descr="Pearson Logo" id="16" name="Google Shape;16;p40"/>
          <p:cNvPicPr preferRelativeResize="0"/>
          <p:nvPr/>
        </p:nvPicPr>
        <p:blipFill rotWithShape="1">
          <a:blip r:embed="rId1">
            <a:alphaModFix/>
          </a:blip>
          <a:srcRect b="0" l="0" r="0" t="0"/>
          <a:stretch/>
        </p:blipFill>
        <p:spPr>
          <a:xfrm>
            <a:off x="457200" y="6376789"/>
            <a:ext cx="918000" cy="2799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26.jpg"/><Relationship Id="rId5" Type="http://schemas.openxmlformats.org/officeDocument/2006/relationships/image" Target="../media/image28.jpg"/><Relationship Id="rId6" Type="http://schemas.openxmlformats.org/officeDocument/2006/relationships/image" Target="../media/image19.jpg"/><Relationship Id="rId7" Type="http://schemas.openxmlformats.org/officeDocument/2006/relationships/image" Target="../media/image1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0.jpg"/><Relationship Id="rId4"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title"/>
          </p:nvPr>
        </p:nvSpPr>
        <p:spPr>
          <a:xfrm>
            <a:off x="446567" y="235692"/>
            <a:ext cx="8221183" cy="987093"/>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Exploring: Microsoft® Excel® 2016 Comprehensive</a:t>
            </a:r>
            <a:endParaRPr/>
          </a:p>
        </p:txBody>
      </p:sp>
      <p:sp>
        <p:nvSpPr>
          <p:cNvPr id="103" name="Google Shape;103;p1"/>
          <p:cNvSpPr txBox="1"/>
          <p:nvPr>
            <p:ph idx="1" type="body"/>
          </p:nvPr>
        </p:nvSpPr>
        <p:spPr>
          <a:xfrm>
            <a:off x="457200" y="1389326"/>
            <a:ext cx="8153401" cy="34906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000"/>
              <a:buNone/>
            </a:pPr>
            <a:r>
              <a:rPr lang="en-US"/>
              <a:t>First Edition</a:t>
            </a:r>
            <a:endParaRPr/>
          </a:p>
        </p:txBody>
      </p:sp>
      <p:sp>
        <p:nvSpPr>
          <p:cNvPr id="104" name="Google Shape;104;p1"/>
          <p:cNvSpPr txBox="1"/>
          <p:nvPr>
            <p:ph idx="2" type="body"/>
          </p:nvPr>
        </p:nvSpPr>
        <p:spPr>
          <a:xfrm>
            <a:off x="4800600" y="2514600"/>
            <a:ext cx="3352803" cy="936593"/>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SzPts val="3000"/>
              <a:buNone/>
            </a:pPr>
            <a:r>
              <a:rPr b="1" lang="en-US"/>
              <a:t>Chapter 3</a:t>
            </a:r>
            <a:endParaRPr b="1"/>
          </a:p>
        </p:txBody>
      </p:sp>
      <p:sp>
        <p:nvSpPr>
          <p:cNvPr id="105" name="Google Shape;105;p1"/>
          <p:cNvSpPr txBox="1"/>
          <p:nvPr>
            <p:ph idx="3" type="body"/>
          </p:nvPr>
        </p:nvSpPr>
        <p:spPr>
          <a:xfrm>
            <a:off x="4876801" y="3703637"/>
            <a:ext cx="3505200" cy="1325563"/>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SzPts val="2400"/>
              <a:buNone/>
            </a:pPr>
            <a:r>
              <a:rPr lang="en-US" sz="2400"/>
              <a:t>Charts </a:t>
            </a:r>
            <a:r>
              <a:rPr lang="en-US"/>
              <a:t>Depicting Data Visually</a:t>
            </a:r>
            <a:endParaRPr/>
          </a:p>
        </p:txBody>
      </p:sp>
      <p:pic>
        <p:nvPicPr>
          <p:cNvPr descr="Front Cover: Exploring: Microsoft® Excel® 2016 Comprehensive First Edition by Mulbery and Davidson." id="106" name="Google Shape;106;p1"/>
          <p:cNvPicPr preferRelativeResize="0"/>
          <p:nvPr/>
        </p:nvPicPr>
        <p:blipFill rotWithShape="1">
          <a:blip r:embed="rId3">
            <a:alphaModFix/>
          </a:blip>
          <a:srcRect b="0" l="0" r="0" t="0"/>
          <a:stretch/>
        </p:blipFill>
        <p:spPr>
          <a:xfrm>
            <a:off x="462573" y="1858715"/>
            <a:ext cx="3289054" cy="4253747"/>
          </a:xfrm>
          <a:prstGeom prst="rect">
            <a:avLst/>
          </a:prstGeom>
          <a:noFill/>
          <a:ln cap="flat" cmpd="sng" w="9525">
            <a:solidFill>
              <a:schemeClr val="dk1"/>
            </a:solidFill>
            <a:prstDash val="solid"/>
            <a:round/>
            <a:headEnd len="sm" w="sm" type="none"/>
            <a:tailEnd len="sm" w="sm" type="none"/>
          </a:ln>
        </p:spPr>
      </p:pic>
      <p:sp>
        <p:nvSpPr>
          <p:cNvPr id="107" name="Google Shape;107;p1"/>
          <p:cNvSpPr txBox="1"/>
          <p:nvPr>
            <p:ph idx="2" type="body"/>
          </p:nvPr>
        </p:nvSpPr>
        <p:spPr>
          <a:xfrm>
            <a:off x="2819400" y="6397513"/>
            <a:ext cx="5848350" cy="259773"/>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chemeClr val="dk1"/>
              </a:buClr>
              <a:buSzPts val="1200"/>
              <a:buNone/>
            </a:pPr>
            <a:r>
              <a:rPr lang="en-US" sz="1200">
                <a:latin typeface="Verdana"/>
                <a:ea typeface="Verdana"/>
                <a:cs typeface="Verdana"/>
                <a:sym typeface="Verdana"/>
              </a:rPr>
              <a:t>Copyright © 2017 Pearson Education, Inc.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Choose a Chart Type </a:t>
            </a:r>
            <a:r>
              <a:rPr b="0" lang="en-US" sz="2000"/>
              <a:t>(2 of 9)</a:t>
            </a:r>
            <a:endParaRPr/>
          </a:p>
        </p:txBody>
      </p:sp>
      <p:sp>
        <p:nvSpPr>
          <p:cNvPr id="170" name="Google Shape;170;p10"/>
          <p:cNvSpPr txBox="1"/>
          <p:nvPr>
            <p:ph idx="1" type="body"/>
          </p:nvPr>
        </p:nvSpPr>
        <p:spPr>
          <a:xfrm>
            <a:off x="457200" y="1600200"/>
            <a:ext cx="8229600" cy="2743199"/>
          </a:xfrm>
          <a:prstGeom prst="rect">
            <a:avLst/>
          </a:prstGeom>
          <a:noFill/>
          <a:ln>
            <a:noFill/>
          </a:ln>
        </p:spPr>
        <p:txBody>
          <a:bodyPr anchorCtr="0" anchor="t" bIns="0" lIns="0" spcFirstLastPara="1" rIns="0" wrap="square" tIns="0">
            <a:noAutofit/>
          </a:bodyPr>
          <a:lstStyle/>
          <a:p>
            <a:pPr indent="-255600" lvl="1" marL="255600" rtl="0" algn="l">
              <a:spcBef>
                <a:spcPts val="0"/>
              </a:spcBef>
              <a:spcAft>
                <a:spcPts val="0"/>
              </a:spcAft>
              <a:buSzPts val="2400"/>
              <a:buFont typeface="Arial"/>
              <a:buChar char="•"/>
            </a:pPr>
            <a:r>
              <a:rPr lang="en-US" sz="2400"/>
              <a:t>Chart types:</a:t>
            </a:r>
            <a:endParaRPr/>
          </a:p>
          <a:p>
            <a:pPr indent="-283464" lvl="1" marL="740664" rtl="0" algn="l">
              <a:spcBef>
                <a:spcPts val="600"/>
              </a:spcBef>
              <a:spcAft>
                <a:spcPts val="0"/>
              </a:spcAft>
              <a:buSzPts val="2400"/>
              <a:buChar char="–"/>
            </a:pPr>
            <a:r>
              <a:rPr lang="en-US" sz="2400"/>
              <a:t>Combo—combines two chart types</a:t>
            </a:r>
            <a:endParaRPr/>
          </a:p>
          <a:p>
            <a:pPr indent="-283464" lvl="1" marL="740664" rtl="0" algn="l">
              <a:spcBef>
                <a:spcPts val="600"/>
              </a:spcBef>
              <a:spcAft>
                <a:spcPts val="0"/>
              </a:spcAft>
              <a:buSzPts val="2400"/>
              <a:buChar char="–"/>
            </a:pPr>
            <a:r>
              <a:rPr lang="en-US" sz="2400"/>
              <a:t>Area—similar to a line chart</a:t>
            </a:r>
            <a:endParaRPr/>
          </a:p>
          <a:p>
            <a:pPr indent="-283464" lvl="1" marL="740664" rtl="0" algn="l">
              <a:spcBef>
                <a:spcPts val="600"/>
              </a:spcBef>
              <a:spcAft>
                <a:spcPts val="0"/>
              </a:spcAft>
              <a:buSzPts val="2400"/>
              <a:buChar char="–"/>
            </a:pPr>
            <a:r>
              <a:rPr lang="en-US" sz="2400"/>
              <a:t>Scatter—shows relationship between two numerical variables</a:t>
            </a:r>
            <a:endParaRPr/>
          </a:p>
          <a:p>
            <a:pPr indent="-283464" lvl="1" marL="740664" rtl="0" algn="l">
              <a:spcBef>
                <a:spcPts val="600"/>
              </a:spcBef>
              <a:spcAft>
                <a:spcPts val="0"/>
              </a:spcAft>
              <a:buSzPts val="2400"/>
              <a:buChar char="–"/>
            </a:pPr>
            <a:r>
              <a:rPr lang="en-US" sz="2400"/>
              <a:t>Stock—shows fluctuations in stock prices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Choose a Chart Type </a:t>
            </a:r>
            <a:r>
              <a:rPr b="0" lang="en-US" sz="2000">
                <a:solidFill>
                  <a:srgbClr val="007FA3"/>
                </a:solidFill>
                <a:latin typeface="Times New Roman"/>
                <a:ea typeface="Times New Roman"/>
                <a:cs typeface="Times New Roman"/>
                <a:sym typeface="Times New Roman"/>
              </a:rPr>
              <a:t>(3 of 9)</a:t>
            </a:r>
            <a:endParaRPr b="0" sz="2000"/>
          </a:p>
        </p:txBody>
      </p:sp>
      <p:pic>
        <p:nvPicPr>
          <p:cNvPr descr="A column chart in excel. The chart is titled, estimated number of computer related jobs by 2020. The value axis, representing number of jobs, increases vertically along the left side of the plot area. The category axis lines the bottom of the plot area. There are four categories in the sample graph, labeled, network and systems administrators, programmers, software app develops, and system analysts. Vertical columns compare values across categories." id="177" name="Google Shape;177;p11"/>
          <p:cNvPicPr preferRelativeResize="0"/>
          <p:nvPr>
            <p:ph idx="4294967295" type="body"/>
          </p:nvPr>
        </p:nvPicPr>
        <p:blipFill rotWithShape="1">
          <a:blip r:embed="rId3">
            <a:alphaModFix/>
          </a:blip>
          <a:srcRect b="0" l="0" r="0" t="0"/>
          <a:stretch/>
        </p:blipFill>
        <p:spPr>
          <a:xfrm>
            <a:off x="462709" y="2184305"/>
            <a:ext cx="3851275" cy="2805112"/>
          </a:xfrm>
          <a:prstGeom prst="rect">
            <a:avLst/>
          </a:prstGeom>
          <a:noFill/>
          <a:ln cap="flat" cmpd="sng" w="9525">
            <a:solidFill>
              <a:schemeClr val="dk1"/>
            </a:solidFill>
            <a:prstDash val="solid"/>
            <a:round/>
            <a:headEnd len="sm" w="sm" type="none"/>
            <a:tailEnd len="sm" w="sm" type="none"/>
          </a:ln>
        </p:spPr>
      </p:pic>
      <p:pic>
        <p:nvPicPr>
          <p:cNvPr descr="A clustered column chart in excel. The chart is titled, computer related jobs 2010 and 2020. The value axis represents the number of jobs and increases vertically along the left side of the plot area. The category axis lines the bottom of the plot area and displays job title categories. There are four categories in the sample graph, labeled, network and systems administrators, programmers, software app develops, and system analysts. Each category has two bar values in the plot area. Below the category axis is a legend, which indicates that one of the two bar values in each category represents figures from 2010, while the other represents figures from 2020, estimated." id="178" name="Google Shape;178;p11"/>
          <p:cNvPicPr preferRelativeResize="0"/>
          <p:nvPr/>
        </p:nvPicPr>
        <p:blipFill rotWithShape="1">
          <a:blip r:embed="rId4">
            <a:alphaModFix/>
          </a:blip>
          <a:srcRect b="0" l="0" r="0" t="0"/>
          <a:stretch/>
        </p:blipFill>
        <p:spPr>
          <a:xfrm>
            <a:off x="4590143" y="2173627"/>
            <a:ext cx="3851413" cy="280552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Choose a Chart Type </a:t>
            </a:r>
            <a:r>
              <a:rPr b="0" lang="en-US" sz="2000">
                <a:solidFill>
                  <a:srgbClr val="007FA3"/>
                </a:solidFill>
                <a:latin typeface="Times New Roman"/>
                <a:ea typeface="Times New Roman"/>
                <a:cs typeface="Times New Roman"/>
                <a:sym typeface="Times New Roman"/>
              </a:rPr>
              <a:t>(4 of 9)</a:t>
            </a:r>
            <a:endParaRPr b="0" sz="2000"/>
          </a:p>
        </p:txBody>
      </p:sp>
      <p:pic>
        <p:nvPicPr>
          <p:cNvPr descr="A clustered column chart in excel. The chart is titled, computer related jobs 2010 and 2020. The category axis is vertical along the left side of the plot area. There are four categories in the sample graph, labeled, network and systems administrators, programmers, software app develops, and system analysts. Each category has two horizontal bar values in the plot area. The value axis, lines the bottom of the plot area and displays values. Below the values axis is a legend, which indicates that one of the two bar values in each category represents figures from 2020, estimated, while the other represents figures from 2010. " id="185" name="Google Shape;185;p12"/>
          <p:cNvPicPr preferRelativeResize="0"/>
          <p:nvPr/>
        </p:nvPicPr>
        <p:blipFill rotWithShape="1">
          <a:blip r:embed="rId3">
            <a:alphaModFix/>
          </a:blip>
          <a:srcRect b="0" l="0" r="0" t="0"/>
          <a:stretch/>
        </p:blipFill>
        <p:spPr>
          <a:xfrm>
            <a:off x="2057400" y="1981200"/>
            <a:ext cx="5178154" cy="39530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Choose a Chart Type </a:t>
            </a:r>
            <a:r>
              <a:rPr b="0" lang="en-US" sz="2000">
                <a:solidFill>
                  <a:srgbClr val="007FA3"/>
                </a:solidFill>
                <a:latin typeface="Times New Roman"/>
                <a:ea typeface="Times New Roman"/>
                <a:cs typeface="Times New Roman"/>
                <a:sym typeface="Times New Roman"/>
              </a:rPr>
              <a:t>(5 of 9)</a:t>
            </a:r>
            <a:endParaRPr b="0" sz="2000"/>
          </a:p>
        </p:txBody>
      </p:sp>
      <p:pic>
        <p:nvPicPr>
          <p:cNvPr descr="A line chart in excel. The chart is titled, trends in majors. The value axis increases vertically along the left side of the plot area. The category axis represents time in years and lines the bottom of the plot area. There are four different years indicated in this sample graph, 2005, 2010, 2015, 2020. Below the year axis is a legend, which indicates majors that were evaluated for this line chart, labeled, arts, business, education, tech and computing. Within the plot area, lines connecting data points show trends in majors over time. " id="192" name="Google Shape;192;p13"/>
          <p:cNvPicPr preferRelativeResize="0"/>
          <p:nvPr/>
        </p:nvPicPr>
        <p:blipFill rotWithShape="1">
          <a:blip r:embed="rId3">
            <a:alphaModFix/>
          </a:blip>
          <a:srcRect b="0" l="0" r="0" t="0"/>
          <a:stretch/>
        </p:blipFill>
        <p:spPr>
          <a:xfrm>
            <a:off x="1905000" y="1905000"/>
            <a:ext cx="5205554" cy="3992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Choose a Chart Type </a:t>
            </a:r>
            <a:r>
              <a:rPr b="0" lang="en-US" sz="2000">
                <a:solidFill>
                  <a:srgbClr val="007FA3"/>
                </a:solidFill>
                <a:latin typeface="Times New Roman"/>
                <a:ea typeface="Times New Roman"/>
                <a:cs typeface="Times New Roman"/>
                <a:sym typeface="Times New Roman"/>
              </a:rPr>
              <a:t>(6 of 9)</a:t>
            </a:r>
            <a:endParaRPr b="0" sz="2000"/>
          </a:p>
        </p:txBody>
      </p:sp>
      <p:pic>
        <p:nvPicPr>
          <p:cNvPr descr="In excel, an exploded pie chart displays as a circle, or pie, with seven sections, or slices, of the pie in varying sizes. One slice is moved slightly out of the pie. Above the pie, the chart is labeled, percentage of new jobs in 2020 by job title. The entire pie represents the total value of the data series. Each slice represents a data point. The data points are displayed in percentages, with each slice labeled with a different percentage. Below the pie chart is a legend, which displays seven job titles and exclusive colors for each. The colors correspond to the colors of the pie chart." id="199" name="Google Shape;199;p14"/>
          <p:cNvPicPr preferRelativeResize="0"/>
          <p:nvPr/>
        </p:nvPicPr>
        <p:blipFill rotWithShape="1">
          <a:blip r:embed="rId3">
            <a:alphaModFix/>
          </a:blip>
          <a:srcRect b="0" l="0" r="0" t="0"/>
          <a:stretch/>
        </p:blipFill>
        <p:spPr>
          <a:xfrm>
            <a:off x="1676400" y="1143000"/>
            <a:ext cx="5390444" cy="51716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457200" y="228600"/>
            <a:ext cx="8229600" cy="53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Choose a Chart Type </a:t>
            </a:r>
            <a:r>
              <a:rPr b="0" lang="en-US" sz="2000">
                <a:solidFill>
                  <a:srgbClr val="007FA3"/>
                </a:solidFill>
                <a:latin typeface="Times New Roman"/>
                <a:ea typeface="Times New Roman"/>
                <a:cs typeface="Times New Roman"/>
                <a:sym typeface="Times New Roman"/>
              </a:rPr>
              <a:t>(7 of 9)</a:t>
            </a:r>
            <a:endParaRPr b="0" sz="2000"/>
          </a:p>
        </p:txBody>
      </p:sp>
      <p:pic>
        <p:nvPicPr>
          <p:cNvPr descr="A combo chart in excel. The chart is titled, number and percentage growth of jobs by 2020. One value axis represents number of jobs and increases vertically along the left side of the plot area. Another value axis represents percentage and increases vertically along the right side of the plot area. The category axis lines the bottom of the plot area. There are seven categories in the sample graph, labeled, network and systems administrators, programmers, software app developers, system analysts, C I S managers, info security analysts, and database administrators. Columns of varying heights represent job growth data points in each year. Lines connect percentage growth data points at each category. Below the category axis chart is a legend, which indicates that the columns represent the number of new jobs, and the line represents the percentage of growth." id="206" name="Google Shape;206;p15"/>
          <p:cNvPicPr preferRelativeResize="0"/>
          <p:nvPr/>
        </p:nvPicPr>
        <p:blipFill rotWithShape="1">
          <a:blip r:embed="rId3">
            <a:alphaModFix/>
          </a:blip>
          <a:srcRect b="0" l="0" r="0" t="0"/>
          <a:stretch/>
        </p:blipFill>
        <p:spPr>
          <a:xfrm>
            <a:off x="1950936" y="2027250"/>
            <a:ext cx="5242127" cy="3992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Choose a Chart Type </a:t>
            </a:r>
            <a:r>
              <a:rPr b="0" lang="en-US" sz="2000">
                <a:solidFill>
                  <a:srgbClr val="007FA3"/>
                </a:solidFill>
                <a:latin typeface="Times New Roman"/>
                <a:ea typeface="Times New Roman"/>
                <a:cs typeface="Times New Roman"/>
                <a:sym typeface="Times New Roman"/>
              </a:rPr>
              <a:t>(8 of 9)</a:t>
            </a:r>
            <a:endParaRPr b="0" sz="2000"/>
          </a:p>
        </p:txBody>
      </p:sp>
      <p:pic>
        <p:nvPicPr>
          <p:cNvPr descr="An X Y or scatter chart in excel. The chart is titled, biology test scores by training time. The y axis increases vertically along the left side of the plot area. The y axis is labeled, test scores. A straight line begins at each test score and horizontally extends across the rest of the chart. The x axis lines the bottom of the plot area. The x axis is labeled, minutes spent reviewing training videos. Multiple scatter plots are displayed within the plot area, with plots ascending higher from left to right on the chart. The scatter plots individually represent the relationship of the X Y point, or, the minutes spent reviewing the training video versus the test score." id="213" name="Google Shape;213;p16"/>
          <p:cNvPicPr preferRelativeResize="0"/>
          <p:nvPr/>
        </p:nvPicPr>
        <p:blipFill rotWithShape="1">
          <a:blip r:embed="rId3">
            <a:alphaModFix/>
          </a:blip>
          <a:srcRect b="0" l="0" r="0" t="0"/>
          <a:stretch/>
        </p:blipFill>
        <p:spPr>
          <a:xfrm>
            <a:off x="2024082" y="2094300"/>
            <a:ext cx="5095835" cy="392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457200" y="228600"/>
            <a:ext cx="8229600" cy="1066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Choose a Chart Type </a:t>
            </a:r>
            <a:r>
              <a:rPr b="0" lang="en-US" sz="2000"/>
              <a:t>(9 of 9)</a:t>
            </a:r>
            <a:endParaRPr/>
          </a:p>
        </p:txBody>
      </p:sp>
      <p:pic>
        <p:nvPicPr>
          <p:cNvPr descr="A high, low, close stock chart in excel. The chart is titled, A through Z department store stock prices. The y axis increases vertically along the left side of the plot area and represents stock price. The x axis lines the bottom of the plot area and represents trading days. There are three given dates displayed on the x axis. The right side of the chart lists, in descending order, the terms, opening price, high price, low price, and closing price. Within the plot area, on each of the given trading days, the lowest and highest price for the stock is marked with a vertical line. On those vertical lines, a rectangle represents the opening and closing stock price for that given trading day. The top and bottom of the rectangle is in alignment with the opening and closing stock price. " id="220" name="Google Shape;220;p17"/>
          <p:cNvPicPr preferRelativeResize="0"/>
          <p:nvPr>
            <p:ph idx="4294967295" type="body"/>
          </p:nvPr>
        </p:nvPicPr>
        <p:blipFill rotWithShape="1">
          <a:blip r:embed="rId3">
            <a:alphaModFix/>
          </a:blip>
          <a:srcRect b="0" l="0" r="0" t="0"/>
          <a:stretch/>
        </p:blipFill>
        <p:spPr>
          <a:xfrm>
            <a:off x="1299990" y="1676400"/>
            <a:ext cx="6003925" cy="435133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3: Move, Size, and Print a Chart</a:t>
            </a:r>
            <a:endParaRPr/>
          </a:p>
        </p:txBody>
      </p:sp>
      <p:sp>
        <p:nvSpPr>
          <p:cNvPr id="227" name="Google Shape;227;p18"/>
          <p:cNvSpPr txBox="1"/>
          <p:nvPr>
            <p:ph idx="1" type="body"/>
          </p:nvPr>
        </p:nvSpPr>
        <p:spPr>
          <a:xfrm>
            <a:off x="457200" y="1600201"/>
            <a:ext cx="8229600" cy="2209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Move a Chart to a New Chart Sheet</a:t>
            </a:r>
            <a:endParaRPr/>
          </a:p>
          <a:p>
            <a:pPr indent="-256032" lvl="0" marL="256032" rtl="0" algn="l">
              <a:spcBef>
                <a:spcPts val="1500"/>
              </a:spcBef>
              <a:spcAft>
                <a:spcPts val="0"/>
              </a:spcAft>
              <a:buClr>
                <a:srgbClr val="007FA3"/>
              </a:buClr>
              <a:buSzPts val="2400"/>
              <a:buChar char="•"/>
            </a:pPr>
            <a:r>
              <a:rPr lang="en-US" sz="2400"/>
              <a:t>Move a Chart Within a Worksheet</a:t>
            </a:r>
            <a:endParaRPr/>
          </a:p>
          <a:p>
            <a:pPr indent="-256032" lvl="0" marL="256032" rtl="0" algn="l">
              <a:spcBef>
                <a:spcPts val="1500"/>
              </a:spcBef>
              <a:spcAft>
                <a:spcPts val="0"/>
              </a:spcAft>
              <a:buClr>
                <a:srgbClr val="007FA3"/>
              </a:buClr>
              <a:buSzPts val="2400"/>
              <a:buChar char="•"/>
            </a:pPr>
            <a:r>
              <a:rPr lang="en-US" sz="2400"/>
              <a:t>Size a Chart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Move, Size, and Print a Chart</a:t>
            </a:r>
            <a:r>
              <a:rPr b="0" lang="en-US" sz="2000">
                <a:solidFill>
                  <a:srgbClr val="007FA3"/>
                </a:solidFill>
                <a:latin typeface="Times New Roman"/>
                <a:ea typeface="Times New Roman"/>
                <a:cs typeface="Times New Roman"/>
                <a:sym typeface="Times New Roman"/>
              </a:rPr>
              <a:t> (1 of 2)</a:t>
            </a:r>
            <a:endParaRPr b="0" sz="2000"/>
          </a:p>
        </p:txBody>
      </p:sp>
      <p:pic>
        <p:nvPicPr>
          <p:cNvPr descr="A dialog box, titled, move chart. A heading reads, choose where you want the chart to be placed. There are 2 options. The first is to put the chart in a new sheet, titled, chart 1. The second, which is selected, is to put the chart in an object in another sheet. Sheet 1 is selected from a dropdown menu." id="234" name="Google Shape;234;p19"/>
          <p:cNvPicPr preferRelativeResize="0"/>
          <p:nvPr>
            <p:ph idx="4294967295" type="body"/>
          </p:nvPr>
        </p:nvPicPr>
        <p:blipFill rotWithShape="1">
          <a:blip r:embed="rId3">
            <a:alphaModFix/>
          </a:blip>
          <a:srcRect b="0" l="0" r="0" t="0"/>
          <a:stretch/>
        </p:blipFill>
        <p:spPr>
          <a:xfrm>
            <a:off x="1295400" y="2057400"/>
            <a:ext cx="5743575" cy="249078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Objectives</a:t>
            </a:r>
            <a:endParaRPr b="0" sz="2000"/>
          </a:p>
        </p:txBody>
      </p:sp>
      <p:sp>
        <p:nvSpPr>
          <p:cNvPr id="114" name="Google Shape;114;p2"/>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Select the Data Source</a:t>
            </a:r>
            <a:endParaRPr/>
          </a:p>
          <a:p>
            <a:pPr indent="-256032" lvl="0" marL="256032" rtl="0" algn="l">
              <a:spcBef>
                <a:spcPts val="1500"/>
              </a:spcBef>
              <a:spcAft>
                <a:spcPts val="0"/>
              </a:spcAft>
              <a:buClr>
                <a:srgbClr val="007FA3"/>
              </a:buClr>
              <a:buSzPts val="2400"/>
              <a:buChar char="•"/>
            </a:pPr>
            <a:r>
              <a:rPr lang="en-US" sz="2400"/>
              <a:t>Choose a Chart Type</a:t>
            </a:r>
            <a:endParaRPr/>
          </a:p>
          <a:p>
            <a:pPr indent="-256032" lvl="0" marL="256032" rtl="0" algn="l">
              <a:spcBef>
                <a:spcPts val="1500"/>
              </a:spcBef>
              <a:spcAft>
                <a:spcPts val="0"/>
              </a:spcAft>
              <a:buClr>
                <a:srgbClr val="007FA3"/>
              </a:buClr>
              <a:buSzPts val="2400"/>
              <a:buChar char="•"/>
            </a:pPr>
            <a:r>
              <a:rPr lang="en-US" sz="2400"/>
              <a:t>Move, Size, and Print a Chart</a:t>
            </a:r>
            <a:endParaRPr/>
          </a:p>
          <a:p>
            <a:pPr indent="-256032" lvl="0" marL="256032" rtl="0" algn="l">
              <a:spcBef>
                <a:spcPts val="1500"/>
              </a:spcBef>
              <a:spcAft>
                <a:spcPts val="0"/>
              </a:spcAft>
              <a:buClr>
                <a:srgbClr val="007FA3"/>
              </a:buClr>
              <a:buSzPts val="2400"/>
              <a:buChar char="•"/>
            </a:pPr>
            <a:r>
              <a:rPr lang="en-US" sz="2400"/>
              <a:t>Add, Edit, and Format Chart Elements</a:t>
            </a:r>
            <a:endParaRPr/>
          </a:p>
          <a:p>
            <a:pPr indent="-256032" lvl="0" marL="256032" rtl="0" algn="l">
              <a:spcBef>
                <a:spcPts val="1500"/>
              </a:spcBef>
              <a:spcAft>
                <a:spcPts val="0"/>
              </a:spcAft>
              <a:buClr>
                <a:srgbClr val="007FA3"/>
              </a:buClr>
              <a:buSzPts val="2400"/>
              <a:buChar char="•"/>
            </a:pPr>
            <a:r>
              <a:rPr lang="en-US" sz="2400"/>
              <a:t>Apply a Chart Style and Colors</a:t>
            </a:r>
            <a:endParaRPr/>
          </a:p>
          <a:p>
            <a:pPr indent="-256032" lvl="0" marL="256032" rtl="0" algn="l">
              <a:spcBef>
                <a:spcPts val="1500"/>
              </a:spcBef>
              <a:spcAft>
                <a:spcPts val="0"/>
              </a:spcAft>
              <a:buClr>
                <a:srgbClr val="007FA3"/>
              </a:buClr>
              <a:buSzPts val="2400"/>
              <a:buChar char="•"/>
            </a:pPr>
            <a:r>
              <a:rPr lang="en-US" sz="2400"/>
              <a:t>Modify the Data Source</a:t>
            </a:r>
            <a:endParaRPr/>
          </a:p>
          <a:p>
            <a:pPr indent="-256032" lvl="0" marL="256032" rtl="0" algn="l">
              <a:spcBef>
                <a:spcPts val="1500"/>
              </a:spcBef>
              <a:spcAft>
                <a:spcPts val="0"/>
              </a:spcAft>
              <a:buClr>
                <a:srgbClr val="007FA3"/>
              </a:buClr>
              <a:buSzPts val="2400"/>
              <a:buChar char="•"/>
            </a:pPr>
            <a:r>
              <a:rPr lang="en-US" sz="2400"/>
              <a:t>Create and Customize Sparklines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Move, Size, and Print a Chart</a:t>
            </a:r>
            <a:r>
              <a:rPr b="0" lang="en-US" sz="2000">
                <a:solidFill>
                  <a:srgbClr val="007FA3"/>
                </a:solidFill>
                <a:latin typeface="Times New Roman"/>
                <a:ea typeface="Times New Roman"/>
                <a:cs typeface="Times New Roman"/>
                <a:sym typeface="Times New Roman"/>
              </a:rPr>
              <a:t> (2 of 2)</a:t>
            </a:r>
            <a:endParaRPr b="0" sz="2000"/>
          </a:p>
        </p:txBody>
      </p:sp>
      <p:pic>
        <p:nvPicPr>
          <p:cNvPr descr="A sample chart inserted into a new excel worksheet. The chart is selected. The chart can be adjusted by clicking on, and dragging the sizing handles to the desired placement. Sizing handles are located in every corner of the chart, as well as at the midway points between the corners. On the format tab, located in the size group, the sixth group from the left on the ribbon, shape width and shape height boxes are displayed for the manual input of sizing attributes." id="241" name="Google Shape;241;p20"/>
          <p:cNvPicPr preferRelativeResize="0"/>
          <p:nvPr/>
        </p:nvPicPr>
        <p:blipFill rotWithShape="1">
          <a:blip r:embed="rId3">
            <a:alphaModFix/>
          </a:blip>
          <a:srcRect b="0" l="0" r="0" t="0"/>
          <a:stretch/>
        </p:blipFill>
        <p:spPr>
          <a:xfrm>
            <a:off x="540974" y="2216324"/>
            <a:ext cx="8062052" cy="36144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4: Add, Edit, and Format Chart Elements </a:t>
            </a:r>
            <a:r>
              <a:rPr b="0" lang="en-US" sz="2000"/>
              <a:t>(1 of 2)</a:t>
            </a:r>
            <a:endParaRPr b="0" sz="2000"/>
          </a:p>
        </p:txBody>
      </p:sp>
      <p:sp>
        <p:nvSpPr>
          <p:cNvPr id="248" name="Google Shape;248;p21"/>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Edit and Format Chart Titles</a:t>
            </a:r>
            <a:endParaRPr/>
          </a:p>
          <a:p>
            <a:pPr indent="-256032" lvl="0" marL="256032" rtl="0" algn="l">
              <a:spcBef>
                <a:spcPts val="1500"/>
              </a:spcBef>
              <a:spcAft>
                <a:spcPts val="0"/>
              </a:spcAft>
              <a:buClr>
                <a:srgbClr val="007FA3"/>
              </a:buClr>
              <a:buSzPts val="2400"/>
              <a:buChar char="•"/>
            </a:pPr>
            <a:r>
              <a:rPr lang="en-US" sz="2400"/>
              <a:t>Add and Format Axes Titles</a:t>
            </a:r>
            <a:endParaRPr/>
          </a:p>
          <a:p>
            <a:pPr indent="-256032" lvl="0" marL="256032" rtl="0" algn="l">
              <a:spcBef>
                <a:spcPts val="1500"/>
              </a:spcBef>
              <a:spcAft>
                <a:spcPts val="0"/>
              </a:spcAft>
              <a:buClr>
                <a:srgbClr val="007FA3"/>
              </a:buClr>
              <a:buSzPts val="2400"/>
              <a:buChar char="•"/>
            </a:pPr>
            <a:r>
              <a:rPr lang="en-US" sz="2400"/>
              <a:t>Format Axes</a:t>
            </a:r>
            <a:endParaRPr/>
          </a:p>
          <a:p>
            <a:pPr indent="-256032" lvl="0" marL="256032" rtl="0" algn="l">
              <a:spcBef>
                <a:spcPts val="1500"/>
              </a:spcBef>
              <a:spcAft>
                <a:spcPts val="0"/>
              </a:spcAft>
              <a:buClr>
                <a:srgbClr val="007FA3"/>
              </a:buClr>
              <a:buSzPts val="2400"/>
              <a:buChar char="•"/>
            </a:pPr>
            <a:r>
              <a:rPr lang="en-US" sz="2400"/>
              <a:t>Add, Position, and Format Data Labels</a:t>
            </a:r>
            <a:endParaRPr/>
          </a:p>
          <a:p>
            <a:pPr indent="-256032" lvl="0" marL="256032" rtl="0" algn="l">
              <a:spcBef>
                <a:spcPts val="1500"/>
              </a:spcBef>
              <a:spcAft>
                <a:spcPts val="0"/>
              </a:spcAft>
              <a:buClr>
                <a:srgbClr val="007FA3"/>
              </a:buClr>
              <a:buSzPts val="2400"/>
              <a:buChar char="•"/>
            </a:pPr>
            <a:r>
              <a:rPr lang="en-US" sz="2400"/>
              <a:t>Format and Position the Legend</a:t>
            </a:r>
            <a:endParaRPr/>
          </a:p>
          <a:p>
            <a:pPr indent="-256032" lvl="0" marL="256032" rtl="0" algn="l">
              <a:spcBef>
                <a:spcPts val="1500"/>
              </a:spcBef>
              <a:spcAft>
                <a:spcPts val="0"/>
              </a:spcAft>
              <a:buClr>
                <a:srgbClr val="007FA3"/>
              </a:buClr>
              <a:buSzPts val="2400"/>
              <a:buChar char="•"/>
            </a:pPr>
            <a:r>
              <a:rPr lang="en-US" sz="2400"/>
              <a:t>Apply a Quick Layout</a:t>
            </a:r>
            <a:endParaRPr sz="2400"/>
          </a:p>
          <a:p>
            <a:pPr indent="-256032" lvl="0" marL="256032" rtl="0" algn="l">
              <a:spcBef>
                <a:spcPts val="1500"/>
              </a:spcBef>
              <a:spcAft>
                <a:spcPts val="0"/>
              </a:spcAft>
              <a:buClr>
                <a:srgbClr val="007FA3"/>
              </a:buClr>
              <a:buSzPts val="2400"/>
              <a:buChar char="•"/>
            </a:pPr>
            <a:r>
              <a:rPr lang="en-US" sz="2400"/>
              <a:t>Format the Chart Area</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4: Add, Edit, and Format Chart Elements </a:t>
            </a:r>
            <a:r>
              <a:rPr b="0" lang="en-US" sz="2000"/>
              <a:t>(2 of 2)</a:t>
            </a:r>
            <a:endParaRPr/>
          </a:p>
        </p:txBody>
      </p:sp>
      <p:sp>
        <p:nvSpPr>
          <p:cNvPr id="255" name="Google Shape;255;p22"/>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Format the Plot Area</a:t>
            </a:r>
            <a:endParaRPr/>
          </a:p>
          <a:p>
            <a:pPr indent="-256032" lvl="0" marL="256032" rtl="0" algn="l">
              <a:spcBef>
                <a:spcPts val="1500"/>
              </a:spcBef>
              <a:spcAft>
                <a:spcPts val="0"/>
              </a:spcAft>
              <a:buClr>
                <a:srgbClr val="007FA3"/>
              </a:buClr>
              <a:buSzPts val="2400"/>
              <a:buChar char="•"/>
            </a:pPr>
            <a:r>
              <a:rPr lang="en-US" sz="2400"/>
              <a:t>Format a Data Series</a:t>
            </a:r>
            <a:endParaRPr/>
          </a:p>
          <a:p>
            <a:pPr indent="-256032" lvl="0" marL="256032" rtl="0" algn="l">
              <a:spcBef>
                <a:spcPts val="1500"/>
              </a:spcBef>
              <a:spcAft>
                <a:spcPts val="0"/>
              </a:spcAft>
              <a:buClr>
                <a:srgbClr val="007FA3"/>
              </a:buClr>
              <a:buSzPts val="2400"/>
              <a:buChar char="•"/>
            </a:pPr>
            <a:r>
              <a:rPr lang="en-US" sz="2400"/>
              <a:t>Format the Gridlines</a:t>
            </a:r>
            <a:endParaRPr/>
          </a:p>
          <a:p>
            <a:pPr indent="-256032" lvl="0" marL="256032" rtl="0" algn="l">
              <a:spcBef>
                <a:spcPts val="1500"/>
              </a:spcBef>
              <a:spcAft>
                <a:spcPts val="0"/>
              </a:spcAft>
              <a:buClr>
                <a:srgbClr val="007FA3"/>
              </a:buClr>
              <a:buSzPts val="2400"/>
              <a:buChar char="•"/>
            </a:pPr>
            <a:r>
              <a:rPr lang="en-US" sz="2400"/>
              <a:t>Format a Data Point</a:t>
            </a:r>
            <a:endParaRPr b="1"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Add, Edit, and Format Chart Elements</a:t>
            </a:r>
            <a:r>
              <a:rPr b="0" lang="en-US" sz="2000">
                <a:solidFill>
                  <a:srgbClr val="007FA3"/>
                </a:solidFill>
                <a:latin typeface="Times New Roman"/>
                <a:ea typeface="Times New Roman"/>
                <a:cs typeface="Times New Roman"/>
                <a:sym typeface="Times New Roman"/>
              </a:rPr>
              <a:t> (1 of 4)</a:t>
            </a:r>
            <a:endParaRPr b="0" sz="2000"/>
          </a:p>
        </p:txBody>
      </p:sp>
      <p:sp>
        <p:nvSpPr>
          <p:cNvPr id="262" name="Google Shape;262;p23"/>
          <p:cNvSpPr txBox="1"/>
          <p:nvPr>
            <p:ph idx="1" type="body"/>
          </p:nvPr>
        </p:nvSpPr>
        <p:spPr>
          <a:xfrm>
            <a:off x="457200" y="1600201"/>
            <a:ext cx="8229600" cy="2819400"/>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Chart elements:</a:t>
            </a:r>
            <a:endParaRPr/>
          </a:p>
          <a:p>
            <a:pPr indent="-283464" lvl="1" marL="740664" rtl="0" algn="l">
              <a:spcBef>
                <a:spcPts val="600"/>
              </a:spcBef>
              <a:spcAft>
                <a:spcPts val="0"/>
              </a:spcAft>
              <a:buSzPts val="2400"/>
              <a:buChar char="–"/>
            </a:pPr>
            <a:r>
              <a:rPr lang="en-US" sz="2400"/>
              <a:t>Axis title—describes category or value axes</a:t>
            </a:r>
            <a:endParaRPr/>
          </a:p>
          <a:p>
            <a:pPr indent="-283464" lvl="1" marL="740664" rtl="0" algn="l">
              <a:spcBef>
                <a:spcPts val="600"/>
              </a:spcBef>
              <a:spcAft>
                <a:spcPts val="0"/>
              </a:spcAft>
              <a:buSzPts val="2400"/>
              <a:buChar char="–"/>
            </a:pPr>
            <a:r>
              <a:rPr lang="en-US" sz="2400"/>
              <a:t>Chart title—describes entire chart </a:t>
            </a:r>
            <a:endParaRPr/>
          </a:p>
          <a:p>
            <a:pPr indent="-283464" lvl="1" marL="740664" rtl="0" algn="l">
              <a:spcBef>
                <a:spcPts val="600"/>
              </a:spcBef>
              <a:spcAft>
                <a:spcPts val="0"/>
              </a:spcAft>
              <a:buSzPts val="2400"/>
              <a:buChar char="–"/>
            </a:pPr>
            <a:r>
              <a:rPr lang="en-US" sz="2400"/>
              <a:t>Data label—shows exact value or name of data point</a:t>
            </a:r>
            <a:endParaRPr/>
          </a:p>
          <a:p>
            <a:pPr indent="-283464" lvl="1" marL="740664" rtl="0" algn="l">
              <a:spcBef>
                <a:spcPts val="600"/>
              </a:spcBef>
              <a:spcAft>
                <a:spcPts val="0"/>
              </a:spcAft>
              <a:buSzPts val="2400"/>
              <a:buChar char="–"/>
            </a:pPr>
            <a:r>
              <a:rPr lang="en-US" sz="2400"/>
              <a:t>Data table—grid that contains data source values and labels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Add, Edit, and Format Chart Elements</a:t>
            </a:r>
            <a:r>
              <a:rPr b="0" lang="en-US" sz="2000">
                <a:solidFill>
                  <a:srgbClr val="007FA3"/>
                </a:solidFill>
                <a:latin typeface="Times New Roman"/>
                <a:ea typeface="Times New Roman"/>
                <a:cs typeface="Times New Roman"/>
                <a:sym typeface="Times New Roman"/>
              </a:rPr>
              <a:t> (2 of 4)</a:t>
            </a:r>
            <a:endParaRPr sz="2000"/>
          </a:p>
        </p:txBody>
      </p:sp>
      <p:sp>
        <p:nvSpPr>
          <p:cNvPr id="269" name="Google Shape;269;p24"/>
          <p:cNvSpPr txBox="1"/>
          <p:nvPr>
            <p:ph idx="1" type="body"/>
          </p:nvPr>
        </p:nvSpPr>
        <p:spPr>
          <a:xfrm>
            <a:off x="457200" y="1600201"/>
            <a:ext cx="8229600" cy="2590800"/>
          </a:xfrm>
          <a:prstGeom prst="rect">
            <a:avLst/>
          </a:prstGeom>
          <a:noFill/>
          <a:ln>
            <a:noFill/>
          </a:ln>
        </p:spPr>
        <p:txBody>
          <a:bodyPr anchorCtr="0" anchor="t" bIns="0" lIns="0" spcFirstLastPara="1" rIns="0" wrap="square" tIns="0">
            <a:noAutofit/>
          </a:bodyPr>
          <a:lstStyle/>
          <a:p>
            <a:pPr indent="-255600" lvl="1" marL="255600" rtl="0" algn="l">
              <a:spcBef>
                <a:spcPts val="0"/>
              </a:spcBef>
              <a:spcAft>
                <a:spcPts val="0"/>
              </a:spcAft>
              <a:buSzPts val="2400"/>
              <a:buFont typeface="Arial"/>
              <a:buChar char="•"/>
            </a:pPr>
            <a:r>
              <a:rPr lang="en-US" sz="2400"/>
              <a:t>Chart elements:</a:t>
            </a:r>
            <a:endParaRPr/>
          </a:p>
          <a:p>
            <a:pPr indent="-283464" lvl="1" marL="740664" rtl="0" algn="l">
              <a:spcBef>
                <a:spcPts val="600"/>
              </a:spcBef>
              <a:spcAft>
                <a:spcPts val="0"/>
              </a:spcAft>
              <a:buSzPts val="2400"/>
              <a:buChar char="–"/>
            </a:pPr>
            <a:r>
              <a:rPr lang="en-US" sz="2400"/>
              <a:t>Error bars—visuals indicating statistics for data point or marker</a:t>
            </a:r>
            <a:endParaRPr/>
          </a:p>
          <a:p>
            <a:pPr indent="-283464" lvl="1" marL="740664" rtl="0" algn="l">
              <a:spcBef>
                <a:spcPts val="600"/>
              </a:spcBef>
              <a:spcAft>
                <a:spcPts val="0"/>
              </a:spcAft>
              <a:buSzPts val="2400"/>
              <a:buChar char="–"/>
            </a:pPr>
            <a:r>
              <a:rPr lang="en-US" sz="2400"/>
              <a:t>Gridlines—horizontal or vertical lines</a:t>
            </a:r>
            <a:endParaRPr/>
          </a:p>
          <a:p>
            <a:pPr indent="-283464" lvl="1" marL="740664" rtl="0" algn="l">
              <a:spcBef>
                <a:spcPts val="600"/>
              </a:spcBef>
              <a:spcAft>
                <a:spcPts val="0"/>
              </a:spcAft>
              <a:buSzPts val="2400"/>
              <a:buChar char="–"/>
            </a:pPr>
            <a:r>
              <a:rPr lang="en-US" sz="2400"/>
              <a:t>Legend—identifies attributes assigned data series </a:t>
            </a:r>
            <a:endParaRPr/>
          </a:p>
          <a:p>
            <a:pPr indent="-283464" lvl="1" marL="740664" rtl="0" algn="l">
              <a:spcBef>
                <a:spcPts val="600"/>
              </a:spcBef>
              <a:spcAft>
                <a:spcPts val="0"/>
              </a:spcAft>
              <a:buSzPts val="2400"/>
              <a:buChar char="–"/>
            </a:pPr>
            <a:r>
              <a:rPr lang="en-US" sz="2400"/>
              <a:t>Trendline—line that depicts trends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Add, Edit, and Format Chart Elements</a:t>
            </a:r>
            <a:r>
              <a:rPr b="0" lang="en-US" sz="2000">
                <a:solidFill>
                  <a:srgbClr val="007FA3"/>
                </a:solidFill>
                <a:latin typeface="Times New Roman"/>
                <a:ea typeface="Times New Roman"/>
                <a:cs typeface="Times New Roman"/>
                <a:sym typeface="Times New Roman"/>
              </a:rPr>
              <a:t> (3 of 4)</a:t>
            </a:r>
            <a:endParaRPr sz="2000"/>
          </a:p>
        </p:txBody>
      </p:sp>
      <p:pic>
        <p:nvPicPr>
          <p:cNvPr descr="On the view tab, normal is selected from the workbook views group, the first group on the left. A chart is selected on the worksheet. Three buttons appear at the upper right corner of the chart. The first button resembles a plus sign and it is selected. A dialog box next to the sign opens and is titled, chart elements. Various types of chart elements are given with check boxes for selection, as follows. Axes, axes titles, chart title, data labels, data table, error bars, gridlines, legend, and trendline. Axis, chart title, and gridlines are selected. The element titled, chart title, leads to a dialog box with additional options for placement. The first option titled, above chart, is selected. The other options are, centered overlay and, more options." id="276" name="Google Shape;276;p25"/>
          <p:cNvPicPr preferRelativeResize="0"/>
          <p:nvPr/>
        </p:nvPicPr>
        <p:blipFill rotWithShape="1">
          <a:blip r:embed="rId3">
            <a:alphaModFix/>
          </a:blip>
          <a:srcRect b="0" l="0" r="0" t="0"/>
          <a:stretch/>
        </p:blipFill>
        <p:spPr>
          <a:xfrm>
            <a:off x="522418" y="1970815"/>
            <a:ext cx="8099164" cy="39530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Add, Edit, and Format Chart Elements</a:t>
            </a:r>
            <a:r>
              <a:rPr b="0" lang="en-US" sz="2000">
                <a:solidFill>
                  <a:srgbClr val="007FA3"/>
                </a:solidFill>
                <a:latin typeface="Times New Roman"/>
                <a:ea typeface="Times New Roman"/>
                <a:cs typeface="Times New Roman"/>
                <a:sym typeface="Times New Roman"/>
              </a:rPr>
              <a:t> (4 of 4)</a:t>
            </a:r>
            <a:endParaRPr sz="2000"/>
          </a:p>
        </p:txBody>
      </p:sp>
      <p:pic>
        <p:nvPicPr>
          <p:cNvPr descr="A format pane in excel, titled, format axis. The axis options dropdown menu and text options tab are under the title. The axis options dropdown menu is selected, displaying icons for, fill and line, effects, size and properties, and options. The options icon is selected to display editing boxes for minimum and maximum bound attributes and major and minor units attributes. Horizontal axis crosses can be customized by selecting the radio buttons for automatic, axis values, or maximum axis value. The automatic radio button is selected. Options for display units can be selected. They include, none, show display units label on chart, logarithmic scale, and values in reverse order. Additional options include, tick marks, labels, and number. A vertical scroll bar is on the right side of the format pane. " id="283" name="Google Shape;283;p26"/>
          <p:cNvPicPr preferRelativeResize="0"/>
          <p:nvPr>
            <p:ph idx="4294967295" type="body"/>
          </p:nvPr>
        </p:nvPicPr>
        <p:blipFill rotWithShape="1">
          <a:blip r:embed="rId3">
            <a:alphaModFix/>
          </a:blip>
          <a:srcRect b="0" l="0" r="0" t="0"/>
          <a:stretch/>
        </p:blipFill>
        <p:spPr>
          <a:xfrm>
            <a:off x="319492" y="1906588"/>
            <a:ext cx="1357313" cy="3009900"/>
          </a:xfrm>
          <a:prstGeom prst="rect">
            <a:avLst/>
          </a:prstGeom>
          <a:noFill/>
          <a:ln cap="flat" cmpd="sng" w="9525">
            <a:solidFill>
              <a:schemeClr val="dk1"/>
            </a:solidFill>
            <a:prstDash val="solid"/>
            <a:round/>
            <a:headEnd len="sm" w="sm" type="none"/>
            <a:tailEnd len="sm" w="sm" type="none"/>
          </a:ln>
        </p:spPr>
      </p:pic>
      <p:pic>
        <p:nvPicPr>
          <p:cNvPr descr="A format pane in excel, titled, format data labels. The label options dropdown menu and text options tab are under the title. The label options dropdown menu is selected, displaying icons for, fill and line, effects, size and properties, and options. The options icon is selected to display a label option titled, label contains, which has check boxes to provide custom options as follows. Value from cells, series name, category name, value, percentage, show leader lines, and legend key. The percentage and show leader lines check boxes are selected. Label options also include a separator dropdown menu and a reset label text button. Label position radio buttons have options for center, inside end, outside end, or best fit." id="284" name="Google Shape;284;p26"/>
          <p:cNvPicPr preferRelativeResize="0"/>
          <p:nvPr/>
        </p:nvPicPr>
        <p:blipFill rotWithShape="1">
          <a:blip r:embed="rId4">
            <a:alphaModFix/>
          </a:blip>
          <a:srcRect b="0" l="0" r="0" t="4139"/>
          <a:stretch/>
        </p:blipFill>
        <p:spPr>
          <a:xfrm>
            <a:off x="1919726" y="1905835"/>
            <a:ext cx="1497309" cy="3011147"/>
          </a:xfrm>
          <a:prstGeom prst="rect">
            <a:avLst/>
          </a:prstGeom>
          <a:noFill/>
          <a:ln cap="flat" cmpd="sng" w="9525">
            <a:solidFill>
              <a:schemeClr val="dk1"/>
            </a:solidFill>
            <a:prstDash val="solid"/>
            <a:round/>
            <a:headEnd len="sm" w="sm" type="none"/>
            <a:tailEnd len="sm" w="sm" type="none"/>
          </a:ln>
        </p:spPr>
      </p:pic>
      <p:pic>
        <p:nvPicPr>
          <p:cNvPr descr="A format pane in excel, titled, format chart area. The chart options dropdown menu and text options tab are under the title. The chart options dropdown menu is selected, displaying icons for, fill and line, effects, and size and properties. The fill icon is selected. Radio buttons have options as follows. No fill, solid fill, gradient fill, picture or texture fill, pattern fill, and automatic. The gradient fill radio button is selected. Additional chart options are displayed in descending order under the fill options. They include, preset gradients, type, direction, angle, gradient stops, color, position, transparency, and brightness. A check box gives users the option to rotate with shape." id="285" name="Google Shape;285;p26"/>
          <p:cNvPicPr preferRelativeResize="0"/>
          <p:nvPr/>
        </p:nvPicPr>
        <p:blipFill rotWithShape="1">
          <a:blip r:embed="rId5">
            <a:alphaModFix/>
          </a:blip>
          <a:srcRect b="0" l="0" r="0" t="3196"/>
          <a:stretch/>
        </p:blipFill>
        <p:spPr>
          <a:xfrm>
            <a:off x="3520898" y="1905000"/>
            <a:ext cx="1584238" cy="3011981"/>
          </a:xfrm>
          <a:prstGeom prst="rect">
            <a:avLst/>
          </a:prstGeom>
          <a:noFill/>
          <a:ln cap="flat" cmpd="sng" w="9525">
            <a:solidFill>
              <a:schemeClr val="dk1"/>
            </a:solidFill>
            <a:prstDash val="solid"/>
            <a:round/>
            <a:headEnd len="sm" w="sm" type="none"/>
            <a:tailEnd len="sm" w="sm" type="none"/>
          </a:ln>
        </p:spPr>
      </p:pic>
      <p:pic>
        <p:nvPicPr>
          <p:cNvPr descr="A format pane in excel, titled, format plot area. The plot area options dropdown menu is under the title. The dropdown menu is selected and displays icons for fill and line, and effects. The fill icon is selected. Radio buttons have options as follows. No fill, solid fill, gradient fill, picture or texture fill, pattern fill, and automatic. The automatic radio button is selected. The color fill dropdown menu is displayed. The plot area border has radio button options as follows. No line, solid line, gradient line, and automatic. The automatic radio button is selected. Additional options displayed include color, transparency, width, compound type, and dash type." id="286" name="Google Shape;286;p26"/>
          <p:cNvPicPr preferRelativeResize="0"/>
          <p:nvPr/>
        </p:nvPicPr>
        <p:blipFill rotWithShape="1">
          <a:blip r:embed="rId6">
            <a:alphaModFix/>
          </a:blip>
          <a:srcRect b="0" l="0" r="0" t="3196"/>
          <a:stretch/>
        </p:blipFill>
        <p:spPr>
          <a:xfrm>
            <a:off x="5208999" y="1905000"/>
            <a:ext cx="1574224" cy="3011981"/>
          </a:xfrm>
          <a:prstGeom prst="rect">
            <a:avLst/>
          </a:prstGeom>
          <a:noFill/>
          <a:ln cap="flat" cmpd="sng" w="9525">
            <a:solidFill>
              <a:schemeClr val="dk1"/>
            </a:solidFill>
            <a:prstDash val="solid"/>
            <a:round/>
            <a:headEnd len="sm" w="sm" type="none"/>
            <a:tailEnd len="sm" w="sm" type="none"/>
          </a:ln>
        </p:spPr>
      </p:pic>
      <p:pic>
        <p:nvPicPr>
          <p:cNvPr descr="A format pane in excel, titled, format data series. The series options dropdown menu is under the title. The dropdown menu is selected and displays icons for fill and line, effects, and options. The fill icon is selected. Radio buttons have options as follows. No fill, solid fill, gradient fill, picture or texture fill, pattern fill, and automatic. The solid fill radio button is selected. A checkbox is next to the option, invert if negative. The color fill dropdown menu is displayed, and selected, to produce a color chart. Additional fill options for the data series include transparency and border options." id="287" name="Google Shape;287;p26"/>
          <p:cNvPicPr preferRelativeResize="0"/>
          <p:nvPr/>
        </p:nvPicPr>
        <p:blipFill rotWithShape="1">
          <a:blip r:embed="rId7">
            <a:alphaModFix/>
          </a:blip>
          <a:srcRect b="0" l="0" r="0" t="3509"/>
          <a:stretch/>
        </p:blipFill>
        <p:spPr>
          <a:xfrm>
            <a:off x="6887086" y="1905000"/>
            <a:ext cx="1564676" cy="301198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5: Apply a Chart Style and Colors</a:t>
            </a:r>
            <a:endParaRPr/>
          </a:p>
        </p:txBody>
      </p:sp>
      <p:sp>
        <p:nvSpPr>
          <p:cNvPr id="294" name="Google Shape;294;p27"/>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Apply a Chart Style</a:t>
            </a:r>
            <a:endParaRPr/>
          </a:p>
          <a:p>
            <a:pPr indent="-256032" lvl="0" marL="256032" rtl="0" algn="l">
              <a:spcBef>
                <a:spcPts val="1500"/>
              </a:spcBef>
              <a:spcAft>
                <a:spcPts val="0"/>
              </a:spcAft>
              <a:buClr>
                <a:srgbClr val="007FA3"/>
              </a:buClr>
              <a:buSzPts val="2400"/>
              <a:buChar char="•"/>
            </a:pPr>
            <a:r>
              <a:rPr lang="en-US" sz="2400"/>
              <a:t>Change Colors</a:t>
            </a:r>
            <a:endParaRPr b="1"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Apply a Chart Style and Colors</a:t>
            </a:r>
            <a:endParaRPr/>
          </a:p>
        </p:txBody>
      </p:sp>
      <p:pic>
        <p:nvPicPr>
          <p:cNvPr descr="A chart in excel. There are three buttons to the right side of the chart. The second button resembles a paint brush and is selected. A dialog box next to the button has a style tab and a color tab. The style tab is selected and displays a variety of styles with a scrolling vertical bar." id="301" name="Google Shape;301;p28"/>
          <p:cNvPicPr preferRelativeResize="0"/>
          <p:nvPr/>
        </p:nvPicPr>
        <p:blipFill rotWithShape="1">
          <a:blip r:embed="rId3">
            <a:alphaModFix/>
          </a:blip>
          <a:srcRect b="0" l="0" r="0" t="0"/>
          <a:stretch/>
        </p:blipFill>
        <p:spPr>
          <a:xfrm>
            <a:off x="572219" y="1828800"/>
            <a:ext cx="8114581" cy="389595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6: Modify the Data Source</a:t>
            </a:r>
            <a:endParaRPr/>
          </a:p>
        </p:txBody>
      </p:sp>
      <p:sp>
        <p:nvSpPr>
          <p:cNvPr id="308" name="Google Shape;308;p29"/>
          <p:cNvSpPr txBox="1"/>
          <p:nvPr>
            <p:ph idx="1" type="body"/>
          </p:nvPr>
        </p:nvSpPr>
        <p:spPr>
          <a:xfrm>
            <a:off x="457200" y="1600201"/>
            <a:ext cx="8229600" cy="1600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Apply Chart Filters</a:t>
            </a:r>
            <a:endParaRPr/>
          </a:p>
          <a:p>
            <a:pPr indent="-256032" lvl="0" marL="256032" rtl="0" algn="l">
              <a:spcBef>
                <a:spcPts val="1500"/>
              </a:spcBef>
              <a:spcAft>
                <a:spcPts val="0"/>
              </a:spcAft>
              <a:buClr>
                <a:srgbClr val="007FA3"/>
              </a:buClr>
              <a:buSzPts val="2400"/>
              <a:buChar char="•"/>
            </a:pPr>
            <a:r>
              <a:rPr lang="en-US" sz="2400"/>
              <a:t>Switch Row and Column Data</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1: Select the Data Source</a:t>
            </a:r>
            <a:endParaRPr/>
          </a:p>
        </p:txBody>
      </p:sp>
      <p:sp>
        <p:nvSpPr>
          <p:cNvPr id="121" name="Google Shape;121;p3"/>
          <p:cNvSpPr txBox="1"/>
          <p:nvPr>
            <p:ph idx="1" type="body"/>
          </p:nvPr>
        </p:nvSpPr>
        <p:spPr>
          <a:xfrm>
            <a:off x="457200" y="1600201"/>
            <a:ext cx="8229600" cy="1828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Select an Adjacent Range</a:t>
            </a:r>
            <a:endParaRPr/>
          </a:p>
          <a:p>
            <a:pPr indent="-256032" lvl="0" marL="256032" rtl="0" algn="l">
              <a:spcBef>
                <a:spcPts val="1500"/>
              </a:spcBef>
              <a:spcAft>
                <a:spcPts val="0"/>
              </a:spcAft>
              <a:buClr>
                <a:srgbClr val="007FA3"/>
              </a:buClr>
              <a:buSzPts val="2400"/>
              <a:buChar char="•"/>
            </a:pPr>
            <a:r>
              <a:rPr lang="en-US" sz="2400"/>
              <a:t>Select a Nonadjacent Range</a:t>
            </a:r>
            <a:endParaRPr b="1"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Modify the Data Source</a:t>
            </a:r>
            <a:r>
              <a:rPr b="0" lang="en-US" sz="2000">
                <a:solidFill>
                  <a:srgbClr val="007FA3"/>
                </a:solidFill>
                <a:latin typeface="Times New Roman"/>
                <a:ea typeface="Times New Roman"/>
                <a:cs typeface="Times New Roman"/>
                <a:sym typeface="Times New Roman"/>
              </a:rPr>
              <a:t> (1 of 3)</a:t>
            </a:r>
            <a:endParaRPr sz="2000"/>
          </a:p>
        </p:txBody>
      </p:sp>
      <p:pic>
        <p:nvPicPr>
          <p:cNvPr descr="On the view tab, normal is selected from the workbook views group, which is the first group on the left. A chart is selected on the worksheet. Three buttons appear at the upper right corner of the chart. The third button, for chart filters, resembles a funnel and is selected. A dialog box next to the sign opens up with 2 tabs in its header titled, values and names. In this sample chart, values is selected. Data display options are presented under 2 classifications titled, series and categories. Under both the series and categories options, the select all box is checked, checking all of the data objects to be displayed." id="315" name="Google Shape;315;p30"/>
          <p:cNvPicPr preferRelativeResize="0"/>
          <p:nvPr/>
        </p:nvPicPr>
        <p:blipFill rotWithShape="1">
          <a:blip r:embed="rId3">
            <a:alphaModFix/>
          </a:blip>
          <a:srcRect b="0" l="0" r="0" t="0"/>
          <a:stretch/>
        </p:blipFill>
        <p:spPr>
          <a:xfrm>
            <a:off x="1371600" y="1981200"/>
            <a:ext cx="6491704" cy="3992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Modify the Data Source</a:t>
            </a:r>
            <a:r>
              <a:rPr b="0" lang="en-US" sz="2000">
                <a:solidFill>
                  <a:srgbClr val="007FA3"/>
                </a:solidFill>
                <a:latin typeface="Times New Roman"/>
                <a:ea typeface="Times New Roman"/>
                <a:cs typeface="Times New Roman"/>
                <a:sym typeface="Times New Roman"/>
              </a:rPr>
              <a:t> (2 of 3)</a:t>
            </a:r>
            <a:endParaRPr b="0" sz="2000"/>
          </a:p>
        </p:txBody>
      </p:sp>
      <p:pic>
        <p:nvPicPr>
          <p:cNvPr descr=" A dialog box opens, titled, select data source. A heading reads, chart data range. There is a text entry box next to the heading for specification of the chart data range. Under the heading is a switch row and column button. Underneath the button, options for modifying the data are presented in two side by side boxes. The box on the left is titled, legend entries, series. Buttons to add, edit, or remove data series are displayed. In a window beneath the buttons, data series objects, system analysts, software app developers, programmers, and network and or system administrators are entered with their checkboxes marked. The box on the right is titled, horizontal, category, axis labels. A button to edit category items is displayed. In a window beneath the button, the categories, 2010 and 2020, estimated, are entered with marked checkboxes. A hidden and empty cells button, is at the bottom left of the dialog box. " id="322" name="Google Shape;322;p31"/>
          <p:cNvPicPr preferRelativeResize="0"/>
          <p:nvPr>
            <p:ph idx="4294967295" type="body"/>
          </p:nvPr>
        </p:nvPicPr>
        <p:blipFill rotWithShape="1">
          <a:blip r:embed="rId3">
            <a:alphaModFix/>
          </a:blip>
          <a:srcRect b="0" l="0" r="0" t="0"/>
          <a:stretch/>
        </p:blipFill>
        <p:spPr>
          <a:xfrm>
            <a:off x="936433" y="1752600"/>
            <a:ext cx="6594475" cy="35972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txBox="1"/>
          <p:nvPr>
            <p:ph type="title"/>
          </p:nvPr>
        </p:nvSpPr>
        <p:spPr>
          <a:xfrm>
            <a:off x="457200" y="228600"/>
            <a:ext cx="8229600" cy="53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Modify the Data Source</a:t>
            </a:r>
            <a:r>
              <a:rPr b="0" lang="en-US" sz="2000">
                <a:solidFill>
                  <a:srgbClr val="007FA3"/>
                </a:solidFill>
                <a:latin typeface="Times New Roman"/>
                <a:ea typeface="Times New Roman"/>
                <a:cs typeface="Times New Roman"/>
                <a:sym typeface="Times New Roman"/>
              </a:rPr>
              <a:t> (3 of 3)</a:t>
            </a:r>
            <a:endParaRPr sz="2000"/>
          </a:p>
        </p:txBody>
      </p:sp>
      <p:pic>
        <p:nvPicPr>
          <p:cNvPr descr="A bar graph in excel. The graph is titled, computer jobs 2010 and 2020. The y axis represents computer jobs and increases vertically along the left side of the plot area. The x axis represents years and lines the bottom of the plot area. There are 2 categories in this sample graph labeled, 2010 and 2020, estimated. Each category has 4 bar values in the plot area. Below the category axis is a legend with color coded jobs titled, database administrators, info security analysts, C I S managers, and network, and or system administrators. Job titles and their corresponding colors are represented by the bar values in the plot area." id="329" name="Google Shape;329;p32"/>
          <p:cNvPicPr preferRelativeResize="0"/>
          <p:nvPr>
            <p:ph idx="4294967295" type="body"/>
          </p:nvPr>
        </p:nvPicPr>
        <p:blipFill rotWithShape="1">
          <a:blip r:embed="rId3">
            <a:alphaModFix/>
          </a:blip>
          <a:srcRect b="0" l="0" r="0" t="0"/>
          <a:stretch/>
        </p:blipFill>
        <p:spPr>
          <a:xfrm>
            <a:off x="451692" y="1981200"/>
            <a:ext cx="3798888" cy="2797175"/>
          </a:xfrm>
          <a:prstGeom prst="rect">
            <a:avLst/>
          </a:prstGeom>
          <a:noFill/>
          <a:ln cap="flat" cmpd="sng" w="9525">
            <a:solidFill>
              <a:schemeClr val="dk1"/>
            </a:solidFill>
            <a:prstDash val="solid"/>
            <a:round/>
            <a:headEnd len="sm" w="sm" type="none"/>
            <a:tailEnd len="sm" w="sm" type="none"/>
          </a:ln>
        </p:spPr>
      </p:pic>
      <p:pic>
        <p:nvPicPr>
          <p:cNvPr descr="A bar graph in excel. The graph is titled, computer jobs 2010 and 2020. The y axis represents the number of jobs. The x axis lists job types. There are 4 categories in this sample graph labeled, database administrators, info security analysts, C I S managers, and network, and or system administrators. Each category has 2 bar values in the plot area. Below the category axis is a legend with color coded years titled, 2010 and 2020, estimated. The years and their corresponding colors are represented by the bar values in the plot area." id="330" name="Google Shape;330;p32"/>
          <p:cNvPicPr preferRelativeResize="0"/>
          <p:nvPr/>
        </p:nvPicPr>
        <p:blipFill rotWithShape="1">
          <a:blip r:embed="rId4">
            <a:alphaModFix/>
          </a:blip>
          <a:srcRect b="0" l="0" r="0" t="0"/>
          <a:stretch/>
        </p:blipFill>
        <p:spPr>
          <a:xfrm>
            <a:off x="4648200" y="1981200"/>
            <a:ext cx="3800264" cy="279703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7: Create and Customize Sparklines</a:t>
            </a:r>
            <a:endParaRPr/>
          </a:p>
        </p:txBody>
      </p:sp>
      <p:sp>
        <p:nvSpPr>
          <p:cNvPr id="337" name="Google Shape;337;p33"/>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Insert a Sparkline</a:t>
            </a:r>
            <a:endParaRPr/>
          </a:p>
          <a:p>
            <a:pPr indent="-256032" lvl="0" marL="256032" rtl="0" algn="l">
              <a:spcBef>
                <a:spcPts val="1500"/>
              </a:spcBef>
              <a:spcAft>
                <a:spcPts val="0"/>
              </a:spcAft>
              <a:buClr>
                <a:srgbClr val="007FA3"/>
              </a:buClr>
              <a:buSzPts val="2400"/>
              <a:buChar char="•"/>
            </a:pPr>
            <a:r>
              <a:rPr lang="en-US" sz="2400"/>
              <a:t>Customize Sparklines</a:t>
            </a:r>
            <a:endParaRPr b="1"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Create and Customize Sparklines</a:t>
            </a:r>
            <a:r>
              <a:rPr b="0" lang="en-US" sz="2000">
                <a:solidFill>
                  <a:srgbClr val="007FA3"/>
                </a:solidFill>
                <a:latin typeface="Times New Roman"/>
                <a:ea typeface="Times New Roman"/>
                <a:cs typeface="Times New Roman"/>
                <a:sym typeface="Times New Roman"/>
              </a:rPr>
              <a:t> (1 of 3)</a:t>
            </a:r>
            <a:endParaRPr sz="2000"/>
          </a:p>
        </p:txBody>
      </p:sp>
      <p:pic>
        <p:nvPicPr>
          <p:cNvPr descr="On the insert tab, the sparklines group is the sixth group from the left on the ribbon. The group contains options to insert line, column, or win loss sparklines. Located in cell D 3, the line sparkline resembles a small, thin line that shows trends over time. In cell D 7, the column sparkline resembles three of columns of varying sizes, compares different test averages. Located in cell D 10, the win loss resembles three side by side squares. In this example, its function is to depict the game points won or lost by a team. A blue square represents a win, a red square represents a loss, and another blue square represents a win." id="344" name="Google Shape;344;p34"/>
          <p:cNvPicPr preferRelativeResize="0"/>
          <p:nvPr/>
        </p:nvPicPr>
        <p:blipFill rotWithShape="1">
          <a:blip r:embed="rId3">
            <a:alphaModFix/>
          </a:blip>
          <a:srcRect b="0" l="0" r="0" t="0"/>
          <a:stretch/>
        </p:blipFill>
        <p:spPr>
          <a:xfrm>
            <a:off x="594840" y="1683743"/>
            <a:ext cx="7954321" cy="39530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5"/>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Create and Customize Sparklines</a:t>
            </a:r>
            <a:r>
              <a:rPr b="0" lang="en-US" sz="2000">
                <a:solidFill>
                  <a:srgbClr val="007FA3"/>
                </a:solidFill>
                <a:latin typeface="Times New Roman"/>
                <a:ea typeface="Times New Roman"/>
                <a:cs typeface="Times New Roman"/>
                <a:sym typeface="Times New Roman"/>
              </a:rPr>
              <a:t> (2 of 3)</a:t>
            </a:r>
            <a:endParaRPr sz="2000"/>
          </a:p>
        </p:txBody>
      </p:sp>
      <p:pic>
        <p:nvPicPr>
          <p:cNvPr descr="A sample worksheet in excel. A data range, from cell A 2 to cell C 2, is selected. A dialog box titled, create sparklines, appears on the right side of the worksheet. The dialog box has a heading that reads, choose the data that you want. The data range option is displayed with a text box containing, A 2 colon C 2. A second heading reads, choose where you want the sparklines to be placed. The location range option is displayed with a text box containing, D 2. A line sparkline is displayed in cell D 2 in the worksheet." id="351" name="Google Shape;351;p35"/>
          <p:cNvPicPr preferRelativeResize="0"/>
          <p:nvPr/>
        </p:nvPicPr>
        <p:blipFill rotWithShape="1">
          <a:blip r:embed="rId3">
            <a:alphaModFix/>
          </a:blip>
          <a:srcRect b="0" l="0" r="0" t="0"/>
          <a:stretch/>
        </p:blipFill>
        <p:spPr>
          <a:xfrm>
            <a:off x="514582" y="2397009"/>
            <a:ext cx="8114836" cy="324179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6"/>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Create and Customize Sparklines</a:t>
            </a:r>
            <a:r>
              <a:rPr b="0" lang="en-US" sz="2000">
                <a:solidFill>
                  <a:srgbClr val="007FA3"/>
                </a:solidFill>
                <a:latin typeface="Times New Roman"/>
                <a:ea typeface="Times New Roman"/>
                <a:cs typeface="Times New Roman"/>
                <a:sym typeface="Times New Roman"/>
              </a:rPr>
              <a:t> (3 of 3)</a:t>
            </a:r>
            <a:endParaRPr sz="2000"/>
          </a:p>
        </p:txBody>
      </p:sp>
      <p:pic>
        <p:nvPicPr>
          <p:cNvPr descr="A sparkline tools design tab in excel. From left to right, the five groups on the ribbon are titled, sparkline, type, show, style, and group. In the type group, the win loss type, third type from the left, has been selected. The show group has options as follows. High point, low point, negative points, first point, last point, and markers. Negative points is selected. In the style group, the fifth preset style from the left has been selected. The colors for the win and loss bars are blue and red in this selected style. On the worksheet, column D is selected. Column D 4 is titled trends, and cells in the column contain different sparkline types. Cell D 10, fourth column from the left, row 10, is active. The win and loss sparkline style, blue and red bars, that was selected from the ribbon is visible." id="358" name="Google Shape;358;p36"/>
          <p:cNvPicPr preferRelativeResize="0"/>
          <p:nvPr/>
        </p:nvPicPr>
        <p:blipFill rotWithShape="1">
          <a:blip r:embed="rId3">
            <a:alphaModFix/>
          </a:blip>
          <a:srcRect b="0" l="0" r="0" t="0"/>
          <a:stretch/>
        </p:blipFill>
        <p:spPr>
          <a:xfrm>
            <a:off x="564757" y="1981200"/>
            <a:ext cx="8014486" cy="365054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7"/>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Summary</a:t>
            </a:r>
            <a:endParaRPr/>
          </a:p>
        </p:txBody>
      </p:sp>
      <p:sp>
        <p:nvSpPr>
          <p:cNvPr id="365" name="Google Shape;365;p37"/>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SzPts val="2400"/>
              <a:buChar char="•"/>
            </a:pPr>
            <a:r>
              <a:rPr lang="en-US" sz="2400"/>
              <a:t>Charts and sparklines visually represent data</a:t>
            </a:r>
            <a:endParaRPr/>
          </a:p>
          <a:p>
            <a:pPr indent="-256032" lvl="0" marL="256032" rtl="0" algn="l">
              <a:spcBef>
                <a:spcPts val="1500"/>
              </a:spcBef>
              <a:spcAft>
                <a:spcPts val="0"/>
              </a:spcAft>
              <a:buSzPts val="2400"/>
              <a:buChar char="•"/>
            </a:pPr>
            <a:r>
              <a:rPr lang="en-US" sz="2400"/>
              <a:t>Excel provides numerous chart types and several sparkline types </a:t>
            </a:r>
            <a:endParaRPr/>
          </a:p>
          <a:p>
            <a:pPr indent="-256032" lvl="0" marL="256032" rtl="0" algn="l">
              <a:spcBef>
                <a:spcPts val="1500"/>
              </a:spcBef>
              <a:spcAft>
                <a:spcPts val="0"/>
              </a:spcAft>
              <a:buSzPts val="2400"/>
              <a:buChar char="•"/>
            </a:pPr>
            <a:r>
              <a:rPr lang="en-US" sz="2400"/>
              <a:t>Charts and sparklines, and their elements, can be edited and formatted</a:t>
            </a:r>
            <a:endParaRPr/>
          </a:p>
          <a:p>
            <a:pPr indent="-256032" lvl="0" marL="256032" rtl="0" algn="l">
              <a:spcBef>
                <a:spcPts val="1500"/>
              </a:spcBef>
              <a:spcAft>
                <a:spcPts val="0"/>
              </a:spcAft>
              <a:buSzPts val="2400"/>
              <a:buChar char="•"/>
            </a:pPr>
            <a:r>
              <a:rPr lang="en-US" sz="2400"/>
              <a:t>Filters can be applied to a chart to focus on specific data elements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8"/>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Questions</a:t>
            </a:r>
            <a:endParaRPr/>
          </a:p>
        </p:txBody>
      </p:sp>
      <p:pic>
        <p:nvPicPr>
          <p:cNvPr id="372" name="Google Shape;372;p38"/>
          <p:cNvPicPr preferRelativeResize="0"/>
          <p:nvPr/>
        </p:nvPicPr>
        <p:blipFill rotWithShape="1">
          <a:blip r:embed="rId3">
            <a:alphaModFix/>
          </a:blip>
          <a:srcRect b="0" l="0" r="0" t="0"/>
          <a:stretch/>
        </p:blipFill>
        <p:spPr>
          <a:xfrm>
            <a:off x="2585822" y="1988553"/>
            <a:ext cx="3972356" cy="38508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9"/>
          <p:cNvSpPr txBox="1"/>
          <p:nvPr>
            <p:ph type="title"/>
          </p:nvPr>
        </p:nvSpPr>
        <p:spPr>
          <a:xfrm>
            <a:off x="1219200" y="1143000"/>
            <a:ext cx="2438400" cy="609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600"/>
              <a:buFont typeface="Times New Roman"/>
              <a:buNone/>
            </a:pPr>
            <a:r>
              <a:rPr lang="en-US" sz="3600"/>
              <a:t>Copyright</a:t>
            </a:r>
            <a:endParaRPr/>
          </a:p>
        </p:txBody>
      </p:sp>
      <p:pic>
        <p:nvPicPr>
          <p:cNvPr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id="379" name="Google Shape;379;p39"/>
          <p:cNvPicPr preferRelativeResize="0"/>
          <p:nvPr/>
        </p:nvPicPr>
        <p:blipFill rotWithShape="1">
          <a:blip r:embed="rId3">
            <a:alphaModFix/>
          </a:blip>
          <a:srcRect b="0" l="0" r="0" t="0"/>
          <a:stretch/>
        </p:blipFill>
        <p:spPr>
          <a:xfrm>
            <a:off x="823015" y="2226365"/>
            <a:ext cx="7423150" cy="2438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Select the Data Source</a:t>
            </a:r>
            <a:r>
              <a:rPr b="0" lang="en-US" sz="2000"/>
              <a:t> (1 of 4)</a:t>
            </a:r>
            <a:endParaRPr/>
          </a:p>
        </p:txBody>
      </p:sp>
      <p:sp>
        <p:nvSpPr>
          <p:cNvPr id="128" name="Google Shape;128;p4"/>
          <p:cNvSpPr txBox="1"/>
          <p:nvPr>
            <p:ph idx="1" type="body"/>
          </p:nvPr>
        </p:nvSpPr>
        <p:spPr>
          <a:xfrm>
            <a:off x="457200" y="1600201"/>
            <a:ext cx="8229600" cy="1981200"/>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Chart—visual representation of numerical data</a:t>
            </a:r>
            <a:endParaRPr/>
          </a:p>
          <a:p>
            <a:pPr indent="-256032" lvl="0" marL="256032" rtl="0" algn="l">
              <a:spcBef>
                <a:spcPts val="1500"/>
              </a:spcBef>
              <a:spcAft>
                <a:spcPts val="0"/>
              </a:spcAft>
              <a:buClr>
                <a:srgbClr val="007FA3"/>
              </a:buClr>
              <a:buSzPts val="2400"/>
              <a:buChar char="•"/>
            </a:pPr>
            <a:r>
              <a:rPr lang="en-US" sz="2400"/>
              <a:t>Data point—cell containing a value</a:t>
            </a:r>
            <a:endParaRPr/>
          </a:p>
          <a:p>
            <a:pPr indent="-256032" lvl="0" marL="256032" rtl="0" algn="l">
              <a:spcBef>
                <a:spcPts val="1500"/>
              </a:spcBef>
              <a:spcAft>
                <a:spcPts val="0"/>
              </a:spcAft>
              <a:buClr>
                <a:srgbClr val="007FA3"/>
              </a:buClr>
              <a:buSzPts val="2400"/>
              <a:buChar char="•"/>
            </a:pPr>
            <a:r>
              <a:rPr lang="en-US" sz="2400"/>
              <a:t>Data series—group of related data points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Select the Data Source</a:t>
            </a:r>
            <a:r>
              <a:rPr b="0" lang="en-US" sz="2000">
                <a:solidFill>
                  <a:srgbClr val="007FA3"/>
                </a:solidFill>
                <a:latin typeface="Times New Roman"/>
                <a:ea typeface="Times New Roman"/>
                <a:cs typeface="Times New Roman"/>
                <a:sym typeface="Times New Roman"/>
              </a:rPr>
              <a:t> (2 of 4)</a:t>
            </a:r>
            <a:endParaRPr b="0" sz="2000"/>
          </a:p>
        </p:txBody>
      </p:sp>
      <p:pic>
        <p:nvPicPr>
          <p:cNvPr descr="A table and a bar graph in excel. A data point for estimated 2020 figures is represented in cell C 6. A data series for estimated 2020 figures is represented in cells C 6, C 7, C 8. A bar graph chart is superimposed over the right side of the table. The data point and data series from the table are depicted in the bar graph. The plot area has three categories of two bar values each. The categories are labeled, systems analysts, software app developers, and programmers. In the category on the far left, the right bar value represents the data point figure from the table. The right bar values from each of the three categories represents the data series figures from the table. " id="135" name="Google Shape;135;p5"/>
          <p:cNvPicPr preferRelativeResize="0"/>
          <p:nvPr/>
        </p:nvPicPr>
        <p:blipFill rotWithShape="1">
          <a:blip r:embed="rId3">
            <a:alphaModFix/>
          </a:blip>
          <a:srcRect b="0" l="0" r="0" t="0"/>
          <a:stretch/>
        </p:blipFill>
        <p:spPr>
          <a:xfrm>
            <a:off x="762000" y="2438400"/>
            <a:ext cx="8114836" cy="26578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Select the Data Source</a:t>
            </a:r>
            <a:r>
              <a:rPr b="0" lang="en-US" sz="2000">
                <a:solidFill>
                  <a:srgbClr val="007FA3"/>
                </a:solidFill>
                <a:latin typeface="Times New Roman"/>
                <a:ea typeface="Times New Roman"/>
                <a:cs typeface="Times New Roman"/>
                <a:sym typeface="Times New Roman"/>
              </a:rPr>
              <a:t> (3 of 4)</a:t>
            </a:r>
            <a:endParaRPr b="0" sz="2000"/>
          </a:p>
        </p:txBody>
      </p:sp>
      <p:sp>
        <p:nvSpPr>
          <p:cNvPr id="142" name="Google Shape;142;p6"/>
          <p:cNvSpPr txBox="1"/>
          <p:nvPr>
            <p:ph idx="1" type="body"/>
          </p:nvPr>
        </p:nvSpPr>
        <p:spPr>
          <a:xfrm>
            <a:off x="457200" y="1600201"/>
            <a:ext cx="8229600" cy="2743200"/>
          </a:xfrm>
          <a:prstGeom prst="rect">
            <a:avLst/>
          </a:prstGeom>
          <a:noFill/>
          <a:ln>
            <a:noFill/>
          </a:ln>
        </p:spPr>
        <p:txBody>
          <a:bodyPr anchorCtr="0" anchor="t" bIns="0" lIns="0" spcFirstLastPara="1" rIns="0" wrap="square" tIns="0">
            <a:noAutofit/>
          </a:bodyPr>
          <a:lstStyle/>
          <a:p>
            <a:pPr indent="-171450" lvl="0" marL="171450" rtl="0" algn="l">
              <a:spcBef>
                <a:spcPts val="0"/>
              </a:spcBef>
              <a:spcAft>
                <a:spcPts val="0"/>
              </a:spcAft>
              <a:buSzPts val="2400"/>
              <a:buChar char="•"/>
            </a:pPr>
            <a:r>
              <a:rPr lang="en-US" sz="2400"/>
              <a:t>Chart elements:</a:t>
            </a:r>
            <a:endParaRPr/>
          </a:p>
          <a:p>
            <a:pPr indent="-283464" lvl="1" marL="740664" rtl="0" algn="l">
              <a:spcBef>
                <a:spcPts val="600"/>
              </a:spcBef>
              <a:spcAft>
                <a:spcPts val="0"/>
              </a:spcAft>
              <a:buSzPts val="2400"/>
              <a:buChar char="–"/>
            </a:pPr>
            <a:r>
              <a:rPr lang="en-US" sz="2400"/>
              <a:t>Chart area</a:t>
            </a:r>
            <a:endParaRPr/>
          </a:p>
          <a:p>
            <a:pPr indent="-283464" lvl="1" marL="740664" rtl="0" algn="l">
              <a:spcBef>
                <a:spcPts val="600"/>
              </a:spcBef>
              <a:spcAft>
                <a:spcPts val="0"/>
              </a:spcAft>
              <a:buSzPts val="2400"/>
              <a:buChar char="–"/>
            </a:pPr>
            <a:r>
              <a:rPr lang="en-US" sz="2400"/>
              <a:t>Plot area</a:t>
            </a:r>
            <a:endParaRPr/>
          </a:p>
          <a:p>
            <a:pPr indent="-283464" lvl="1" marL="740664" rtl="0" algn="l">
              <a:spcBef>
                <a:spcPts val="600"/>
              </a:spcBef>
              <a:spcAft>
                <a:spcPts val="0"/>
              </a:spcAft>
              <a:buSzPts val="2400"/>
              <a:buChar char="–"/>
            </a:pPr>
            <a:r>
              <a:rPr lang="en-US" sz="2400"/>
              <a:t>X-axis</a:t>
            </a:r>
            <a:endParaRPr/>
          </a:p>
          <a:p>
            <a:pPr indent="-283464" lvl="1" marL="740664" rtl="0" algn="l">
              <a:spcBef>
                <a:spcPts val="600"/>
              </a:spcBef>
              <a:spcAft>
                <a:spcPts val="0"/>
              </a:spcAft>
              <a:buSzPts val="2400"/>
              <a:buChar char="–"/>
            </a:pPr>
            <a:r>
              <a:rPr lang="en-US" sz="2400"/>
              <a:t>Y-axis</a:t>
            </a:r>
            <a:endParaRPr/>
          </a:p>
          <a:p>
            <a:pPr indent="-283464" lvl="1" marL="740664" rtl="0" algn="l">
              <a:spcBef>
                <a:spcPts val="600"/>
              </a:spcBef>
              <a:spcAft>
                <a:spcPts val="0"/>
              </a:spcAft>
              <a:buSzPts val="2400"/>
              <a:buChar char="–"/>
            </a:pPr>
            <a:r>
              <a:rPr lang="en-US" sz="2400"/>
              <a:t>Legend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457200" y="228600"/>
            <a:ext cx="8229600" cy="53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Select the Data Source</a:t>
            </a:r>
            <a:r>
              <a:rPr b="0" lang="en-US" sz="2000">
                <a:solidFill>
                  <a:srgbClr val="007FA3"/>
                </a:solidFill>
                <a:latin typeface="Times New Roman"/>
                <a:ea typeface="Times New Roman"/>
                <a:cs typeface="Times New Roman"/>
                <a:sym typeface="Times New Roman"/>
              </a:rPr>
              <a:t> (4 of 4)</a:t>
            </a:r>
            <a:endParaRPr b="0" sz="2000"/>
          </a:p>
        </p:txBody>
      </p:sp>
      <p:pic>
        <p:nvPicPr>
          <p:cNvPr descr="A bar graph in excel. The y axis, value axis, increases vertically along the left side of the plot area. The x axis, category axis, lines the bottom of the plot area. There are 3 categories in this sample graph, labeled, systems analysts, software app developers, and programmers. Each category has 2 bar values in the plot area. Below the category axis is a legend, which indicates that one of the 2 bar values in each category represents figures from 2010, while the other represents figures from 2020, estimated. There were 550,000 system analysts in 2010 and 664,800 in 2020. There were 510,000 software app developers in 2010 and 664,500 in 2020. There were 370,000 Programmers in 2010 and 406,800 in 2020. All numbers are approximate." id="149" name="Google Shape;149;p7"/>
          <p:cNvPicPr preferRelativeResize="0"/>
          <p:nvPr/>
        </p:nvPicPr>
        <p:blipFill rotWithShape="1">
          <a:blip r:embed="rId3">
            <a:alphaModFix/>
          </a:blip>
          <a:srcRect b="0" l="0" r="0" t="0"/>
          <a:stretch/>
        </p:blipFill>
        <p:spPr>
          <a:xfrm>
            <a:off x="554755" y="1773436"/>
            <a:ext cx="8034492" cy="34635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2: Choose a Chart Type</a:t>
            </a:r>
            <a:endParaRPr b="0" sz="2000"/>
          </a:p>
        </p:txBody>
      </p:sp>
      <p:sp>
        <p:nvSpPr>
          <p:cNvPr id="156" name="Google Shape;156;p8"/>
          <p:cNvSpPr txBox="1"/>
          <p:nvPr>
            <p:ph idx="1" type="body"/>
          </p:nvPr>
        </p:nvSpPr>
        <p:spPr>
          <a:xfrm>
            <a:off x="457200" y="1600200"/>
            <a:ext cx="8229600" cy="472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000"/>
              <a:buNone/>
            </a:pPr>
            <a:r>
              <a:rPr b="1" lang="en-US" sz="2000"/>
              <a:t>Skills:</a:t>
            </a:r>
            <a:endParaRPr/>
          </a:p>
          <a:p>
            <a:pPr indent="-256032" lvl="0" marL="256032" rtl="0" algn="l">
              <a:spcBef>
                <a:spcPts val="1500"/>
              </a:spcBef>
              <a:spcAft>
                <a:spcPts val="0"/>
              </a:spcAft>
              <a:buClr>
                <a:srgbClr val="007FA3"/>
              </a:buClr>
              <a:buSzPts val="2000"/>
              <a:buChar char="•"/>
            </a:pPr>
            <a:r>
              <a:rPr lang="en-US" sz="2000"/>
              <a:t>Create a Clustered Column Chart</a:t>
            </a:r>
            <a:endParaRPr/>
          </a:p>
          <a:p>
            <a:pPr indent="-256032" lvl="0" marL="256032" rtl="0" algn="l">
              <a:spcBef>
                <a:spcPts val="1500"/>
              </a:spcBef>
              <a:spcAft>
                <a:spcPts val="0"/>
              </a:spcAft>
              <a:buClr>
                <a:srgbClr val="007FA3"/>
              </a:buClr>
              <a:buSzPts val="2000"/>
              <a:buChar char="•"/>
            </a:pPr>
            <a:r>
              <a:rPr lang="en-US" sz="2000"/>
              <a:t>Create a Bar Chart</a:t>
            </a:r>
            <a:endParaRPr/>
          </a:p>
          <a:p>
            <a:pPr indent="-256032" lvl="0" marL="256032" rtl="0" algn="l">
              <a:spcBef>
                <a:spcPts val="1500"/>
              </a:spcBef>
              <a:spcAft>
                <a:spcPts val="0"/>
              </a:spcAft>
              <a:buClr>
                <a:srgbClr val="007FA3"/>
              </a:buClr>
              <a:buSzPts val="2000"/>
              <a:buChar char="•"/>
            </a:pPr>
            <a:r>
              <a:rPr lang="en-US" sz="2000"/>
              <a:t>Change the Chart Type</a:t>
            </a:r>
            <a:endParaRPr/>
          </a:p>
          <a:p>
            <a:pPr indent="-256032" lvl="0" marL="256032" rtl="0" algn="l">
              <a:spcBef>
                <a:spcPts val="1500"/>
              </a:spcBef>
              <a:spcAft>
                <a:spcPts val="0"/>
              </a:spcAft>
              <a:buClr>
                <a:srgbClr val="007FA3"/>
              </a:buClr>
              <a:buSzPts val="2000"/>
              <a:buChar char="•"/>
            </a:pPr>
            <a:r>
              <a:rPr lang="en-US" sz="2000"/>
              <a:t>Create a Line Chart</a:t>
            </a:r>
            <a:endParaRPr/>
          </a:p>
          <a:p>
            <a:pPr indent="-256032" lvl="0" marL="256032" rtl="0" algn="l">
              <a:spcBef>
                <a:spcPts val="1500"/>
              </a:spcBef>
              <a:spcAft>
                <a:spcPts val="0"/>
              </a:spcAft>
              <a:buClr>
                <a:srgbClr val="007FA3"/>
              </a:buClr>
              <a:buSzPts val="2000"/>
              <a:buChar char="•"/>
            </a:pPr>
            <a:r>
              <a:rPr lang="en-US" sz="2000"/>
              <a:t>Create a Pie Chart</a:t>
            </a:r>
            <a:endParaRPr/>
          </a:p>
          <a:p>
            <a:pPr indent="-256032" lvl="0" marL="256032" rtl="0" algn="l">
              <a:spcBef>
                <a:spcPts val="1500"/>
              </a:spcBef>
              <a:spcAft>
                <a:spcPts val="0"/>
              </a:spcAft>
              <a:buClr>
                <a:srgbClr val="007FA3"/>
              </a:buClr>
              <a:buSzPts val="2000"/>
              <a:buChar char="•"/>
            </a:pPr>
            <a:r>
              <a:rPr lang="en-US" sz="2000"/>
              <a:t>Create a Combo Chart</a:t>
            </a:r>
            <a:endParaRPr/>
          </a:p>
          <a:p>
            <a:pPr indent="-256032" lvl="0" marL="256032" rtl="0" algn="l">
              <a:spcBef>
                <a:spcPts val="1500"/>
              </a:spcBef>
              <a:spcAft>
                <a:spcPts val="0"/>
              </a:spcAft>
              <a:buClr>
                <a:srgbClr val="007FA3"/>
              </a:buClr>
              <a:buSzPts val="2000"/>
              <a:buChar char="•"/>
            </a:pPr>
            <a:r>
              <a:rPr lang="en-US" sz="2000"/>
              <a:t>Create an Area Chart</a:t>
            </a:r>
            <a:endParaRPr/>
          </a:p>
          <a:p>
            <a:pPr indent="-256032" lvl="0" marL="256032" rtl="0" algn="l">
              <a:spcBef>
                <a:spcPts val="1500"/>
              </a:spcBef>
              <a:spcAft>
                <a:spcPts val="0"/>
              </a:spcAft>
              <a:buClr>
                <a:srgbClr val="007FA3"/>
              </a:buClr>
              <a:buSzPts val="2000"/>
              <a:buChar char="•"/>
            </a:pPr>
            <a:r>
              <a:rPr lang="en-US" sz="2000"/>
              <a:t>Create a Scatter Chart</a:t>
            </a:r>
            <a:endParaRPr/>
          </a:p>
          <a:p>
            <a:pPr indent="-256032" lvl="0" marL="256032" rtl="0" algn="l">
              <a:spcBef>
                <a:spcPts val="1500"/>
              </a:spcBef>
              <a:spcAft>
                <a:spcPts val="0"/>
              </a:spcAft>
              <a:buClr>
                <a:srgbClr val="007FA3"/>
              </a:buClr>
              <a:buSzPts val="2000"/>
              <a:buChar char="•"/>
            </a:pPr>
            <a:r>
              <a:rPr lang="en-US" sz="2000"/>
              <a:t>Create a Stock Chart</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Choose a Chart Type </a:t>
            </a:r>
            <a:r>
              <a:rPr b="0" lang="en-US" sz="2000"/>
              <a:t>(1 of 9)</a:t>
            </a:r>
            <a:endParaRPr/>
          </a:p>
        </p:txBody>
      </p:sp>
      <p:sp>
        <p:nvSpPr>
          <p:cNvPr id="163" name="Google Shape;163;p9"/>
          <p:cNvSpPr txBox="1"/>
          <p:nvPr>
            <p:ph idx="1" type="body"/>
          </p:nvPr>
        </p:nvSpPr>
        <p:spPr>
          <a:xfrm>
            <a:off x="457200" y="1600201"/>
            <a:ext cx="8229600" cy="3810000"/>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Chart types:</a:t>
            </a:r>
            <a:endParaRPr/>
          </a:p>
          <a:p>
            <a:pPr indent="-283464" lvl="1" marL="740664" rtl="0" algn="l">
              <a:spcBef>
                <a:spcPts val="600"/>
              </a:spcBef>
              <a:spcAft>
                <a:spcPts val="0"/>
              </a:spcAft>
              <a:buSzPts val="2400"/>
              <a:buChar char="–"/>
            </a:pPr>
            <a:r>
              <a:rPr lang="en-US" sz="2400"/>
              <a:t>Column—displays values in vertical columns and categories along horizontal axis</a:t>
            </a:r>
            <a:endParaRPr/>
          </a:p>
          <a:p>
            <a:pPr indent="-283464" lvl="1" marL="740664" rtl="0" algn="l">
              <a:spcBef>
                <a:spcPts val="600"/>
              </a:spcBef>
              <a:spcAft>
                <a:spcPts val="0"/>
              </a:spcAft>
              <a:buSzPts val="2400"/>
              <a:buChar char="–"/>
            </a:pPr>
            <a:r>
              <a:rPr lang="en-US" sz="2400"/>
              <a:t>Bar—displays values in horizontal bars and categories along vertical axis</a:t>
            </a:r>
            <a:endParaRPr/>
          </a:p>
          <a:p>
            <a:pPr indent="-283464" lvl="1" marL="740664" rtl="0" algn="l">
              <a:spcBef>
                <a:spcPts val="600"/>
              </a:spcBef>
              <a:spcAft>
                <a:spcPts val="0"/>
              </a:spcAft>
              <a:buSzPts val="2400"/>
              <a:buChar char="–"/>
            </a:pPr>
            <a:r>
              <a:rPr lang="en-US" sz="2400"/>
              <a:t>Line—displays category data on horizontal axis and value data on vertical axis</a:t>
            </a:r>
            <a:endParaRPr/>
          </a:p>
          <a:p>
            <a:pPr indent="-283464" lvl="1" marL="740664" rtl="0" algn="l">
              <a:spcBef>
                <a:spcPts val="600"/>
              </a:spcBef>
              <a:spcAft>
                <a:spcPts val="0"/>
              </a:spcAft>
              <a:buSzPts val="2400"/>
              <a:buChar char="–"/>
            </a:pPr>
            <a:r>
              <a:rPr lang="en-US" sz="2400"/>
              <a:t>Pie—shows proportion of individual data points to the total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2014-07-14T20:04:21Z</dcterms:created>
  <dc:creator>Mulbery and Davidson</dc:creator>
</cp:coreProperties>
</file>