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iCKu9dMa+I8FA2Etrmk/AgxSfm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9"/>
          <p:cNvPicPr preferRelativeResize="0"/>
          <p:nvPr/>
        </p:nvPicPr>
        <p:blipFill rotWithShape="1">
          <a:blip r:embed="rId2">
            <a:alphaModFix/>
          </a:blip>
          <a:srcRect b="33511" l="8336" r="8219" t="0"/>
          <a:stretch/>
        </p:blipFill>
        <p:spPr>
          <a:xfrm>
            <a:off x="-25577" y="1294145"/>
            <a:ext cx="9207943" cy="389171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9"/>
          <p:cNvSpPr/>
          <p:nvPr/>
        </p:nvSpPr>
        <p:spPr>
          <a:xfrm>
            <a:off x="763146" y="1568182"/>
            <a:ext cx="7966021" cy="117915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A1A1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529" y="268711"/>
            <a:ext cx="1452698" cy="102543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9"/>
          <p:cNvSpPr txBox="1"/>
          <p:nvPr>
            <p:ph type="title"/>
          </p:nvPr>
        </p:nvSpPr>
        <p:spPr>
          <a:xfrm>
            <a:off x="311695" y="173686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0"/>
          <p:cNvSpPr txBox="1"/>
          <p:nvPr>
            <p:ph type="title"/>
          </p:nvPr>
        </p:nvSpPr>
        <p:spPr>
          <a:xfrm>
            <a:off x="311700" y="1499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311703" y="1803575"/>
            <a:ext cx="39999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595959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2" type="body"/>
          </p:nvPr>
        </p:nvSpPr>
        <p:spPr>
          <a:xfrm>
            <a:off x="4832403" y="1803475"/>
            <a:ext cx="3999900" cy="27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595959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21" name="Google Shape;2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61943" y="-93835"/>
            <a:ext cx="1122276" cy="8165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20"/>
          <p:cNvCxnSpPr/>
          <p:nvPr/>
        </p:nvCxnSpPr>
        <p:spPr>
          <a:xfrm>
            <a:off x="311700" y="689275"/>
            <a:ext cx="5073100" cy="0"/>
          </a:xfrm>
          <a:prstGeom prst="straightConnector1">
            <a:avLst/>
          </a:prstGeom>
          <a:noFill/>
          <a:ln cap="flat" cmpd="sng" w="9525">
            <a:solidFill>
              <a:srgbClr val="935E4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20"/>
          <p:cNvCxnSpPr/>
          <p:nvPr/>
        </p:nvCxnSpPr>
        <p:spPr>
          <a:xfrm>
            <a:off x="695325" y="149981"/>
            <a:ext cx="0" cy="539294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Final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21"/>
          <p:cNvPicPr preferRelativeResize="0"/>
          <p:nvPr/>
        </p:nvPicPr>
        <p:blipFill rotWithShape="1">
          <a:blip r:embed="rId2">
            <a:alphaModFix/>
          </a:blip>
          <a:srcRect b="33511" l="8336" r="8219" t="0"/>
          <a:stretch/>
        </p:blipFill>
        <p:spPr>
          <a:xfrm>
            <a:off x="-25577" y="1294145"/>
            <a:ext cx="9207943" cy="3891717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1"/>
          <p:cNvSpPr txBox="1"/>
          <p:nvPr>
            <p:ph type="title"/>
          </p:nvPr>
        </p:nvSpPr>
        <p:spPr>
          <a:xfrm>
            <a:off x="311695" y="173686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/>
        </p:txBody>
      </p:sp>
      <p:pic>
        <p:nvPicPr>
          <p:cNvPr id="28" name="Google Shape;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529" y="268711"/>
            <a:ext cx="1452698" cy="102543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1"/>
          <p:cNvSpPr txBox="1"/>
          <p:nvPr/>
        </p:nvSpPr>
        <p:spPr>
          <a:xfrm>
            <a:off x="3684684" y="4881892"/>
            <a:ext cx="17745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b="0" i="0" lang="en" sz="825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rPr>
              <a:t>www.nu.edu.kz</a:t>
            </a:r>
            <a:endParaRPr b="0" i="0" sz="825" u="none" cap="none" strike="noStrike">
              <a:solidFill>
                <a:srgbClr val="FEFEF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" name="Google Shape;32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0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"/>
              <a:buFont typeface="Arial"/>
              <a:buNone/>
              <a:defRPr b="0" i="0" sz="75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ifedorova@nu.edu.kz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/>
          <p:nvPr>
            <p:ph type="title"/>
          </p:nvPr>
        </p:nvSpPr>
        <p:spPr>
          <a:xfrm>
            <a:off x="768300" y="1564525"/>
            <a:ext cx="79629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CSCI 111: Web Programming and 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Solving</a:t>
            </a:r>
            <a:endParaRPr b="1"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" name="Google Shape;39;p1"/>
          <p:cNvSpPr txBox="1"/>
          <p:nvPr>
            <p:ph idx="4294967295" type="subTitle"/>
          </p:nvPr>
        </p:nvSpPr>
        <p:spPr>
          <a:xfrm>
            <a:off x="209550" y="3540125"/>
            <a:ext cx="85217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Instructors: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Dr. Irina Dolzhikova,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Dr. Talgat Mang</a:t>
            </a:r>
            <a:r>
              <a:rPr lang="en" sz="1900">
                <a:solidFill>
                  <a:schemeClr val="dk1"/>
                </a:solidFill>
              </a:rPr>
              <a:t>layev,</a:t>
            </a:r>
            <a:endParaRPr sz="19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" sz="1900">
                <a:solidFill>
                  <a:schemeClr val="dk1"/>
                </a:solidFill>
              </a:rPr>
              <a:t>MSc. Marat Isteleyev</a:t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"/>
          <p:cNvSpPr txBox="1"/>
          <p:nvPr/>
        </p:nvSpPr>
        <p:spPr>
          <a:xfrm>
            <a:off x="2722450" y="2842950"/>
            <a:ext cx="376440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Lecture 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/>
          <p:nvPr>
            <p:ph type="title"/>
          </p:nvPr>
        </p:nvSpPr>
        <p:spPr>
          <a:xfrm>
            <a:off x="698740" y="101115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Names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10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name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(or domain) is a text string (name) that’s associated with an IP address on the Internet.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It is a unique name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Easy to remember for human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Example: nu.edu.kz, google.com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Domain names: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Root domain (top-level) – .com, .org, .kz, .ru, 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Subdomains (other levels) – google.com, nu.edu.kz, library.nu.edu.kz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1"/>
          <p:cNvSpPr txBox="1"/>
          <p:nvPr>
            <p:ph type="title"/>
          </p:nvPr>
        </p:nvSpPr>
        <p:spPr>
          <a:xfrm>
            <a:off x="702550" y="83970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Name System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1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Domain Name System (DNS) 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hierarchical and decentralized naming system (database) used to identify computers reachable through the Internet or other Internet Protocol (IP) networks. [Wikipedia]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DNS is a “phonebook” or ”librarian” that converts domain names to IP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addresses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nu.edu.kz --&gt; 178.91.253.180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WHOIS services to lookup domains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godaddy.com, hoster.kz, domaintoipconverter.com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browser does a domain lookup for you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4" name="Google Shape;10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5744" y="2600325"/>
            <a:ext cx="2536100" cy="20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2"/>
          <p:cNvSpPr txBox="1"/>
          <p:nvPr>
            <p:ph type="title"/>
          </p:nvPr>
        </p:nvSpPr>
        <p:spPr>
          <a:xfrm>
            <a:off x="687310" y="107200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Client-Server Model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2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None/>
            </a:pPr>
            <a:r>
              <a:t/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1" name="Google Shape;11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373" y="1641537"/>
            <a:ext cx="3707828" cy="2135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1850" y="1641537"/>
            <a:ext cx="3656301" cy="21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>
            <p:ph type="title"/>
          </p:nvPr>
        </p:nvSpPr>
        <p:spPr>
          <a:xfrm>
            <a:off x="687310" y="106830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3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collection of web pages and related content that is identified by a common domain name and published on at least one web server with an IP address.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2740" y="2376787"/>
            <a:ext cx="4985974" cy="1973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3"/>
          <p:cNvSpPr txBox="1"/>
          <p:nvPr/>
        </p:nvSpPr>
        <p:spPr>
          <a:xfrm>
            <a:off x="488660" y="2086075"/>
            <a:ext cx="3398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Domain: nu.edu.kz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IP address: 178.91.253.180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pages and their URLs: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About Us - https://nu.edu.kz/about)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Admission - https://nu.edu.kz/admissions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Academics - https://nu.edu.kz/academics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9380" y="2106759"/>
            <a:ext cx="4384620" cy="303674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 txBox="1"/>
          <p:nvPr>
            <p:ph type="title"/>
          </p:nvPr>
        </p:nvSpPr>
        <p:spPr>
          <a:xfrm>
            <a:off x="711016" y="97516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 Architecture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4"/>
          <p:cNvSpPr txBox="1"/>
          <p:nvPr>
            <p:ph idx="1" type="body"/>
          </p:nvPr>
        </p:nvSpPr>
        <p:spPr>
          <a:xfrm>
            <a:off x="79216" y="78995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typical architecture of a website consists of: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Front-end part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(user interface): HTML, CSS, JavaScript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Back-end part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(business logic): Python, Java, PHP, etc.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MySQL, PostgreSQL, MS SQL, Oracle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System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images, audio, video, web pages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Front-end: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users see and interact with.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Back-end: 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underlying system that supports 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33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and processes user interactions.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None/>
            </a:pPr>
            <a:r>
              <a:t/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website can be </a:t>
            </a:r>
            <a:r>
              <a:rPr b="1" lang="en" sz="1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</a:t>
            </a:r>
            <a:r>
              <a:rPr b="1" lang="en" sz="15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dynamic</a:t>
            </a: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depending </a:t>
            </a:r>
            <a:b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content generated.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"/>
          <p:cNvSpPr txBox="1"/>
          <p:nvPr>
            <p:ph type="title"/>
          </p:nvPr>
        </p:nvSpPr>
        <p:spPr>
          <a:xfrm>
            <a:off x="702550" y="105983"/>
            <a:ext cx="510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HTML, CSS, Javascript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5"/>
          <p:cNvSpPr txBox="1"/>
          <p:nvPr>
            <p:ph idx="1" type="body"/>
          </p:nvPr>
        </p:nvSpPr>
        <p:spPr>
          <a:xfrm>
            <a:off x="556917" y="115571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Hyper-Text Markup Language (HTML)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standard markup 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language for documents designed to be displayed in a web browser.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describes the structure of the web page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Cascading Style Sheets (CSS)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stylesheet language used to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describe the presentation of a document written in HTML.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describes the style of the web page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(JS)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lightweight and interpreted programming (or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scripting) language for Web pages.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adds interactivity to the web page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0873" y="969924"/>
            <a:ext cx="897925" cy="89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90025" y="1867838"/>
            <a:ext cx="1782175" cy="13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74575" y="3151475"/>
            <a:ext cx="813075" cy="11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 txBox="1"/>
          <p:nvPr>
            <p:ph type="title"/>
          </p:nvPr>
        </p:nvSpPr>
        <p:spPr>
          <a:xfrm>
            <a:off x="711017" y="97516"/>
            <a:ext cx="5104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takeaways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6"/>
          <p:cNvSpPr txBox="1"/>
          <p:nvPr>
            <p:ph idx="1" type="body"/>
          </p:nvPr>
        </p:nvSpPr>
        <p:spPr>
          <a:xfrm>
            <a:off x="1602017" y="928808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address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name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DNS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Client-Server Model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Server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Architecture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Frontend/Backend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❑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HTML, CSS, JavaScript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for Attention!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 txBox="1"/>
          <p:nvPr>
            <p:ph idx="1" type="body"/>
          </p:nvPr>
        </p:nvSpPr>
        <p:spPr>
          <a:xfrm>
            <a:off x="305147" y="933275"/>
            <a:ext cx="7181503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the Course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Policies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●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the Web works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addresses and Domain names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DNS and getting domain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Client-Server Model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Websites and their architecture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HTML, CSS, JavaScript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" name="Google Shape;46;p2"/>
          <p:cNvSpPr txBox="1"/>
          <p:nvPr/>
        </p:nvSpPr>
        <p:spPr>
          <a:xfrm>
            <a:off x="406950" y="596359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 txBox="1"/>
          <p:nvPr>
            <p:ph type="title"/>
          </p:nvPr>
        </p:nvSpPr>
        <p:spPr>
          <a:xfrm>
            <a:off x="756403" y="9686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 txBox="1"/>
          <p:nvPr>
            <p:ph type="title"/>
          </p:nvPr>
        </p:nvSpPr>
        <p:spPr>
          <a:xfrm>
            <a:off x="676622" y="104925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the Course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" name="Google Shape;53;p3"/>
          <p:cNvSpPr txBox="1"/>
          <p:nvPr>
            <p:ph idx="1" type="body"/>
          </p:nvPr>
        </p:nvSpPr>
        <p:spPr>
          <a:xfrm>
            <a:off x="219422" y="677625"/>
            <a:ext cx="8426400" cy="19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Instructor: </a:t>
            </a:r>
            <a:endParaRPr/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Talgat Manglayev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Email: talgat.manglayev</a:t>
            </a:r>
            <a:r>
              <a:rPr lang="en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@nu.edu.kz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Office: 7e428</a:t>
            </a:r>
            <a:endParaRPr/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Office Hours: TBD</a:t>
            </a:r>
            <a:endParaRPr/>
          </a:p>
          <a:p>
            <a:pPr indent="-342900" lvl="0" marL="4381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Grading:</a:t>
            </a:r>
            <a:endParaRPr b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 Course Project: 30%</a:t>
            </a:r>
            <a:endParaRPr/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	    Quizzes (3): 30%</a:t>
            </a:r>
            <a:endParaRPr/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Lab Assignments: 30%</a:t>
            </a:r>
            <a:endParaRPr/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Attendance: 10%               </a:t>
            </a:r>
            <a:endParaRPr/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52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"/>
          <p:cNvSpPr txBox="1"/>
          <p:nvPr>
            <p:ph type="title"/>
          </p:nvPr>
        </p:nvSpPr>
        <p:spPr>
          <a:xfrm>
            <a:off x="676622" y="104925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the Course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4"/>
          <p:cNvSpPr txBox="1"/>
          <p:nvPr>
            <p:ph idx="1" type="body"/>
          </p:nvPr>
        </p:nvSpPr>
        <p:spPr>
          <a:xfrm>
            <a:off x="295622" y="894450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1" marL="552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basic introduction to </a:t>
            </a:r>
            <a:r>
              <a:rPr i="1"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 Programming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None/>
            </a:pPr>
            <a:r>
              <a:t/>
            </a:r>
            <a:endParaRPr i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you are expected to learn: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how the </a:t>
            </a:r>
            <a:r>
              <a:rPr b="1"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works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web pages using </a:t>
            </a:r>
            <a:r>
              <a:rPr b="1"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</a:t>
            </a:r>
            <a:endParaRPr b="1" sz="2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some interactivity to the web pages with </a:t>
            </a:r>
            <a:r>
              <a:rPr b="1"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</a:t>
            </a:r>
            <a:endParaRPr b="1" sz="2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Times New Roman"/>
              <a:buChar char="○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Solve problems using </a:t>
            </a:r>
            <a:r>
              <a:rPr b="1"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Excel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use data in your web pages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>
            <p:ph type="title"/>
          </p:nvPr>
        </p:nvSpPr>
        <p:spPr>
          <a:xfrm>
            <a:off x="295622" y="104925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Materials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5"/>
          <p:cNvSpPr txBox="1"/>
          <p:nvPr>
            <p:ph idx="1" type="body"/>
          </p:nvPr>
        </p:nvSpPr>
        <p:spPr>
          <a:xfrm>
            <a:off x="305147" y="868350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Extensive on-line digital resources (readings, references, tutorials) will be utilized throughout the course.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Recommended resources:</a:t>
            </a:r>
            <a:endParaRPr b="1" sz="210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52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notes on Moodle </a:t>
            </a:r>
            <a:endParaRPr i="1"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52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book: Creating a website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524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Tutorials: w3schools.com or developer.mozilla.org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6025" y="2367951"/>
            <a:ext cx="1891675" cy="249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/>
          <p:nvPr>
            <p:ph type="title"/>
          </p:nvPr>
        </p:nvSpPr>
        <p:spPr>
          <a:xfrm>
            <a:off x="712074" y="85875"/>
            <a:ext cx="5269625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Deadlines are important!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6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There will be </a:t>
            </a:r>
            <a:r>
              <a:rPr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Deadlines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Late submissions (later than 60 minutes) after the </a:t>
            </a:r>
            <a:r>
              <a:rPr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deadline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penalized by 50%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Late submissions after the </a:t>
            </a:r>
            <a:r>
              <a:rPr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</a:t>
            </a: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deadline are not accepted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"/>
          <p:cNvSpPr txBox="1"/>
          <p:nvPr>
            <p:ph type="title"/>
          </p:nvPr>
        </p:nvSpPr>
        <p:spPr>
          <a:xfrm>
            <a:off x="702550" y="95400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Plagiarism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7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“A piece of writing that has been copied [or closely paraphrased] from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someone else and is presented as being your own work”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“The act of plagiarizing; taking someone's words or ideas as if they were your own”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Plagiarism results in an automatic F in the course and may result in your suspension from the program!</a:t>
            </a:r>
            <a:endParaRPr b="1" sz="2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1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Whenever in doubt, ask the instructor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/>
          <p:nvPr>
            <p:ph type="title"/>
          </p:nvPr>
        </p:nvSpPr>
        <p:spPr>
          <a:xfrm>
            <a:off x="712075" y="114450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Behaviour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8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Personal responsibility (Self study!!!)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Behave professionally &amp; respectfully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In class: English only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You will make mistakes (and that’s okay)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Get involved and have fun!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 txBox="1"/>
          <p:nvPr>
            <p:ph type="title"/>
          </p:nvPr>
        </p:nvSpPr>
        <p:spPr>
          <a:xfrm>
            <a:off x="686450" y="114874"/>
            <a:ext cx="3581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IP addresses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9"/>
          <p:cNvSpPr txBox="1"/>
          <p:nvPr>
            <p:ph idx="1" type="body"/>
          </p:nvPr>
        </p:nvSpPr>
        <p:spPr>
          <a:xfrm>
            <a:off x="358797" y="835675"/>
            <a:ext cx="8426400" cy="3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</a:t>
            </a: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Protocol (IP)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address is a unique identifier of a particular device on the Internet network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PC, mobile, router, smart watch, TV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Example: 178.91.253.180 [ Format is A.B.C.D ]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IP addresses are mathematically produced and allocated by the </a:t>
            </a: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 Assigned Numbers Authority (IANA)</a:t>
            </a:r>
            <a:endParaRPr b="1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</a:t>
            </a:r>
            <a:r>
              <a:rPr b="1"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IP addresses: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public/private (global/local)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static/dynamic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dedicate/shared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5075" y="3087350"/>
            <a:ext cx="2284600" cy="194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U white  theme 4x3">
  <a:themeElements>
    <a:clrScheme name="Серая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Marat Isteleyev</dc:creator>
</cp:coreProperties>
</file>