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38b61017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38b61017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2785d424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2785d424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a812607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a812607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38b61017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38b61017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b0001be5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b0001be5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38b61017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38b61017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757827c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2757827c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38b61017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38b61017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d966abc4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1ed966abc4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d966abc4e_0_1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1ed966abc4e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0001be5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0001be5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d966abc4e_0_2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1ed966abc4e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d966abc4e_0_2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1ed966abc4e_0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68" name="Shape 68"/>
        <p:cNvGrpSpPr/>
        <p:nvPr/>
      </p:nvGrpSpPr>
      <p:grpSpPr>
        <a:xfrm>
          <a:off x="0" y="0"/>
          <a:ext cx="0" cy="0"/>
          <a:chOff x="0" y="0"/>
          <a:chExt cx="0" cy="0"/>
        </a:xfrm>
      </p:grpSpPr>
      <p:sp>
        <p:nvSpPr>
          <p:cNvPr id="69" name="Google Shape;69;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74" name="Shape 74"/>
        <p:cNvGrpSpPr/>
        <p:nvPr/>
      </p:nvGrpSpPr>
      <p:grpSpPr>
        <a:xfrm>
          <a:off x="0" y="0"/>
          <a:ext cx="0" cy="0"/>
          <a:chOff x="0" y="0"/>
          <a:chExt cx="0" cy="0"/>
        </a:xfrm>
      </p:grpSpPr>
      <p:sp>
        <p:nvSpPr>
          <p:cNvPr id="75" name="Google Shape;75;p1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7" name="Google Shape;7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2" name="Google Shape;82;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3" name="Google Shape;83;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2" name="Google Shape;92;p1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101" name="Shape 101"/>
        <p:cNvGrpSpPr/>
        <p:nvPr/>
      </p:nvGrpSpPr>
      <p:grpSpPr>
        <a:xfrm>
          <a:off x="0" y="0"/>
          <a:ext cx="0" cy="0"/>
          <a:chOff x="0" y="0"/>
          <a:chExt cx="0" cy="0"/>
        </a:xfrm>
      </p:grpSpPr>
      <p:sp>
        <p:nvSpPr>
          <p:cNvPr id="102" name="Google Shape;10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3" name="Google Shape;10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4" name="Google Shape;10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7" name="Google Shape;107;p2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8" name="Google Shape;108;p2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9" name="Google Shape;10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4" name="Google Shape;114;p23"/>
          <p:cNvSpPr/>
          <p:nvPr>
            <p:ph idx="2" type="pic"/>
          </p:nvPr>
        </p:nvSpPr>
        <p:spPr>
          <a:xfrm>
            <a:off x="3887391" y="740569"/>
            <a:ext cx="4629300" cy="3655200"/>
          </a:xfrm>
          <a:prstGeom prst="rect">
            <a:avLst/>
          </a:prstGeom>
          <a:noFill/>
          <a:ln>
            <a:noFill/>
          </a:ln>
        </p:spPr>
      </p:sp>
      <p:sp>
        <p:nvSpPr>
          <p:cNvPr id="115" name="Google Shape;115;p2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7" name="Google Shape;127;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cholarshipdb.net/scholarships?q=cuda&amp;listed=Last-24-hours" TargetMode="External"/><Relationship Id="rId4" Type="http://schemas.openxmlformats.org/officeDocument/2006/relationships/hyperlink" Target="https://scholarshipdb.net/scholarships?q=cuda&amp;listed=Last-24-hou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manglayev/nu-courses-material/tree/main/CSCI-325/Lecture_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311708" y="744575"/>
            <a:ext cx="85206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highlight>
                  <a:srgbClr val="FFFFFF"/>
                </a:highlight>
              </a:rPr>
              <a:t>CSCI 325</a:t>
            </a:r>
            <a:endParaRPr sz="2400">
              <a:solidFill>
                <a:srgbClr val="222222"/>
              </a:solidFill>
              <a:highlight>
                <a:srgbClr val="FFFFFF"/>
              </a:highlight>
            </a:endParaRPr>
          </a:p>
          <a:p>
            <a:pPr indent="0" lvl="0" marL="0" rtl="0" algn="l">
              <a:spcBef>
                <a:spcPts val="0"/>
              </a:spcBef>
              <a:spcAft>
                <a:spcPts val="0"/>
              </a:spcAft>
              <a:buNone/>
            </a:pPr>
            <a:r>
              <a:rPr lang="en" sz="2400">
                <a:solidFill>
                  <a:srgbClr val="222222"/>
                </a:solidFill>
                <a:highlight>
                  <a:srgbClr val="FFFFFF"/>
                </a:highlight>
              </a:rPr>
              <a:t>Introduction to Parallel Systems and GPU Programming</a:t>
            </a:r>
            <a:endParaRPr sz="2400">
              <a:solidFill>
                <a:srgbClr val="222222"/>
              </a:solidFill>
              <a:highlight>
                <a:srgbClr val="FFFFFF"/>
              </a:highlight>
            </a:endParaRPr>
          </a:p>
          <a:p>
            <a:pPr indent="0" lvl="0" marL="0" rtl="0" algn="l">
              <a:spcBef>
                <a:spcPts val="0"/>
              </a:spcBef>
              <a:spcAft>
                <a:spcPts val="0"/>
              </a:spcAft>
              <a:buNone/>
            </a:pPr>
            <a:r>
              <a:t/>
            </a:r>
            <a:endParaRPr sz="2400">
              <a:solidFill>
                <a:srgbClr val="222222"/>
              </a:solidFill>
              <a:highlight>
                <a:srgbClr val="FFFFFF"/>
              </a:highlight>
            </a:endParaRPr>
          </a:p>
          <a:p>
            <a:pPr indent="0" lvl="0" marL="0" rtl="0" algn="l">
              <a:spcBef>
                <a:spcPts val="0"/>
              </a:spcBef>
              <a:spcAft>
                <a:spcPts val="0"/>
              </a:spcAft>
              <a:buNone/>
            </a:pPr>
            <a:r>
              <a:rPr lang="en" sz="2400">
                <a:solidFill>
                  <a:srgbClr val="222222"/>
                </a:solidFill>
                <a:highlight>
                  <a:srgbClr val="FFFFFF"/>
                </a:highlight>
              </a:rPr>
              <a:t>Lecture 2</a:t>
            </a:r>
            <a:endParaRPr sz="2400">
              <a:solidFill>
                <a:srgbClr val="222222"/>
              </a:solidFill>
              <a:highlight>
                <a:srgbClr val="FFFFFF"/>
              </a:highlight>
            </a:endParaRPr>
          </a:p>
          <a:p>
            <a:pPr indent="0" lvl="0" marL="0" rtl="0" algn="l">
              <a:spcBef>
                <a:spcPts val="0"/>
              </a:spcBef>
              <a:spcAft>
                <a:spcPts val="0"/>
              </a:spcAft>
              <a:buNone/>
            </a:pPr>
            <a:r>
              <a:rPr lang="en" sz="2400">
                <a:solidFill>
                  <a:srgbClr val="222222"/>
                </a:solidFill>
                <a:highlight>
                  <a:srgbClr val="FFFFFF"/>
                </a:highlight>
              </a:rPr>
              <a:t>C++ Multithreading</a:t>
            </a:r>
            <a:endParaRPr sz="2400">
              <a:solidFill>
                <a:srgbClr val="222222"/>
              </a:solidFill>
              <a:highlight>
                <a:srgbClr val="FFFFFF"/>
              </a:highlight>
            </a:endParaRPr>
          </a:p>
        </p:txBody>
      </p:sp>
      <p:sp>
        <p:nvSpPr>
          <p:cNvPr id="136" name="Google Shape;136;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Dr. Talgat Turanbekuly</a:t>
            </a:r>
            <a:endParaRPr>
              <a:solidFill>
                <a:schemeClr val="dk1"/>
              </a:solidFill>
            </a:endParaRPr>
          </a:p>
        </p:txBody>
      </p:sp>
      <p:sp>
        <p:nvSpPr>
          <p:cNvPr id="137" name="Google Shape;13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202" name="Google Shape;20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chemeClr val="dk1"/>
                </a:solidFill>
              </a:rPr>
              <a:t>There are N text files in a directory. The program allows user to enter a word or a phrase and searches it in all of the files of the directory. The results should be written to another text file as the word is found. For example, there are 4 files: A.txt, B.txt, C.txt and D.txt. User enters “capital”. The program finds it in B.txt and then in C.txt after that in A.txt and D.txt. So the results.txt may have something like:</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capital</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B.txt line 2</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C.txt line 7</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A.txt line 30</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D.txt line 29</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Here in file A.txt the word was found a little later, but it took the queue to write to the results.txt earlier. It is ok if this happens.</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Use multithreading for searching and mutex for writing the result.</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08" name="Google Shape;20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There are several ways to declare and operate threads in C++</a:t>
            </a:r>
            <a:endParaRPr sz="2000">
              <a:solidFill>
                <a:schemeClr val="dk1"/>
              </a:solidFill>
            </a:endParaRPr>
          </a:p>
          <a:p>
            <a:pPr indent="0" lvl="0" marL="0" rtl="0" algn="l">
              <a:spcBef>
                <a:spcPts val="1200"/>
              </a:spcBef>
              <a:spcAft>
                <a:spcPts val="0"/>
              </a:spcAft>
              <a:buNone/>
            </a:pPr>
            <a:r>
              <a:t/>
            </a:r>
            <a:endParaRPr sz="2000">
              <a:solidFill>
                <a:schemeClr val="dk1"/>
              </a:solidFill>
            </a:endParaRPr>
          </a:p>
          <a:p>
            <a:pPr indent="0" lvl="0" marL="0" rtl="0" algn="l">
              <a:spcBef>
                <a:spcPts val="1200"/>
              </a:spcBef>
              <a:spcAft>
                <a:spcPts val="0"/>
              </a:spcAft>
              <a:buNone/>
            </a:pPr>
            <a:r>
              <a:rPr lang="en" sz="2000">
                <a:solidFill>
                  <a:schemeClr val="dk1"/>
                </a:solidFill>
              </a:rPr>
              <a:t>Thread synchronization allows only one thread to work with data</a:t>
            </a:r>
            <a:endParaRPr sz="2000">
              <a:solidFill>
                <a:schemeClr val="dk1"/>
              </a:solidFill>
            </a:endParaRPr>
          </a:p>
          <a:p>
            <a:pPr indent="0" lvl="0" marL="0" rtl="0" algn="l">
              <a:spcBef>
                <a:spcPts val="1200"/>
              </a:spcBef>
              <a:spcAft>
                <a:spcPts val="0"/>
              </a:spcAft>
              <a:buNone/>
            </a:pPr>
            <a:r>
              <a:t/>
            </a:r>
            <a:endParaRPr sz="2000">
              <a:solidFill>
                <a:schemeClr val="dk1"/>
              </a:solidFill>
            </a:endParaRPr>
          </a:p>
          <a:p>
            <a:pPr indent="0" lvl="0" marL="0" rtl="0" algn="l">
              <a:spcBef>
                <a:spcPts val="1200"/>
              </a:spcBef>
              <a:spcAft>
                <a:spcPts val="0"/>
              </a:spcAft>
              <a:buNone/>
            </a:pPr>
            <a:r>
              <a:rPr lang="en" sz="2000">
                <a:solidFill>
                  <a:schemeClr val="dk1"/>
                </a:solidFill>
              </a:rPr>
              <a:t>Thread synchronization prevents unpredictable results</a:t>
            </a:r>
            <a:endParaRPr sz="2000">
              <a:solidFill>
                <a:schemeClr val="dk1"/>
              </a:solidFill>
            </a:endParaRPr>
          </a:p>
          <a:p>
            <a:pPr indent="0" lvl="0" marL="0" rtl="0" algn="l">
              <a:spcBef>
                <a:spcPts val="1200"/>
              </a:spcBef>
              <a:spcAft>
                <a:spcPts val="120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14" name="Google Shape;21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Paul J. Deitel. C++20 Fundamentals, 3rd Edition. 2024;</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Harvey Deitel, and Paul J. Deitel. C++20 for Programmers: An Object's-Natural Approach, 3rd Edition, 2022;</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Anthony Williams. C++ Concurrency in Action, Second Edition, 2019;</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HPC, CUDA internships, jobs</a:t>
            </a:r>
            <a:endParaRPr/>
          </a:p>
        </p:txBody>
      </p:sp>
      <p:sp>
        <p:nvSpPr>
          <p:cNvPr id="220" name="Google Shape;22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https://scholarshipdb.net/scholarships?q=cuda&amp;listed=Last-24-hours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u="sng">
                <a:solidFill>
                  <a:schemeClr val="hlink"/>
                </a:solidFill>
                <a:hlinkClick r:id="rId4"/>
              </a:rPr>
              <a:t>https://scholarshipdb.net/scholarships?q=gpu&amp;listed=Last-24-hours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sign up to learn.nvidia.com</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chemeClr val="dk1"/>
                </a:solidFill>
              </a:rPr>
              <a:t>Multithreading</a:t>
            </a:r>
            <a:endParaRPr sz="2200">
              <a:solidFill>
                <a:schemeClr val="dk1"/>
              </a:solidFill>
            </a:endParaRPr>
          </a:p>
          <a:p>
            <a:pPr indent="457200" lvl="0" marL="0" rtl="0" algn="l">
              <a:spcBef>
                <a:spcPts val="1200"/>
              </a:spcBef>
              <a:spcAft>
                <a:spcPts val="0"/>
              </a:spcAft>
              <a:buNone/>
            </a:pPr>
            <a:r>
              <a:rPr lang="en" sz="2200">
                <a:solidFill>
                  <a:schemeClr val="dk1"/>
                </a:solidFill>
              </a:rPr>
              <a:t>Thread States</a:t>
            </a:r>
            <a:endParaRPr b="1" sz="2200">
              <a:solidFill>
                <a:schemeClr val="dk1"/>
              </a:solidFill>
            </a:endParaRPr>
          </a:p>
          <a:p>
            <a:pPr indent="0" lvl="0" marL="0" rtl="0" algn="l">
              <a:spcBef>
                <a:spcPts val="1200"/>
              </a:spcBef>
              <a:spcAft>
                <a:spcPts val="0"/>
              </a:spcAft>
              <a:buNone/>
            </a:pPr>
            <a:r>
              <a:rPr b="1" lang="en" sz="2200">
                <a:solidFill>
                  <a:schemeClr val="dk1"/>
                </a:solidFill>
              </a:rPr>
              <a:t>Concurrency</a:t>
            </a:r>
            <a:endParaRPr b="1" sz="2200">
              <a:solidFill>
                <a:schemeClr val="dk1"/>
              </a:solidFill>
            </a:endParaRPr>
          </a:p>
          <a:p>
            <a:pPr indent="0" lvl="0" marL="0" rtl="0" algn="l">
              <a:spcBef>
                <a:spcPts val="1200"/>
              </a:spcBef>
              <a:spcAft>
                <a:spcPts val="0"/>
              </a:spcAft>
              <a:buNone/>
            </a:pPr>
            <a:r>
              <a:rPr lang="en" sz="2200">
                <a:solidFill>
                  <a:schemeClr val="dk1"/>
                </a:solidFill>
              </a:rPr>
              <a:t>	Sharing data among threads</a:t>
            </a:r>
            <a:endParaRPr sz="2200">
              <a:solidFill>
                <a:schemeClr val="dk1"/>
              </a:solidFill>
            </a:endParaRPr>
          </a:p>
          <a:p>
            <a:pPr indent="457200" lvl="0" marL="0" rtl="0" algn="l">
              <a:spcBef>
                <a:spcPts val="1200"/>
              </a:spcBef>
              <a:spcAft>
                <a:spcPts val="1200"/>
              </a:spcAft>
              <a:buNone/>
            </a:pPr>
            <a:r>
              <a:rPr lang="en" sz="2200">
                <a:solidFill>
                  <a:schemeClr val="dk1"/>
                </a:solidFill>
              </a:rPr>
              <a:t>Thread Synchronization</a:t>
            </a:r>
            <a:endParaRPr sz="2200">
              <a:solidFill>
                <a:schemeClr val="dk1"/>
              </a:solidFill>
            </a:endParaRPr>
          </a:p>
        </p:txBody>
      </p:sp>
      <p:sp>
        <p:nvSpPr>
          <p:cNvPr id="144" name="Google Shape;14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thread states</a:t>
            </a:r>
            <a:endParaRPr/>
          </a:p>
        </p:txBody>
      </p:sp>
      <p:pic>
        <p:nvPicPr>
          <p:cNvPr id="150" name="Google Shape;150;p28"/>
          <p:cNvPicPr preferRelativeResize="0"/>
          <p:nvPr/>
        </p:nvPicPr>
        <p:blipFill>
          <a:blip r:embed="rId3">
            <a:alphaModFix/>
          </a:blip>
          <a:stretch>
            <a:fillRect/>
          </a:stretch>
        </p:blipFill>
        <p:spPr>
          <a:xfrm>
            <a:off x="311712" y="1047000"/>
            <a:ext cx="3756175" cy="3416399"/>
          </a:xfrm>
          <a:prstGeom prst="rect">
            <a:avLst/>
          </a:prstGeom>
          <a:noFill/>
          <a:ln>
            <a:noFill/>
          </a:ln>
        </p:spPr>
      </p:pic>
      <p:sp>
        <p:nvSpPr>
          <p:cNvPr id="151" name="Google Shape;151;p28"/>
          <p:cNvSpPr txBox="1"/>
          <p:nvPr/>
        </p:nvSpPr>
        <p:spPr>
          <a:xfrm>
            <a:off x="311700" y="4492675"/>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Harvey Deitel, Paul Deitel and David Choffnes, “Chapter 4, Thread Concepts.” Operating Systems, 3/e, p. 153. Upper Saddle River, NJ: Prentice Hall, 2004.</a:t>
            </a:r>
            <a:endParaRPr>
              <a:latin typeface="Times New Roman"/>
              <a:ea typeface="Times New Roman"/>
              <a:cs typeface="Times New Roman"/>
              <a:sym typeface="Times New Roman"/>
            </a:endParaRPr>
          </a:p>
        </p:txBody>
      </p:sp>
      <p:sp>
        <p:nvSpPr>
          <p:cNvPr id="152" name="Google Shape;152;p28"/>
          <p:cNvSpPr/>
          <p:nvPr/>
        </p:nvSpPr>
        <p:spPr>
          <a:xfrm>
            <a:off x="4067875" y="1017725"/>
            <a:ext cx="5076000" cy="3474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200"/>
              <a:t>Born</a:t>
            </a:r>
            <a:r>
              <a:rPr lang="en" sz="1200"/>
              <a:t> - thread begins its life cycle and remains until the program starts.</a:t>
            </a:r>
            <a:endParaRPr sz="1200"/>
          </a:p>
          <a:p>
            <a:pPr indent="0" lvl="0" marL="0" rtl="0" algn="l">
              <a:spcBef>
                <a:spcPts val="0"/>
              </a:spcBef>
              <a:spcAft>
                <a:spcPts val="0"/>
              </a:spcAft>
              <a:buNone/>
            </a:pPr>
            <a:r>
              <a:t/>
            </a:r>
            <a:endParaRPr sz="1200"/>
          </a:p>
          <a:p>
            <a:pPr indent="0" lvl="0" marL="0" rtl="0" algn="just">
              <a:spcBef>
                <a:spcPts val="0"/>
              </a:spcBef>
              <a:spcAft>
                <a:spcPts val="0"/>
              </a:spcAft>
              <a:buNone/>
            </a:pPr>
            <a:r>
              <a:rPr b="1" lang="en" sz="1200"/>
              <a:t>Ready</a:t>
            </a:r>
            <a:r>
              <a:rPr lang="en" sz="1200"/>
              <a:t> - OS allocates processor time (quantum/timeslice) and sends the thread to </a:t>
            </a:r>
            <a:r>
              <a:rPr b="1" lang="en" sz="1200"/>
              <a:t>Running</a:t>
            </a:r>
            <a:r>
              <a:rPr lang="en" sz="1200"/>
              <a:t> state. Then the thread returns to the </a:t>
            </a:r>
            <a:r>
              <a:rPr b="1" lang="en" sz="1200"/>
              <a:t>Ready</a:t>
            </a:r>
            <a:r>
              <a:rPr lang="en" sz="1200"/>
              <a:t> state. Another thread is assigned to the processor.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Thread scheduling</a:t>
            </a:r>
            <a:r>
              <a:rPr lang="en" sz="1200"/>
              <a:t> - </a:t>
            </a:r>
            <a:r>
              <a:rPr lang="en" sz="1200"/>
              <a:t> allocating threads per time.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Waiting</a:t>
            </a:r>
            <a:r>
              <a:rPr lang="en" sz="1200"/>
              <a:t> - thread A is paused until thread B completes and notifies thread A or specific time is passed.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Timed waiting</a:t>
            </a:r>
            <a:r>
              <a:rPr lang="en" sz="1200"/>
              <a:t> - thread is in the state until time interval is passed or specific task is completed.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Blocked </a:t>
            </a:r>
            <a:r>
              <a:rPr lang="en" sz="1200"/>
              <a:t>- the thread is waiting until I/O task is completed.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Terminated</a:t>
            </a:r>
            <a:r>
              <a:rPr lang="en" sz="1200"/>
              <a:t> - when the thread completes its task.</a:t>
            </a:r>
            <a:endParaRPr sz="1200"/>
          </a:p>
          <a:p>
            <a:pPr indent="0" lvl="0" marL="0" rtl="0" algn="l">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 multithreading</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Lecture 2 examples</a:t>
            </a:r>
            <a:endParaRPr/>
          </a:p>
        </p:txBody>
      </p:sp>
      <p:sp>
        <p:nvSpPr>
          <p:cNvPr id="159" name="Google Shape;15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0"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Thread Synchronization</a:t>
            </a:r>
            <a:endParaRPr/>
          </a:p>
        </p:txBody>
      </p:sp>
      <p:sp>
        <p:nvSpPr>
          <p:cNvPr id="165" name="Google Shape;165;p30"/>
          <p:cNvSpPr txBox="1"/>
          <p:nvPr>
            <p:ph idx="1" type="body"/>
          </p:nvPr>
        </p:nvSpPr>
        <p:spPr>
          <a:xfrm>
            <a:off x="0" y="994172"/>
            <a:ext cx="9144000" cy="41493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0"/>
              </a:spcAft>
              <a:buClr>
                <a:schemeClr val="dk1"/>
              </a:buClr>
              <a:buSzPts val="2700"/>
              <a:buNone/>
            </a:pPr>
            <a:r>
              <a:t/>
            </a:r>
            <a:endParaRPr sz="2700">
              <a:solidFill>
                <a:schemeClr val="dk1"/>
              </a:solidFill>
            </a:endParaRPr>
          </a:p>
          <a:p>
            <a:pPr indent="0" lvl="0" marL="0" rtl="0" algn="just">
              <a:lnSpc>
                <a:spcPct val="90000"/>
              </a:lnSpc>
              <a:spcBef>
                <a:spcPts val="800"/>
              </a:spcBef>
              <a:spcAft>
                <a:spcPts val="0"/>
              </a:spcAft>
              <a:buClr>
                <a:schemeClr val="dk1"/>
              </a:buClr>
              <a:buSzPts val="2700"/>
              <a:buNone/>
            </a:pPr>
            <a:r>
              <a:t/>
            </a:r>
            <a:endParaRPr sz="2700">
              <a:solidFill>
                <a:schemeClr val="dk1"/>
              </a:solidFill>
            </a:endParaRPr>
          </a:p>
          <a:p>
            <a:pPr indent="0" lvl="0" marL="0" rtl="0" algn="just">
              <a:lnSpc>
                <a:spcPct val="90000"/>
              </a:lnSpc>
              <a:spcBef>
                <a:spcPts val="800"/>
              </a:spcBef>
              <a:spcAft>
                <a:spcPts val="0"/>
              </a:spcAft>
              <a:buClr>
                <a:schemeClr val="dk1"/>
              </a:buClr>
              <a:buSzPts val="2700"/>
              <a:buNone/>
            </a:pPr>
            <a:r>
              <a:rPr lang="en" sz="2500">
                <a:solidFill>
                  <a:schemeClr val="dk1"/>
                </a:solidFill>
              </a:rPr>
              <a:t>It is possible to run parallel threads and execute several tasks.</a:t>
            </a:r>
            <a:endParaRPr sz="1600">
              <a:solidFill>
                <a:schemeClr val="dk1"/>
              </a:solidFill>
            </a:endParaRPr>
          </a:p>
          <a:p>
            <a:pPr indent="0" lvl="0" marL="0" rtl="0" algn="just">
              <a:lnSpc>
                <a:spcPct val="90000"/>
              </a:lnSpc>
              <a:spcBef>
                <a:spcPts val="800"/>
              </a:spcBef>
              <a:spcAft>
                <a:spcPts val="0"/>
              </a:spcAft>
              <a:buClr>
                <a:schemeClr val="dk1"/>
              </a:buClr>
              <a:buSzPts val="2700"/>
              <a:buNone/>
            </a:pPr>
            <a:r>
              <a:t/>
            </a:r>
            <a:endParaRPr sz="2700">
              <a:solidFill>
                <a:schemeClr val="dk1"/>
              </a:solidFill>
            </a:endParaRPr>
          </a:p>
          <a:p>
            <a:pPr indent="0" lvl="0" marL="0" rtl="0" algn="just">
              <a:lnSpc>
                <a:spcPct val="90000"/>
              </a:lnSpc>
              <a:spcBef>
                <a:spcPts val="800"/>
              </a:spcBef>
              <a:spcAft>
                <a:spcPts val="0"/>
              </a:spcAft>
              <a:buClr>
                <a:schemeClr val="dk1"/>
              </a:buClr>
              <a:buSzPts val="2700"/>
              <a:buNone/>
            </a:pPr>
            <a:r>
              <a:rPr lang="en" sz="2500">
                <a:solidFill>
                  <a:schemeClr val="dk1"/>
                </a:solidFill>
              </a:rPr>
              <a:t>What if several threads try to change value of the same object?</a:t>
            </a:r>
            <a:endParaRPr sz="1600">
              <a:solidFill>
                <a:schemeClr val="dk1"/>
              </a:solidFill>
            </a:endParaRPr>
          </a:p>
          <a:p>
            <a:pPr indent="0" lvl="0" marL="0" rtl="0" algn="just">
              <a:lnSpc>
                <a:spcPct val="90000"/>
              </a:lnSpc>
              <a:spcBef>
                <a:spcPts val="800"/>
              </a:spcBef>
              <a:spcAft>
                <a:spcPts val="0"/>
              </a:spcAft>
              <a:buClr>
                <a:schemeClr val="dk1"/>
              </a:buClr>
              <a:buSzPts val="2700"/>
              <a:buNone/>
            </a:pPr>
            <a:r>
              <a:t/>
            </a:r>
            <a:endParaRPr sz="2700">
              <a:solidFill>
                <a:schemeClr val="dk1"/>
              </a:solidFill>
            </a:endParaRPr>
          </a:p>
          <a:p>
            <a:pPr indent="0" lvl="0" marL="0" rtl="0" algn="just">
              <a:lnSpc>
                <a:spcPct val="90000"/>
              </a:lnSpc>
              <a:spcBef>
                <a:spcPts val="800"/>
              </a:spcBef>
              <a:spcAft>
                <a:spcPts val="0"/>
              </a:spcAft>
              <a:buClr>
                <a:schemeClr val="dk1"/>
              </a:buClr>
              <a:buSzPts val="2100"/>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0"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Data Race</a:t>
            </a:r>
            <a:endParaRPr/>
          </a:p>
        </p:txBody>
      </p:sp>
      <p:sp>
        <p:nvSpPr>
          <p:cNvPr id="171" name="Google Shape;171;p31"/>
          <p:cNvSpPr txBox="1"/>
          <p:nvPr>
            <p:ph idx="1" type="body"/>
          </p:nvPr>
        </p:nvSpPr>
        <p:spPr>
          <a:xfrm>
            <a:off x="0" y="994172"/>
            <a:ext cx="9144000" cy="41493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rmAutofit/>
          </a:bodyPr>
          <a:lstStyle/>
          <a:p>
            <a:pPr indent="0" lvl="0" marL="0" rtl="0" algn="just">
              <a:lnSpc>
                <a:spcPct val="90000"/>
              </a:lnSpc>
              <a:spcBef>
                <a:spcPts val="800"/>
              </a:spcBef>
              <a:spcAft>
                <a:spcPts val="0"/>
              </a:spcAft>
              <a:buClr>
                <a:schemeClr val="dk1"/>
              </a:buClr>
              <a:buSzPts val="2700"/>
              <a:buNone/>
            </a:pPr>
            <a:r>
              <a:rPr lang="en" sz="2700"/>
              <a:t>Thread-1 gets value of an object in order to change.</a:t>
            </a:r>
            <a:endParaRPr sz="2700"/>
          </a:p>
          <a:p>
            <a:pPr indent="0" lvl="0" marL="0" rtl="0" algn="just">
              <a:lnSpc>
                <a:spcPct val="90000"/>
              </a:lnSpc>
              <a:spcBef>
                <a:spcPts val="800"/>
              </a:spcBef>
              <a:spcAft>
                <a:spcPts val="0"/>
              </a:spcAft>
              <a:buClr>
                <a:schemeClr val="dk1"/>
              </a:buClr>
              <a:buSzPts val="2700"/>
              <a:buNone/>
            </a:pPr>
            <a:r>
              <a:rPr lang="en" sz="2700"/>
              <a:t>Thread-2 changes the value before thread-1 saves the object.</a:t>
            </a:r>
            <a:endParaRPr sz="2700"/>
          </a:p>
          <a:p>
            <a:pPr indent="0" lvl="0" marL="0" rtl="0" algn="just">
              <a:lnSpc>
                <a:spcPct val="90000"/>
              </a:lnSpc>
              <a:spcBef>
                <a:spcPts val="800"/>
              </a:spcBef>
              <a:spcAft>
                <a:spcPts val="0"/>
              </a:spcAft>
              <a:buClr>
                <a:schemeClr val="dk1"/>
              </a:buClr>
              <a:buSzPts val="2700"/>
              <a:buNone/>
            </a:pPr>
            <a:r>
              <a:rPr lang="en" sz="2700"/>
              <a:t>In this case thread-1 works with old value of the object.</a:t>
            </a:r>
            <a:endParaRPr/>
          </a:p>
          <a:p>
            <a:pPr indent="0" lvl="0" marL="0" rtl="0" algn="just">
              <a:lnSpc>
                <a:spcPct val="90000"/>
              </a:lnSpc>
              <a:spcBef>
                <a:spcPts val="800"/>
              </a:spcBef>
              <a:spcAft>
                <a:spcPts val="0"/>
              </a:spcAft>
              <a:buClr>
                <a:schemeClr val="dk1"/>
              </a:buClr>
              <a:buSzPts val="2700"/>
              <a:buNone/>
            </a:pPr>
            <a:r>
              <a:t/>
            </a:r>
            <a:endParaRPr sz="2700"/>
          </a:p>
          <a:p>
            <a:pPr indent="0" lvl="0" marL="0" rtl="0" algn="just">
              <a:lnSpc>
                <a:spcPct val="90000"/>
              </a:lnSpc>
              <a:spcBef>
                <a:spcPts val="800"/>
              </a:spcBef>
              <a:spcAft>
                <a:spcPts val="0"/>
              </a:spcAft>
              <a:buClr>
                <a:schemeClr val="dk1"/>
              </a:buClr>
              <a:buSzPts val="2700"/>
              <a:buNone/>
            </a:pPr>
            <a:r>
              <a:t/>
            </a:r>
            <a:endParaRPr sz="2700"/>
          </a:p>
          <a:p>
            <a:pPr indent="0" lvl="0" marL="0" rtl="0" algn="ctr">
              <a:lnSpc>
                <a:spcPct val="90000"/>
              </a:lnSpc>
              <a:spcBef>
                <a:spcPts val="800"/>
              </a:spcBef>
              <a:spcAft>
                <a:spcPts val="0"/>
              </a:spcAft>
              <a:buClr>
                <a:schemeClr val="dk1"/>
              </a:buClr>
              <a:buSzPts val="2700"/>
              <a:buNone/>
            </a:pPr>
            <a:r>
              <a:t/>
            </a:r>
            <a:endParaRPr sz="2700"/>
          </a:p>
          <a:p>
            <a:pPr indent="0" lvl="0" marL="0" rtl="0" algn="l">
              <a:lnSpc>
                <a:spcPct val="90000"/>
              </a:lnSpc>
              <a:spcBef>
                <a:spcPts val="800"/>
              </a:spcBef>
              <a:spcAft>
                <a:spcPts val="0"/>
              </a:spcAft>
              <a:buClr>
                <a:schemeClr val="dk1"/>
              </a:buClr>
              <a:buSzPts val="2700"/>
              <a:buNone/>
            </a:pPr>
            <a:r>
              <a:t/>
            </a:r>
            <a:endParaRPr/>
          </a:p>
        </p:txBody>
      </p:sp>
      <p:sp>
        <p:nvSpPr>
          <p:cNvPr id="172" name="Google Shape;172;p31"/>
          <p:cNvSpPr/>
          <p:nvPr/>
        </p:nvSpPr>
        <p:spPr>
          <a:xfrm>
            <a:off x="4016404" y="3725061"/>
            <a:ext cx="1111200" cy="356100"/>
          </a:xfrm>
          <a:prstGeom prst="roundRect">
            <a:avLst>
              <a:gd fmla="val 16667" name="adj"/>
            </a:avLst>
          </a:prstGeom>
          <a:solidFill>
            <a:srgbClr val="6AA84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lang="en" sz="1800">
                <a:solidFill>
                  <a:schemeClr val="dk1"/>
                </a:solidFill>
              </a:rPr>
              <a:t>OBJECT</a:t>
            </a:r>
            <a:endParaRPr i="0" sz="1800" u="none" cap="none" strike="noStrike">
              <a:solidFill>
                <a:schemeClr val="dk1"/>
              </a:solidFill>
            </a:endParaRPr>
          </a:p>
        </p:txBody>
      </p:sp>
      <p:cxnSp>
        <p:nvCxnSpPr>
          <p:cNvPr id="173" name="Google Shape;173;p31"/>
          <p:cNvCxnSpPr>
            <a:endCxn id="172" idx="1"/>
          </p:cNvCxnSpPr>
          <p:nvPr/>
        </p:nvCxnSpPr>
        <p:spPr>
          <a:xfrm>
            <a:off x="2249404" y="3025911"/>
            <a:ext cx="1767000" cy="877200"/>
          </a:xfrm>
          <a:prstGeom prst="straightConnector1">
            <a:avLst/>
          </a:prstGeom>
          <a:noFill/>
          <a:ln cap="flat" cmpd="sng" w="9525">
            <a:solidFill>
              <a:schemeClr val="dk1"/>
            </a:solidFill>
            <a:prstDash val="solid"/>
            <a:round/>
            <a:headEnd len="med" w="med" type="none"/>
            <a:tailEnd len="med" w="med" type="none"/>
          </a:ln>
        </p:spPr>
      </p:cxnSp>
      <p:cxnSp>
        <p:nvCxnSpPr>
          <p:cNvPr id="174" name="Google Shape;174;p31"/>
          <p:cNvCxnSpPr>
            <a:stCxn id="172" idx="3"/>
          </p:cNvCxnSpPr>
          <p:nvPr/>
        </p:nvCxnSpPr>
        <p:spPr>
          <a:xfrm flipH="1" rot="10800000">
            <a:off x="5127604" y="3121311"/>
            <a:ext cx="1979400" cy="781800"/>
          </a:xfrm>
          <a:prstGeom prst="straightConnector1">
            <a:avLst/>
          </a:prstGeom>
          <a:noFill/>
          <a:ln cap="flat" cmpd="sng" w="9525">
            <a:solidFill>
              <a:schemeClr val="dk1"/>
            </a:solidFill>
            <a:prstDash val="solid"/>
            <a:round/>
            <a:headEnd len="med" w="med" type="none"/>
            <a:tailEnd len="med" w="med" type="none"/>
          </a:ln>
        </p:spPr>
      </p:cxnSp>
      <p:sp>
        <p:nvSpPr>
          <p:cNvPr id="175" name="Google Shape;175;p31"/>
          <p:cNvSpPr/>
          <p:nvPr/>
        </p:nvSpPr>
        <p:spPr>
          <a:xfrm rot="1597440">
            <a:off x="2603186" y="3196865"/>
            <a:ext cx="1304076" cy="29301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THREAD 1</a:t>
            </a:r>
            <a:endParaRPr b="1" sz="1600">
              <a:latin typeface="Calibri"/>
              <a:ea typeface="Calibri"/>
              <a:cs typeface="Calibri"/>
              <a:sym typeface="Calibri"/>
            </a:endParaRPr>
          </a:p>
        </p:txBody>
      </p:sp>
      <p:sp>
        <p:nvSpPr>
          <p:cNvPr id="176" name="Google Shape;176;p31"/>
          <p:cNvSpPr/>
          <p:nvPr/>
        </p:nvSpPr>
        <p:spPr>
          <a:xfrm rot="-1312050">
            <a:off x="5327263" y="3258385"/>
            <a:ext cx="1304028" cy="29308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THREAD 2</a:t>
            </a:r>
            <a:endParaRPr b="1"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00000"/>
              </a:lnSpc>
              <a:spcBef>
                <a:spcPts val="0"/>
              </a:spcBef>
              <a:spcAft>
                <a:spcPts val="0"/>
              </a:spcAft>
              <a:buNone/>
            </a:pPr>
            <a:r>
              <a:rPr lang="en" sz="2800">
                <a:latin typeface="Arial"/>
                <a:ea typeface="Arial"/>
                <a:cs typeface="Arial"/>
                <a:sym typeface="Arial"/>
              </a:rPr>
              <a:t>Data Race</a:t>
            </a:r>
            <a:endParaRPr/>
          </a:p>
        </p:txBody>
      </p:sp>
      <p:sp>
        <p:nvSpPr>
          <p:cNvPr id="182" name="Google Shape;182;p3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just">
              <a:lnSpc>
                <a:spcPct val="115000"/>
              </a:lnSpc>
              <a:spcBef>
                <a:spcPts val="0"/>
              </a:spcBef>
              <a:spcAft>
                <a:spcPts val="1200"/>
              </a:spcAft>
              <a:buClr>
                <a:schemeClr val="dk1"/>
              </a:buClr>
              <a:buSzPts val="1100"/>
              <a:buFont typeface="Arial"/>
              <a:buNone/>
            </a:pPr>
            <a:r>
              <a:rPr lang="en" sz="2046">
                <a:latin typeface="Arial"/>
                <a:ea typeface="Arial"/>
                <a:cs typeface="Arial"/>
                <a:sym typeface="Arial"/>
              </a:rPr>
              <a:t>A ‘race condition’ may arise when two or more threads concurrently access the same memory location and at least one of the threads updates the location. It may lead to wrong 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0"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Thread Synchronization</a:t>
            </a:r>
            <a:endParaRPr/>
          </a:p>
        </p:txBody>
      </p:sp>
      <p:sp>
        <p:nvSpPr>
          <p:cNvPr id="188" name="Google Shape;188;p33"/>
          <p:cNvSpPr txBox="1"/>
          <p:nvPr>
            <p:ph idx="1" type="body"/>
          </p:nvPr>
        </p:nvSpPr>
        <p:spPr>
          <a:xfrm>
            <a:off x="0" y="994172"/>
            <a:ext cx="9144000" cy="41493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just">
              <a:lnSpc>
                <a:spcPct val="90000"/>
              </a:lnSpc>
              <a:spcBef>
                <a:spcPts val="0"/>
              </a:spcBef>
              <a:spcAft>
                <a:spcPts val="0"/>
              </a:spcAft>
              <a:buClr>
                <a:schemeClr val="dk1"/>
              </a:buClr>
              <a:buSzPct val="100000"/>
              <a:buNone/>
            </a:pPr>
            <a:r>
              <a:rPr b="1" lang="en" sz="2700"/>
              <a:t>problem solution:</a:t>
            </a:r>
            <a:endParaRPr b="1"/>
          </a:p>
          <a:p>
            <a:pPr indent="0" lvl="0" marL="0" rtl="0" algn="just">
              <a:lnSpc>
                <a:spcPct val="90000"/>
              </a:lnSpc>
              <a:spcBef>
                <a:spcPts val="800"/>
              </a:spcBef>
              <a:spcAft>
                <a:spcPts val="0"/>
              </a:spcAft>
              <a:buClr>
                <a:schemeClr val="dk1"/>
              </a:buClr>
              <a:buSzPct val="100000"/>
              <a:buNone/>
            </a:pPr>
            <a:r>
              <a:rPr lang="en" sz="2700"/>
              <a:t>Ensure only one thread at a time can access the object - </a:t>
            </a:r>
            <a:endParaRPr sz="2700"/>
          </a:p>
          <a:p>
            <a:pPr indent="0" lvl="0" marL="0" rtl="0" algn="just">
              <a:lnSpc>
                <a:spcPct val="90000"/>
              </a:lnSpc>
              <a:spcBef>
                <a:spcPts val="800"/>
              </a:spcBef>
              <a:spcAft>
                <a:spcPts val="0"/>
              </a:spcAft>
              <a:buClr>
                <a:schemeClr val="dk1"/>
              </a:buClr>
              <a:buSzPct val="100000"/>
              <a:buNone/>
            </a:pPr>
            <a:r>
              <a:rPr lang="en" sz="2700"/>
              <a:t>acquire the lock on the object.</a:t>
            </a:r>
            <a:endParaRPr sz="2700"/>
          </a:p>
          <a:p>
            <a:pPr indent="0" lvl="0" marL="0" rtl="0" algn="just">
              <a:lnSpc>
                <a:spcPct val="90000"/>
              </a:lnSpc>
              <a:spcBef>
                <a:spcPts val="800"/>
              </a:spcBef>
              <a:spcAft>
                <a:spcPts val="0"/>
              </a:spcAft>
              <a:buClr>
                <a:schemeClr val="dk1"/>
              </a:buClr>
              <a:buSzPct val="100000"/>
              <a:buNone/>
            </a:pPr>
            <a:r>
              <a:t/>
            </a:r>
            <a:endParaRPr sz="2700"/>
          </a:p>
          <a:p>
            <a:pPr indent="0" lvl="0" marL="0" rtl="0" algn="just">
              <a:lnSpc>
                <a:spcPct val="90000"/>
              </a:lnSpc>
              <a:spcBef>
                <a:spcPts val="800"/>
              </a:spcBef>
              <a:spcAft>
                <a:spcPts val="0"/>
              </a:spcAft>
              <a:buClr>
                <a:schemeClr val="dk1"/>
              </a:buClr>
              <a:buSzPct val="100000"/>
              <a:buNone/>
            </a:pPr>
            <a:r>
              <a:rPr lang="en" sz="2700"/>
              <a:t>One thread </a:t>
            </a:r>
            <a:endParaRPr/>
          </a:p>
          <a:p>
            <a:pPr indent="0" lvl="0" marL="0" rtl="0" algn="just">
              <a:lnSpc>
                <a:spcPct val="90000"/>
              </a:lnSpc>
              <a:spcBef>
                <a:spcPts val="800"/>
              </a:spcBef>
              <a:spcAft>
                <a:spcPts val="0"/>
              </a:spcAft>
              <a:buClr>
                <a:schemeClr val="dk1"/>
              </a:buClr>
              <a:buSzPct val="100000"/>
              <a:buNone/>
            </a:pPr>
            <a:r>
              <a:rPr lang="en" sz="2700"/>
              <a:t>	1) gets value of the object </a:t>
            </a:r>
            <a:endParaRPr/>
          </a:p>
          <a:p>
            <a:pPr indent="0" lvl="0" marL="0" rtl="0" algn="just">
              <a:lnSpc>
                <a:spcPct val="90000"/>
              </a:lnSpc>
              <a:spcBef>
                <a:spcPts val="800"/>
              </a:spcBef>
              <a:spcAft>
                <a:spcPts val="0"/>
              </a:spcAft>
              <a:buClr>
                <a:schemeClr val="dk1"/>
              </a:buClr>
              <a:buSzPct val="100000"/>
              <a:buNone/>
            </a:pPr>
            <a:r>
              <a:rPr lang="en" sz="2700"/>
              <a:t>	2) changes the value</a:t>
            </a:r>
            <a:endParaRPr/>
          </a:p>
          <a:p>
            <a:pPr indent="0" lvl="0" marL="0" rtl="0" algn="just">
              <a:lnSpc>
                <a:spcPct val="90000"/>
              </a:lnSpc>
              <a:spcBef>
                <a:spcPts val="800"/>
              </a:spcBef>
              <a:spcAft>
                <a:spcPts val="0"/>
              </a:spcAft>
              <a:buClr>
                <a:schemeClr val="dk1"/>
              </a:buClr>
              <a:buSzPct val="100000"/>
              <a:buNone/>
            </a:pPr>
            <a:r>
              <a:rPr lang="en" sz="2700"/>
              <a:t>	3) saves new updated value to the object. </a:t>
            </a:r>
            <a:endParaRPr/>
          </a:p>
          <a:p>
            <a:pPr indent="0" lvl="0" marL="0" rtl="0" algn="just">
              <a:lnSpc>
                <a:spcPct val="90000"/>
              </a:lnSpc>
              <a:spcBef>
                <a:spcPts val="800"/>
              </a:spcBef>
              <a:spcAft>
                <a:spcPts val="0"/>
              </a:spcAft>
              <a:buClr>
                <a:schemeClr val="dk1"/>
              </a:buClr>
              <a:buSzPct val="100000"/>
              <a:buNone/>
            </a:pPr>
            <a:r>
              <a:t/>
            </a:r>
            <a:endParaRPr sz="2700"/>
          </a:p>
          <a:p>
            <a:pPr indent="0" lvl="0" marL="0" rtl="0" algn="just">
              <a:lnSpc>
                <a:spcPct val="90000"/>
              </a:lnSpc>
              <a:spcBef>
                <a:spcPts val="800"/>
              </a:spcBef>
              <a:spcAft>
                <a:spcPts val="0"/>
              </a:spcAft>
              <a:buClr>
                <a:schemeClr val="dk1"/>
              </a:buClr>
              <a:buSzPct val="100000"/>
              <a:buNone/>
            </a:pPr>
            <a:r>
              <a:rPr lang="en" sz="2700"/>
              <a:t>These three steps form </a:t>
            </a:r>
            <a:r>
              <a:rPr b="1" lang="en" sz="2700"/>
              <a:t>atomic operation </a:t>
            </a:r>
            <a:r>
              <a:rPr lang="en" sz="2700"/>
              <a:t>and cannot be divided.</a:t>
            </a:r>
            <a:endParaRPr sz="2700"/>
          </a:p>
          <a:p>
            <a:pPr indent="0" lvl="0" marL="0" rtl="0" algn="just">
              <a:lnSpc>
                <a:spcPct val="90000"/>
              </a:lnSpc>
              <a:spcBef>
                <a:spcPts val="8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0"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Thread Synchronization</a:t>
            </a:r>
            <a:endParaRPr/>
          </a:p>
        </p:txBody>
      </p:sp>
      <p:sp>
        <p:nvSpPr>
          <p:cNvPr id="194" name="Google Shape;194;p34"/>
          <p:cNvSpPr txBox="1"/>
          <p:nvPr>
            <p:ph idx="1" type="body"/>
          </p:nvPr>
        </p:nvSpPr>
        <p:spPr>
          <a:xfrm>
            <a:off x="0" y="994172"/>
            <a:ext cx="9144000" cy="41493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0"/>
              </a:spcAft>
              <a:buClr>
                <a:schemeClr val="dk1"/>
              </a:buClr>
              <a:buSzPts val="2700"/>
              <a:buNone/>
            </a:pPr>
            <a:r>
              <a:rPr lang="en" sz="2700"/>
              <a:t>In order to manage multiple threads trying access one object:</a:t>
            </a:r>
            <a:endParaRPr/>
          </a:p>
          <a:p>
            <a:pPr indent="0" lvl="0" marL="0" rtl="0" algn="just">
              <a:lnSpc>
                <a:spcPct val="90000"/>
              </a:lnSpc>
              <a:spcBef>
                <a:spcPts val="800"/>
              </a:spcBef>
              <a:spcAft>
                <a:spcPts val="0"/>
              </a:spcAft>
              <a:buClr>
                <a:schemeClr val="dk1"/>
              </a:buClr>
              <a:buSzPts val="2700"/>
              <a:buNone/>
            </a:pPr>
            <a:r>
              <a:t/>
            </a:r>
            <a:endParaRPr sz="2700">
              <a:solidFill>
                <a:schemeClr val="accent6"/>
              </a:solidFill>
            </a:endParaRPr>
          </a:p>
          <a:p>
            <a:pPr indent="0" lvl="0" marL="0" rtl="0" algn="just">
              <a:lnSpc>
                <a:spcPct val="90000"/>
              </a:lnSpc>
              <a:spcBef>
                <a:spcPts val="800"/>
              </a:spcBef>
              <a:spcAft>
                <a:spcPts val="0"/>
              </a:spcAft>
              <a:buClr>
                <a:schemeClr val="dk1"/>
              </a:buClr>
              <a:buSzPts val="2700"/>
              <a:buNone/>
            </a:pPr>
            <a:r>
              <a:t/>
            </a:r>
            <a:endParaRPr sz="2700">
              <a:solidFill>
                <a:schemeClr val="accent6"/>
              </a:solidFill>
            </a:endParaRPr>
          </a:p>
          <a:p>
            <a:pPr indent="0" lvl="0" marL="0" rtl="0" algn="just">
              <a:lnSpc>
                <a:spcPct val="90000"/>
              </a:lnSpc>
              <a:spcBef>
                <a:spcPts val="800"/>
              </a:spcBef>
              <a:spcAft>
                <a:spcPts val="0"/>
              </a:spcAft>
              <a:buClr>
                <a:schemeClr val="accent6"/>
              </a:buClr>
              <a:buSzPts val="2700"/>
              <a:buNone/>
            </a:pPr>
            <a:r>
              <a:rPr lang="en" sz="2700">
                <a:solidFill>
                  <a:schemeClr val="accent6"/>
                </a:solidFill>
              </a:rPr>
              <a:t>Only one thread is given access to the object </a:t>
            </a:r>
            <a:endParaRPr/>
          </a:p>
          <a:p>
            <a:pPr indent="0" lvl="0" marL="0" rtl="0" algn="just">
              <a:lnSpc>
                <a:spcPct val="90000"/>
              </a:lnSpc>
              <a:spcBef>
                <a:spcPts val="800"/>
              </a:spcBef>
              <a:spcAft>
                <a:spcPts val="0"/>
              </a:spcAft>
              <a:buClr>
                <a:schemeClr val="dk1"/>
              </a:buClr>
              <a:buSzPts val="2700"/>
              <a:buNone/>
            </a:pPr>
            <a:r>
              <a:rPr lang="en" sz="2700"/>
              <a:t>and </a:t>
            </a:r>
            <a:endParaRPr/>
          </a:p>
          <a:p>
            <a:pPr indent="0" lvl="0" marL="0" rtl="0" algn="just">
              <a:lnSpc>
                <a:spcPct val="90000"/>
              </a:lnSpc>
              <a:spcBef>
                <a:spcPts val="800"/>
              </a:spcBef>
              <a:spcAft>
                <a:spcPts val="0"/>
              </a:spcAft>
              <a:buClr>
                <a:schemeClr val="accent5"/>
              </a:buClr>
              <a:buSzPts val="2700"/>
              <a:buNone/>
            </a:pPr>
            <a:r>
              <a:rPr lang="en" sz="2700">
                <a:solidFill>
                  <a:schemeClr val="accent5"/>
                </a:solidFill>
              </a:rPr>
              <a:t>the rest threads are waiting</a:t>
            </a:r>
            <a:r>
              <a:rPr lang="en" sz="2700"/>
              <a:t>.</a:t>
            </a:r>
            <a:endParaRPr/>
          </a:p>
        </p:txBody>
      </p:sp>
      <p:sp>
        <p:nvSpPr>
          <p:cNvPr id="195" name="Google Shape;195;p34"/>
          <p:cNvSpPr/>
          <p:nvPr/>
        </p:nvSpPr>
        <p:spPr>
          <a:xfrm>
            <a:off x="3943350" y="3689427"/>
            <a:ext cx="2867700" cy="772800"/>
          </a:xfrm>
          <a:prstGeom prst="ellipse">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2100"/>
              <a:buFont typeface="Arial"/>
              <a:buNone/>
            </a:pPr>
            <a:r>
              <a:rPr b="1" i="0" lang="en" sz="2100" u="none" cap="none" strike="noStrike">
                <a:solidFill>
                  <a:schemeClr val="accent5"/>
                </a:solidFill>
                <a:latin typeface="Calibri"/>
                <a:ea typeface="Calibri"/>
                <a:cs typeface="Calibri"/>
                <a:sym typeface="Calibri"/>
              </a:rPr>
              <a:t>mutual exclusion</a:t>
            </a:r>
            <a:endParaRPr b="0" i="0" sz="1100" u="none" cap="none" strike="noStrike">
              <a:solidFill>
                <a:srgbClr val="000000"/>
              </a:solidFill>
              <a:latin typeface="Arial"/>
              <a:ea typeface="Arial"/>
              <a:cs typeface="Arial"/>
              <a:sym typeface="Arial"/>
            </a:endParaRPr>
          </a:p>
        </p:txBody>
      </p:sp>
      <p:sp>
        <p:nvSpPr>
          <p:cNvPr id="196" name="Google Shape;196;p34"/>
          <p:cNvSpPr/>
          <p:nvPr/>
        </p:nvSpPr>
        <p:spPr>
          <a:xfrm>
            <a:off x="2971075" y="1469264"/>
            <a:ext cx="3840000" cy="772800"/>
          </a:xfrm>
          <a:prstGeom prst="ellipse">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2100"/>
              <a:buFont typeface="Arial"/>
              <a:buNone/>
            </a:pPr>
            <a:r>
              <a:rPr b="1" i="0" lang="en" sz="2100" u="none" cap="none" strike="noStrike">
                <a:solidFill>
                  <a:schemeClr val="accent6"/>
                </a:solidFill>
                <a:latin typeface="Calibri"/>
                <a:ea typeface="Calibri"/>
                <a:cs typeface="Calibri"/>
                <a:sym typeface="Calibri"/>
              </a:rPr>
              <a:t>thread synchronization</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