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IxK2iuZe2o1UH3QqA9iqy2A+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ace097e2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face097e2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ace097e2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face097e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ace097e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face097e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ace097e2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face097e2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ace097e2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face097e2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ace097e2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face097e2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15a3ea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ace097e2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ace097e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ce097e2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ce097e2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ace097e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ace097e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ace097e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ace097e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ce097e2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ace097e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615a3ea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f615a3ea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linkedin.com/posts/iamfalkunaz_html-dos-and-donts-activity-7231955611230322688-S0Q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Week-4-Lecture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 Part III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Marat Isteleyev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ce097e27_0_10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Float</a:t>
            </a:r>
            <a:endParaRPr sz="3000"/>
          </a:p>
        </p:txBody>
      </p:sp>
      <p:pic>
        <p:nvPicPr>
          <p:cNvPr id="116" name="Google Shape;116;g2face097e27_0_103"/>
          <p:cNvPicPr preferRelativeResize="0"/>
          <p:nvPr/>
        </p:nvPicPr>
        <p:blipFill rotWithShape="1">
          <a:blip r:embed="rId3">
            <a:alphaModFix/>
          </a:blip>
          <a:srcRect b="0" l="0" r="2666" t="0"/>
          <a:stretch/>
        </p:blipFill>
        <p:spPr>
          <a:xfrm>
            <a:off x="27525" y="572700"/>
            <a:ext cx="5603649" cy="12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face097e27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" y="2379419"/>
            <a:ext cx="5603646" cy="95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face097e27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" y="3874124"/>
            <a:ext cx="5603645" cy="1269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face097e27_0_103"/>
          <p:cNvSpPr txBox="1"/>
          <p:nvPr/>
        </p:nvSpPr>
        <p:spPr>
          <a:xfrm>
            <a:off x="6026108" y="829683"/>
            <a:ext cx="3117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 in Normal flow,  </a:t>
            </a: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 floated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2face097e27_0_103"/>
          <p:cNvSpPr txBox="1"/>
          <p:nvPr/>
        </p:nvSpPr>
        <p:spPr>
          <a:xfrm>
            <a:off x="6026102" y="2380650"/>
            <a:ext cx="3117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Paragraph 1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floated 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the right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2face097e27_0_103"/>
          <p:cNvSpPr txBox="1"/>
          <p:nvPr/>
        </p:nvSpPr>
        <p:spPr>
          <a:xfrm>
            <a:off x="6026102" y="3874125"/>
            <a:ext cx="31179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Paragraph 1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floated 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the right,  </a:t>
            </a:r>
            <a:r>
              <a:rPr b="0" i="0" lang="en" sz="24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Paragraph 2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</a:t>
            </a:r>
            <a:r>
              <a:rPr b="1" i="0" lang="en" sz="24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cleared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ace097e27_0_1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Position</a:t>
            </a:r>
            <a:endParaRPr sz="3000"/>
          </a:p>
        </p:txBody>
      </p:sp>
      <p:sp>
        <p:nvSpPr>
          <p:cNvPr id="127" name="Google Shape;127;g2face097e27_0_1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2700" marR="106553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Position 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property specifies the type of positioning method used for an  element: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2500"/>
              <a:buChar char="•"/>
            </a:pPr>
            <a:r>
              <a:rPr b="1" lang="en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static 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positioned according to the </a:t>
            </a:r>
            <a:r>
              <a:rPr lang="en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flow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(default)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548235"/>
              </a:buClr>
              <a:buSzPts val="2500"/>
              <a:buChar char="•"/>
            </a:pPr>
            <a:r>
              <a:rPr b="1" lang="en" sz="2500">
                <a:solidFill>
                  <a:srgbClr val="548235"/>
                </a:solidFill>
                <a:latin typeface="Calibri"/>
                <a:ea typeface="Calibri"/>
                <a:cs typeface="Calibri"/>
                <a:sym typeface="Calibri"/>
              </a:rPr>
              <a:t>relative 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positioned relative to its </a:t>
            </a:r>
            <a:r>
              <a:rPr lang="en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 position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" sz="2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preserves 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4472C4"/>
              </a:buClr>
              <a:buSzPts val="2500"/>
              <a:buChar char="•"/>
            </a:pPr>
            <a:r>
              <a:rPr b="1" lang="en" sz="250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absolute 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positioned relative to the </a:t>
            </a:r>
            <a:r>
              <a:rPr lang="en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nearest positioned ancestor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" sz="2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removes 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843C0C"/>
              </a:buClr>
              <a:buSzPts val="2500"/>
              <a:buChar char="•"/>
            </a:pPr>
            <a:r>
              <a:rPr b="1" lang="en" sz="2500">
                <a:solidFill>
                  <a:srgbClr val="843C0C"/>
                </a:solidFill>
                <a:latin typeface="Calibri"/>
                <a:ea typeface="Calibri"/>
                <a:cs typeface="Calibri"/>
                <a:sym typeface="Calibri"/>
              </a:rPr>
              <a:t>fixed 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positioned relative to the </a:t>
            </a:r>
            <a:r>
              <a:rPr lang="en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viewport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" sz="2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removes 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500"/>
              <a:buChar char="•"/>
            </a:pPr>
            <a:r>
              <a:rPr b="1" lang="en" sz="25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sticky 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positioned based on the user's </a:t>
            </a:r>
            <a:r>
              <a:rPr lang="en" sz="25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scroll position</a:t>
            </a:r>
            <a:r>
              <a:rPr lang="en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(as relative or fixed)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are positioned using the </a:t>
            </a:r>
            <a:r>
              <a:rPr b="1"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top, bottom, left, 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right </a:t>
            </a:r>
            <a:r>
              <a:rPr lang="e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ace097e27_0_1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Position</a:t>
            </a:r>
            <a:endParaRPr sz="3000"/>
          </a:p>
        </p:txBody>
      </p:sp>
      <p:sp>
        <p:nvSpPr>
          <p:cNvPr id="133" name="Google Shape;133;g2face097e27_0_1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g2face097e27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" y="572698"/>
            <a:ext cx="6317412" cy="341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ace097e27_0_130"/>
          <p:cNvSpPr txBox="1"/>
          <p:nvPr/>
        </p:nvSpPr>
        <p:spPr>
          <a:xfrm>
            <a:off x="0" y="4064000"/>
            <a:ext cx="9144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</a:t>
            </a:r>
            <a:r>
              <a:rPr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</a:t>
            </a: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position,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need to define </a:t>
            </a:r>
            <a:r>
              <a:rPr b="1" i="0" lang="en" sz="2000" u="none" cap="none" strike="noStrike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</a:t>
            </a: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on some </a:t>
            </a:r>
            <a:r>
              <a:rPr i="0" lang="en" sz="20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ancestor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</a:t>
            </a: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by default defines position </a:t>
            </a:r>
            <a:r>
              <a:rPr i="0" lang="en" sz="2000" u="none" cap="none" strike="noStrike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2face097e27_0_130"/>
          <p:cNvSpPr txBox="1"/>
          <p:nvPr/>
        </p:nvSpPr>
        <p:spPr>
          <a:xfrm>
            <a:off x="6317400" y="572700"/>
            <a:ext cx="2826600" cy="2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1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2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 </a:t>
            </a:r>
            <a:endParaRPr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3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elative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ace097e27_0_1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2face097e27_0_13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restructure our HTML document to have  different layouts depending 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(primary, secondary)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 (header, navigation, content, footer)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size (desktop, tablet, mobile)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855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have a look at a typical desktop layout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ace097e27_0_1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2face097e27_0_14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typical layouts for big screen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g2face097e27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724" y="1304924"/>
            <a:ext cx="74665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ace097e27_0_1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2face097e27_0_14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ideas to mention: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(header, nav, footer, section)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Header,, nav and footer are </a:t>
            </a:r>
            <a:r>
              <a:rPr b="1" lang="en" sz="26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elements, i.e. take all line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multi-column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115570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on the containing element (section)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column width in percentage (e.g.: 25%-50%-25%)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the code (index_layout.html, style3.css)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there are other solutions as well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6560" lvl="0" marL="45720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</a:t>
            </a:r>
            <a:r>
              <a:rPr lang="en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Box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to take care of extra content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carefully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6560" lvl="0" marL="45720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Positioning elements on the page can be done using: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2800">
              <a:solidFill>
                <a:srgbClr val="4472C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72C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6560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layouts 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 on several factors (content, screen)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Model&lt;/li&gt;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anatomy&lt;/li&gt;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&lt;li&gt;Overflow&lt;/li&gt;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sizing&lt;/li&gt;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&lt;li&gt;Positioning the Elements&lt;/li&gt;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&lt;li&gt;Display&lt;/li&gt;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&lt;li&gt;Float&lt;/li&gt;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&lt;li&gt;Position&lt;/li&gt;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6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&lt;li&gt;Website Layout&lt;/li&gt;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&lt;li&gt;Multi column pages&lt;/li&gt;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18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g2f615a3eae8_0_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CSS </a:t>
            </a: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Model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box that wraps around every HTML element.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Box Model: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actual content of the box.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area around the content.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 border around the padding and content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 outside the border.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6068" y="1373663"/>
            <a:ext cx="3337940" cy="239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ace097e27_0_6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2face097e27_0_6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properties of Box Model: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marR="5080" rtl="0" algn="l">
              <a:lnSpc>
                <a:spcPct val="907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can define values separately for the  properties such as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use the shorthand  notations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margin-top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20px;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50px 30px 50px 30px;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two elements have facing margins, the </a:t>
            </a: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two gets applied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content is not fitting the box, use </a:t>
            </a: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adds a scrolling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hides the extra part of content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ace097e27_0_6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Sizing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2face097e27_0_6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depend on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content-box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</a:t>
            </a:r>
            <a:r>
              <a:rPr b="1" i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content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borders and padding</a:t>
            </a:r>
            <a:endParaRPr b="1" sz="2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border-box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</a:t>
            </a:r>
            <a:r>
              <a:rPr b="1" i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borders, padding and conten</a:t>
            </a:r>
            <a:r>
              <a:rPr b="1" i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(recommended way)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</a:t>
            </a:r>
            <a:r>
              <a:rPr b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inherited by children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b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set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element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g2face097e27_0_68"/>
          <p:cNvSpPr txBox="1"/>
          <p:nvPr/>
        </p:nvSpPr>
        <p:spPr>
          <a:xfrm>
            <a:off x="10" y="3571495"/>
            <a:ext cx="4715400" cy="1572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8640" marR="6534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box-sizing: border-box;  margin: 0;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g2face097e27_0_68"/>
          <p:cNvSpPr/>
          <p:nvPr/>
        </p:nvSpPr>
        <p:spPr>
          <a:xfrm>
            <a:off x="4715401" y="4205657"/>
            <a:ext cx="1015511" cy="114871"/>
          </a:xfrm>
          <a:custGeom>
            <a:rect b="b" l="l" r="r" t="t"/>
            <a:pathLst>
              <a:path extrusionOk="0" h="228600" w="1125220">
                <a:moveTo>
                  <a:pt x="228599" y="0"/>
                </a:moveTo>
                <a:lnTo>
                  <a:pt x="0" y="114300"/>
                </a:lnTo>
                <a:lnTo>
                  <a:pt x="228599" y="228600"/>
                </a:lnTo>
                <a:lnTo>
                  <a:pt x="228599" y="152400"/>
                </a:lnTo>
                <a:lnTo>
                  <a:pt x="190499" y="152400"/>
                </a:lnTo>
                <a:lnTo>
                  <a:pt x="190499" y="76200"/>
                </a:lnTo>
                <a:lnTo>
                  <a:pt x="228599" y="76200"/>
                </a:lnTo>
                <a:lnTo>
                  <a:pt x="228599" y="0"/>
                </a:lnTo>
                <a:close/>
              </a:path>
              <a:path extrusionOk="0" h="228600" w="1125220">
                <a:moveTo>
                  <a:pt x="228599" y="76200"/>
                </a:moveTo>
                <a:lnTo>
                  <a:pt x="190499" y="76200"/>
                </a:lnTo>
                <a:lnTo>
                  <a:pt x="190499" y="152400"/>
                </a:lnTo>
                <a:lnTo>
                  <a:pt x="228599" y="152400"/>
                </a:lnTo>
                <a:lnTo>
                  <a:pt x="228599" y="76200"/>
                </a:lnTo>
                <a:close/>
              </a:path>
              <a:path extrusionOk="0" h="228600" w="1125220">
                <a:moveTo>
                  <a:pt x="1124845" y="76200"/>
                </a:moveTo>
                <a:lnTo>
                  <a:pt x="228599" y="76200"/>
                </a:lnTo>
                <a:lnTo>
                  <a:pt x="228599" y="152400"/>
                </a:lnTo>
                <a:lnTo>
                  <a:pt x="1124845" y="152400"/>
                </a:lnTo>
                <a:lnTo>
                  <a:pt x="1124845" y="762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face097e27_0_68"/>
          <p:cNvSpPr txBox="1"/>
          <p:nvPr/>
        </p:nvSpPr>
        <p:spPr>
          <a:xfrm>
            <a:off x="5730901" y="4071980"/>
            <a:ext cx="3016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to all elements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ace097e27_0_7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Positioning the Elements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2face097e27_0_7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Document Flow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the positions of elements on  the screen depending on their place in HTML document.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change this flow using positioning properties such as: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ace097e27_0_8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2face097e27_0_8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defines how the box model is displayed: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6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from the new line and occupies it all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7865" marR="320040" rtl="0" algn="l">
              <a:lnSpc>
                <a:spcPct val="122500"/>
              </a:lnSpc>
              <a:spcBef>
                <a:spcPts val="40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placed on the same line where defined (some box  properties are ignored like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margin-top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inline-block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behaves like a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the elements inside it to line up (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ace097e27_0_8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0" name="Google Shape;100;g2face097e27_0_87"/>
          <p:cNvGrpSpPr/>
          <p:nvPr/>
        </p:nvGrpSpPr>
        <p:grpSpPr>
          <a:xfrm>
            <a:off x="24" y="674980"/>
            <a:ext cx="6361723" cy="4468336"/>
            <a:chOff x="904067" y="1657906"/>
            <a:chExt cx="8254474" cy="5075924"/>
          </a:xfrm>
        </p:grpSpPr>
        <p:pic>
          <p:nvPicPr>
            <p:cNvPr id="101" name="Google Shape;101;g2face097e27_0_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4067" y="1657906"/>
              <a:ext cx="7005234" cy="5075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g2face097e27_0_87"/>
            <p:cNvSpPr/>
            <p:nvPr/>
          </p:nvSpPr>
          <p:spPr>
            <a:xfrm>
              <a:off x="4835461" y="2128291"/>
              <a:ext cx="4323080" cy="3782060"/>
            </a:xfrm>
            <a:custGeom>
              <a:rect b="b" l="l" r="r" t="t"/>
              <a:pathLst>
                <a:path extrusionOk="0" h="3782060" w="4323080">
                  <a:moveTo>
                    <a:pt x="4297705" y="3629545"/>
                  </a:moveTo>
                  <a:lnTo>
                    <a:pt x="387959" y="3629545"/>
                  </a:lnTo>
                  <a:lnTo>
                    <a:pt x="387959" y="3553345"/>
                  </a:lnTo>
                  <a:lnTo>
                    <a:pt x="159359" y="3667645"/>
                  </a:lnTo>
                  <a:lnTo>
                    <a:pt x="387959" y="3781945"/>
                  </a:lnTo>
                  <a:lnTo>
                    <a:pt x="387959" y="3705745"/>
                  </a:lnTo>
                  <a:lnTo>
                    <a:pt x="4297705" y="3705745"/>
                  </a:lnTo>
                  <a:lnTo>
                    <a:pt x="4297705" y="3629545"/>
                  </a:lnTo>
                  <a:close/>
                </a:path>
                <a:path extrusionOk="0" h="3782060" w="4323080">
                  <a:moveTo>
                    <a:pt x="4297705" y="2671241"/>
                  </a:moveTo>
                  <a:lnTo>
                    <a:pt x="228600" y="2671241"/>
                  </a:lnTo>
                  <a:lnTo>
                    <a:pt x="228600" y="2595041"/>
                  </a:lnTo>
                  <a:lnTo>
                    <a:pt x="0" y="2709341"/>
                  </a:lnTo>
                  <a:lnTo>
                    <a:pt x="228600" y="2823641"/>
                  </a:lnTo>
                  <a:lnTo>
                    <a:pt x="228600" y="2747441"/>
                  </a:lnTo>
                  <a:lnTo>
                    <a:pt x="4297705" y="2747441"/>
                  </a:lnTo>
                  <a:lnTo>
                    <a:pt x="4297705" y="2671241"/>
                  </a:lnTo>
                  <a:close/>
                </a:path>
                <a:path extrusionOk="0" h="3782060" w="4323080">
                  <a:moveTo>
                    <a:pt x="4297705" y="1128763"/>
                  </a:moveTo>
                  <a:lnTo>
                    <a:pt x="3499866" y="1128763"/>
                  </a:lnTo>
                  <a:lnTo>
                    <a:pt x="3499866" y="1052563"/>
                  </a:lnTo>
                  <a:lnTo>
                    <a:pt x="3271266" y="1166863"/>
                  </a:lnTo>
                  <a:lnTo>
                    <a:pt x="3499866" y="1281163"/>
                  </a:lnTo>
                  <a:lnTo>
                    <a:pt x="3499866" y="1204963"/>
                  </a:lnTo>
                  <a:lnTo>
                    <a:pt x="4297705" y="1204963"/>
                  </a:lnTo>
                  <a:lnTo>
                    <a:pt x="4297705" y="1128763"/>
                  </a:lnTo>
                  <a:close/>
                </a:path>
                <a:path extrusionOk="0" h="3782060" w="4323080">
                  <a:moveTo>
                    <a:pt x="4315587" y="1334363"/>
                  </a:moveTo>
                  <a:lnTo>
                    <a:pt x="4279824" y="1267066"/>
                  </a:lnTo>
                  <a:lnTo>
                    <a:pt x="3455251" y="1705292"/>
                  </a:lnTo>
                  <a:lnTo>
                    <a:pt x="3419487" y="1637995"/>
                  </a:lnTo>
                  <a:lnTo>
                    <a:pt x="3271266" y="1846211"/>
                  </a:lnTo>
                  <a:lnTo>
                    <a:pt x="3526777" y="1839861"/>
                  </a:lnTo>
                  <a:lnTo>
                    <a:pt x="3500513" y="1790458"/>
                  </a:lnTo>
                  <a:lnTo>
                    <a:pt x="3491014" y="1772577"/>
                  </a:lnTo>
                  <a:lnTo>
                    <a:pt x="4315587" y="1334363"/>
                  </a:lnTo>
                  <a:close/>
                </a:path>
                <a:path extrusionOk="0" h="3782060" w="4323080">
                  <a:moveTo>
                    <a:pt x="4322648" y="1004214"/>
                  </a:moveTo>
                  <a:lnTo>
                    <a:pt x="3302330" y="120827"/>
                  </a:lnTo>
                  <a:lnTo>
                    <a:pt x="3323920" y="95885"/>
                  </a:lnTo>
                  <a:lnTo>
                    <a:pt x="3352215" y="63220"/>
                  </a:lnTo>
                  <a:lnTo>
                    <a:pt x="3104565" y="0"/>
                  </a:lnTo>
                  <a:lnTo>
                    <a:pt x="3202584" y="236042"/>
                  </a:lnTo>
                  <a:lnTo>
                    <a:pt x="3252457" y="178435"/>
                  </a:lnTo>
                  <a:lnTo>
                    <a:pt x="4272762" y="1061821"/>
                  </a:lnTo>
                  <a:lnTo>
                    <a:pt x="4322648" y="1004214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g2face097e27_0_87"/>
          <p:cNvSpPr txBox="1"/>
          <p:nvPr/>
        </p:nvSpPr>
        <p:spPr>
          <a:xfrm>
            <a:off x="6540595" y="1853901"/>
            <a:ext cx="1905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Block 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face097e27_0_87"/>
          <p:cNvSpPr txBox="1"/>
          <p:nvPr/>
        </p:nvSpPr>
        <p:spPr>
          <a:xfrm>
            <a:off x="6540595" y="3190714"/>
            <a:ext cx="2603400" cy="13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Inline 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Inline-block </a:t>
            </a:r>
            <a:r>
              <a:rPr b="0" i="0" lang="en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615a3eae8_0_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Float</a:t>
            </a:r>
            <a:endParaRPr sz="3000"/>
          </a:p>
        </p:txBody>
      </p:sp>
      <p:sp>
        <p:nvSpPr>
          <p:cNvPr id="110" name="Google Shape;110;g2f615a3eae8_0_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specifies how an element should float: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can float to the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default)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Floated elements are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Normal flow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marR="850263" rtl="0" algn="l">
              <a:lnSpc>
                <a:spcPct val="1186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element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occupies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free space of the floated  element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marR="5080" rtl="0" algn="l">
              <a:lnSpc>
                <a:spcPct val="1193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prevents the next element from occupying  free space of the floating element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