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hxm9jUxgvcH8dRRlFV2hoIS2RBf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f615a3eae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2f615a3eae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ace097e27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face097e27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face097e27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2face097e27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face097e27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face097e27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face097e27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face097e27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face097e2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8" name="Google Shape;158;g2face097e2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4" name="Google Shape;16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f62552a75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f62552a75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f615a3eae8_0_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2f615a3eae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face097e27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2face097e27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ace097e27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8" name="Google Shape;78;g2face097e27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face097e2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2face097e2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face097e27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4" name="Google Shape;94;g2face097e27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face097e27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g2face097e27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face097e27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g2face097e27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2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linkedin.com/posts/iamfalkunaz_html-dos-and-donts-activity-7231955611230322688-S0QK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hyperlink" Target="https://www.w3schools.com/css/css_display_visibility.asp" TargetMode="External"/><Relationship Id="rId5" Type="http://schemas.openxmlformats.org/officeDocument/2006/relationships/hyperlink" Target="https://www.w3schools.com/css/css_inline-block.asp" TargetMode="External"/><Relationship Id="rId6" Type="http://schemas.openxmlformats.org/officeDocument/2006/relationships/hyperlink" Target="https://www.w3schools.com/css/css_inline-block.asp" TargetMode="External"/><Relationship Id="rId7" Type="http://schemas.openxmlformats.org/officeDocument/2006/relationships/hyperlink" Target="https://www.w3schools.com/css/tryit.asp?filename=trycss_inline-block_span1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&lt;!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DOCTYPE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CSCI 111 Web Programming and Problem Solving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head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Week-4-Lecture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Introduction to CSS Part III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Talgat Manglayev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Irina Dolzhikova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800">
                <a:solidFill>
                  <a:schemeClr val="lt1"/>
                </a:solidFill>
                <a:latin typeface="Courier New"/>
                <a:ea typeface="Courier New"/>
                <a:cs typeface="Courier New"/>
                <a:sym typeface="Courier New"/>
              </a:rPr>
              <a:t>Aigerim Yessenbayeva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ul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body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&lt;/</a:t>
            </a:r>
            <a:r>
              <a:rPr b="1" lang="en" sz="1800">
                <a:solidFill>
                  <a:srgbClr val="3C78D8"/>
                </a:solidFill>
                <a:latin typeface="Courier New"/>
                <a:ea typeface="Courier New"/>
                <a:cs typeface="Courier New"/>
                <a:sym typeface="Courier New"/>
              </a:rPr>
              <a:t>html</a:t>
            </a:r>
            <a:r>
              <a:rPr lang="en" sz="18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8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f615a3eae8_0_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" name="Google Shape;125;g2f615a3eae8_0_3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specifies how an element should float: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14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can float to the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none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default)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elements are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removed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Normal flow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850263" rtl="0" algn="l">
              <a:lnSpc>
                <a:spcPct val="118600"/>
              </a:lnSpc>
              <a:spcBef>
                <a:spcPts val="52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next element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occupies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free space of the floated 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698500" marR="5080" rtl="0" algn="l">
              <a:lnSpc>
                <a:spcPct val="1193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prevents the next element from occupying  free space of the floating element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g2f615a3eae8_0_32"/>
          <p:cNvSpPr txBox="1"/>
          <p:nvPr/>
        </p:nvSpPr>
        <p:spPr>
          <a:xfrm>
            <a:off x="0" y="4758600"/>
            <a:ext cx="9144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.1 float.html, 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4.2 float.html, 4.3 float.html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face097e27_0_1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g2face097e27_0_1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pecifies the type of positioning method used for an  element: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1065530" rtl="0" algn="l">
              <a:lnSpc>
                <a:spcPct val="1014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rgbClr val="FF0000"/>
              </a:buClr>
              <a:buSzPts val="2000"/>
              <a:buChar char="•"/>
            </a:pP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according to the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flow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(default)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548235"/>
              </a:buClr>
              <a:buSzPts val="2000"/>
              <a:buChar char="•"/>
            </a:pPr>
            <a:r>
              <a:rPr b="1" lang="en" sz="20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its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position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preserves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4472C4"/>
              </a:buClr>
              <a:buSzPts val="2000"/>
              <a:buChar char="•"/>
            </a:pPr>
            <a:r>
              <a:rPr b="1" lang="en" sz="2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nearest positioned ancestor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843C0C"/>
              </a:buClr>
              <a:buSzPts val="2000"/>
              <a:buChar char="•"/>
            </a:pPr>
            <a:r>
              <a:rPr b="1" lang="en" sz="2000">
                <a:solidFill>
                  <a:srgbClr val="843C0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relative to the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viewport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</a:t>
            </a:r>
            <a:r>
              <a:rPr b="1" lang="en" sz="2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space)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36525" lvl="0" marL="571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7030A0"/>
              </a:buClr>
              <a:buSzPts val="2000"/>
              <a:buChar char="•"/>
            </a:pPr>
            <a:r>
              <a:rPr b="1" lang="en" sz="2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sticky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 positioned based on the user's </a:t>
            </a:r>
            <a:r>
              <a:rPr lang="en" sz="20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scroll position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(as relative or fixed)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are positioned using the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top, bottom, left,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face097e27_0_1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2face097e27_0_1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9" name="Google Shape;139;g2face097e27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9" y="572698"/>
            <a:ext cx="6317412" cy="341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2face097e27_0_130"/>
          <p:cNvSpPr txBox="1"/>
          <p:nvPr/>
        </p:nvSpPr>
        <p:spPr>
          <a:xfrm>
            <a:off x="0" y="4064000"/>
            <a:ext cx="9144000" cy="9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Notes: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use </a:t>
            </a:r>
            <a:r>
              <a:rPr b="0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position, you need to define </a:t>
            </a:r>
            <a:r>
              <a:rPr b="1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some </a:t>
            </a:r>
            <a:r>
              <a:rPr b="0" i="0" lang="en" sz="20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ancestor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355600" marR="0" rtl="0" algn="l">
              <a:lnSpc>
                <a:spcPct val="100000"/>
              </a:lnSpc>
              <a:spcBef>
                <a:spcPts val="25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Char char="•"/>
            </a:pPr>
            <a:r>
              <a:rPr b="1" i="0" lang="en" sz="20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html </a:t>
            </a:r>
            <a:r>
              <a:rPr b="0" i="0" lang="en" sz="20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 by default defines position </a:t>
            </a:r>
            <a:r>
              <a:rPr b="0" i="0" lang="en" sz="2000" u="none" cap="none" strike="noStrike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b="0" i="0" sz="20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face097e27_0_130"/>
          <p:cNvSpPr txBox="1"/>
          <p:nvPr/>
        </p:nvSpPr>
        <p:spPr>
          <a:xfrm>
            <a:off x="6317400" y="572700"/>
            <a:ext cx="2826600" cy="259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absolute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static  </a:t>
            </a:r>
            <a:endParaRPr b="0" i="0" sz="2400" u="none" cap="none" strike="noStrike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sng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4414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3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relative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g2face097e27_0_130"/>
          <p:cNvSpPr txBox="1"/>
          <p:nvPr/>
        </p:nvSpPr>
        <p:spPr>
          <a:xfrm>
            <a:off x="6336150" y="3171600"/>
            <a:ext cx="27891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5.1 position_static.html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5.2 position_relative.html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5.3 position_absolute.html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5.4 position_fixed.html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5.5 position_sticky.html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ace097e27_0_13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g2face097e27_0_13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508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restructure our HTML document to have different layouts depending on: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8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(primary, secondary)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semantics (header, navigation, content, footer)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698500" rt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 size (desktop, tablet, mobile)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855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Let’s have a look at a typical desktop layout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ace097e27_0_14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g2face097e27_0_14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One of the typical layouts for big screen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5" name="Google Shape;155;g2face097e27_0_1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724" y="1304924"/>
            <a:ext cx="7466550" cy="383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face097e27_0_14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Website Layout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2face097e27_0_14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Several ideas to mention: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semantic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(header, nav, footer, 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Header, nav and footer are </a:t>
            </a:r>
            <a:r>
              <a:rPr b="1" lang="en" sz="26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elements, i.e. take all line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make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multi-column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page: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95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on the containing element (section)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1" marL="11557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 column width in percentage (e.g.: 25%-50%-25%)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6985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•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Note: there are other solutions as well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36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416560" lvl="0" marL="457200" rtl="0" algn="l">
              <a:lnSpc>
                <a:spcPct val="100000"/>
              </a:lnSpc>
              <a:spcBef>
                <a:spcPts val="18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Understand the </a:t>
            </a:r>
            <a:r>
              <a:rPr lang="en" sz="28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structure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of Box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to take care of extra content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■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carefully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Positioning elements on the page can be done using:</a:t>
            </a:r>
            <a:endParaRPr sz="3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8235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548235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064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472C4"/>
              </a:buClr>
              <a:buSzPct val="100000"/>
              <a:buFont typeface="Times New Roman"/>
              <a:buChar char="■"/>
            </a:pPr>
            <a:r>
              <a:rPr lang="en" sz="28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5"/>
              </a:spcBef>
              <a:spcAft>
                <a:spcPts val="0"/>
              </a:spcAft>
              <a:buSzPct val="69498"/>
              <a:buNone/>
            </a:pPr>
            <a:r>
              <a:t/>
            </a:r>
            <a:endParaRPr sz="2800">
              <a:solidFill>
                <a:srgbClr val="4472C4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656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3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Website layouts </a:t>
            </a:r>
            <a:r>
              <a:rPr lang="en" sz="3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depend on several factors (content, screen)</a:t>
            </a:r>
            <a:endParaRPr sz="21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62552a751_0_76"/>
          <p:cNvSpPr txBox="1"/>
          <p:nvPr>
            <p:ph idx="1" type="body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100" u="sng">
                <a:solidFill>
                  <a:schemeClr val="hlink"/>
                </a:solidFill>
                <a:hlinkClick r:id="rId3"/>
              </a:rPr>
              <a:t>bonus info</a:t>
            </a:r>
            <a:endParaRPr b="1" sz="2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Model&lt;/li&gt;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46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anatomy&lt;/li&gt;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384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&lt;li&gt;Overflow&lt;/li&gt;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&lt;li&gt;Box sizing&lt;/li&gt;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5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&lt;li&gt;Positioning the Elements&lt;/li&gt;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6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&lt;li&gt;Display&lt;/li&gt;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&lt;li&gt;Float&lt;/li&gt;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05166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&lt;li&gt;Position&lt;/li&gt;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3181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648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&lt;li&gt;Website Layout&lt;/li&gt;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8181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10833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&lt;li&gt;Multi column pages&lt;/li&gt;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3181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&lt;/ol&gt;</a:t>
            </a:r>
            <a:endParaRPr sz="1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" name="Google Shape;60;p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outline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f615a3eae8_0_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g2f615a3eae8_0_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CSS </a:t>
            </a:r>
            <a:r>
              <a:rPr b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 Model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box that wraps around every HTML element.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chemeClr val="dk1"/>
              </a:buClr>
              <a:buSzPts val="3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1.1  box_model.html</a:t>
            </a:r>
            <a:endParaRPr b="1"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Components of Box Model: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actual content of the box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around the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4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a border around the padding and content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03200" lvl="0" marL="241300" rtl="0" algn="l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transparent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area outside the border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67" name="Google Shape;67;g2f615a3eae8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06068" y="1373663"/>
            <a:ext cx="3337940" cy="2396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face097e27_0_63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Model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" name="Google Shape;73;g2face097e27_0_6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419"/>
              <a:buNone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Some properties of Box Model: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marR="5080" rtl="0" algn="l">
              <a:lnSpc>
                <a:spcPct val="90700"/>
              </a:lnSpc>
              <a:spcBef>
                <a:spcPts val="47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padding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define values separately for the  properties such as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bottom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lang="en" sz="30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left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 use the shorthand  notations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20px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○"/>
            </a:pP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50px 30px 50px 30px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219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two elements have facing margins, the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maximum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two gets applied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5"/>
              </a:spcBef>
              <a:spcAft>
                <a:spcPts val="0"/>
              </a:spcAft>
              <a:buSzPct val="77419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0" marL="457200" rtl="0" algn="l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content is not fitting the box, use </a:t>
            </a: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overflow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adds a scrolling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6237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○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value hides the extra part of content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2"/>
              <a:buNone/>
            </a:pPr>
            <a:r>
              <a:t/>
            </a:r>
            <a:endParaRPr/>
          </a:p>
        </p:txBody>
      </p:sp>
      <p:sp>
        <p:nvSpPr>
          <p:cNvPr id="74" name="Google Shape;74;g2face097e27_0_63"/>
          <p:cNvSpPr txBox="1"/>
          <p:nvPr/>
        </p:nvSpPr>
        <p:spPr>
          <a:xfrm>
            <a:off x="5283600" y="1835425"/>
            <a:ext cx="38604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1.2  box_model</a:t>
            </a: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.html</a:t>
            </a:r>
            <a:endParaRPr b="1"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1.3  box_model.html</a:t>
            </a:r>
            <a:endParaRPr b="1" sz="24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5" name="Google Shape;75;g2face097e27_0_63"/>
          <p:cNvSpPr txBox="1"/>
          <p:nvPr/>
        </p:nvSpPr>
        <p:spPr>
          <a:xfrm>
            <a:off x="0" y="468180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2.1 overflow_auto, </a:t>
            </a:r>
            <a:r>
              <a:rPr b="1" lang="en" sz="18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2.2 overflow_hidden, 2.3 overflow_scroll</a:t>
            </a:r>
            <a:endParaRPr sz="18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face097e27_0_68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Box Sizing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g2face097e27_0_6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800"/>
              <a:buNone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width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height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properties depend on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property: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254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content-box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only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 and padding</a:t>
            </a:r>
            <a:endParaRPr b="1" sz="26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border-box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includes </a:t>
            </a:r>
            <a:r>
              <a:rPr b="1" i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borders, padding and content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(recommended way)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default,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</a:t>
            </a:r>
            <a:r>
              <a:rPr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2600" u="sng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inherited by children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937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Times New Roman"/>
              <a:buChar char="●"/>
            </a:pP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the </a:t>
            </a:r>
            <a:r>
              <a:rPr b="1"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universal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selector </a:t>
            </a:r>
            <a:r>
              <a:rPr b="1" lang="en" sz="26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set </a:t>
            </a:r>
            <a:r>
              <a:rPr b="1" lang="en" sz="2600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box-sizing </a:t>
            </a:r>
            <a:r>
              <a:rPr lang="en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each element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2" name="Google Shape;82;g2face097e27_0_68"/>
          <p:cNvSpPr txBox="1"/>
          <p:nvPr/>
        </p:nvSpPr>
        <p:spPr>
          <a:xfrm>
            <a:off x="0" y="3571500"/>
            <a:ext cx="4715400" cy="157200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32375">
            <a:spAutoFit/>
          </a:bodyPr>
          <a:lstStyle/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" sz="2000" u="none" cap="none" strike="noStrike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6534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box-sizing: border-box;  margin: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5486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padding: 0;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" sz="20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20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3" name="Google Shape;83;g2face097e27_0_68"/>
          <p:cNvSpPr/>
          <p:nvPr/>
        </p:nvSpPr>
        <p:spPr>
          <a:xfrm>
            <a:off x="4715401" y="4205657"/>
            <a:ext cx="1015511" cy="114871"/>
          </a:xfrm>
          <a:custGeom>
            <a:rect b="b" l="l" r="r" t="t"/>
            <a:pathLst>
              <a:path extrusionOk="0" h="228600" w="1125220">
                <a:moveTo>
                  <a:pt x="228599" y="0"/>
                </a:moveTo>
                <a:lnTo>
                  <a:pt x="0" y="114300"/>
                </a:lnTo>
                <a:lnTo>
                  <a:pt x="228599" y="228600"/>
                </a:lnTo>
                <a:lnTo>
                  <a:pt x="228599" y="152400"/>
                </a:lnTo>
                <a:lnTo>
                  <a:pt x="190499" y="152400"/>
                </a:lnTo>
                <a:lnTo>
                  <a:pt x="190499" y="76200"/>
                </a:lnTo>
                <a:lnTo>
                  <a:pt x="228599" y="76200"/>
                </a:lnTo>
                <a:lnTo>
                  <a:pt x="228599" y="0"/>
                </a:lnTo>
                <a:close/>
              </a:path>
              <a:path extrusionOk="0" h="228600" w="1125220">
                <a:moveTo>
                  <a:pt x="228599" y="76200"/>
                </a:moveTo>
                <a:lnTo>
                  <a:pt x="190499" y="76200"/>
                </a:lnTo>
                <a:lnTo>
                  <a:pt x="190499" y="152400"/>
                </a:lnTo>
                <a:lnTo>
                  <a:pt x="228599" y="152400"/>
                </a:lnTo>
                <a:lnTo>
                  <a:pt x="228599" y="76200"/>
                </a:lnTo>
                <a:close/>
              </a:path>
              <a:path extrusionOk="0" h="228600" w="1125220">
                <a:moveTo>
                  <a:pt x="1124845" y="76200"/>
                </a:moveTo>
                <a:lnTo>
                  <a:pt x="228599" y="76200"/>
                </a:lnTo>
                <a:lnTo>
                  <a:pt x="228599" y="152400"/>
                </a:lnTo>
                <a:lnTo>
                  <a:pt x="1124845" y="152400"/>
                </a:lnTo>
                <a:lnTo>
                  <a:pt x="1124845" y="76200"/>
                </a:lnTo>
                <a:close/>
              </a:path>
            </a:pathLst>
          </a:custGeom>
          <a:solidFill>
            <a:srgbClr val="4472C4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g2face097e27_0_68"/>
          <p:cNvSpPr txBox="1"/>
          <p:nvPr/>
        </p:nvSpPr>
        <p:spPr>
          <a:xfrm>
            <a:off x="5730901" y="4071980"/>
            <a:ext cx="30165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Applied to all elements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5" name="Google Shape;85;g2face097e27_0_68"/>
          <p:cNvSpPr txBox="1"/>
          <p:nvPr/>
        </p:nvSpPr>
        <p:spPr>
          <a:xfrm>
            <a:off x="4715400" y="4774200"/>
            <a:ext cx="4428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3.1 box_sizing-.html, </a:t>
            </a:r>
            <a:r>
              <a:rPr b="1" lang="en" sz="1300">
                <a:solidFill>
                  <a:srgbClr val="7030A0"/>
                </a:solidFill>
                <a:latin typeface="Courier New"/>
                <a:ea typeface="Courier New"/>
                <a:cs typeface="Courier New"/>
                <a:sym typeface="Courier New"/>
              </a:rPr>
              <a:t>3.2 box_sizing+.html</a:t>
            </a:r>
            <a:endParaRPr b="1" sz="1300">
              <a:solidFill>
                <a:srgbClr val="7030A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face097e27_0_77"/>
          <p:cNvSpPr txBox="1"/>
          <p:nvPr>
            <p:ph type="title"/>
          </p:nvPr>
        </p:nvSpPr>
        <p:spPr>
          <a:xfrm>
            <a:off x="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Positioning the Elements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1" name="Google Shape;91;g2face097e27_0_7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2700" marR="5080" rtl="0" algn="l">
              <a:lnSpc>
                <a:spcPct val="122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b="1" lang="en" sz="2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Normal Document Flow </a:t>
            </a: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defines the positions of elements on  the screen depending on their place in HTML document.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261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change this flow using positioning properties such as: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9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41300" lvl="0" marL="698500" rtl="0" algn="l">
              <a:lnSpc>
                <a:spcPct val="100000"/>
              </a:lnSpc>
              <a:spcBef>
                <a:spcPts val="1175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</a:pPr>
            <a:r>
              <a:rPr lang="en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position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face097e27_0_8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g2face097e27_0_8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Display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property defines how the box model is displayed: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6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starts from the new line and occupies it all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7865" marR="320040" rtl="0" algn="l">
              <a:lnSpc>
                <a:spcPct val="122500"/>
              </a:lnSpc>
              <a:spcBef>
                <a:spcPts val="40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placed on the same line where defined (some box  properties are ignored like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margin-top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50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behaves like a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5900" lvl="0" marL="698500" rtl="0" algn="l">
              <a:lnSpc>
                <a:spcPct val="100000"/>
              </a:lnSpc>
              <a:spcBef>
                <a:spcPts val="1275"/>
              </a:spcBef>
              <a:spcAft>
                <a:spcPts val="0"/>
              </a:spcAft>
              <a:buClr>
                <a:srgbClr val="FF0000"/>
              </a:buClr>
              <a:buSzPts val="3000"/>
              <a:buChar char="•"/>
            </a:pPr>
            <a:r>
              <a:rPr b="1" lang="en" sz="3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flex 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makes the elements inside it to line up (</a:t>
            </a:r>
            <a:r>
              <a:rPr b="1"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face097e27_0_8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620">
                <a:latin typeface="Times New Roman"/>
                <a:ea typeface="Times New Roman"/>
                <a:cs typeface="Times New Roman"/>
                <a:sym typeface="Times New Roman"/>
              </a:rPr>
              <a:t>Display</a:t>
            </a:r>
            <a:endParaRPr sz="36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3" name="Google Shape;103;g2face097e27_0_87"/>
          <p:cNvGrpSpPr/>
          <p:nvPr/>
        </p:nvGrpSpPr>
        <p:grpSpPr>
          <a:xfrm>
            <a:off x="24" y="674980"/>
            <a:ext cx="6361723" cy="4468336"/>
            <a:chOff x="904067" y="1657906"/>
            <a:chExt cx="8254474" cy="5075924"/>
          </a:xfrm>
        </p:grpSpPr>
        <p:pic>
          <p:nvPicPr>
            <p:cNvPr id="104" name="Google Shape;104;g2face097e27_0_8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04067" y="1657906"/>
              <a:ext cx="7005234" cy="50759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5" name="Google Shape;105;g2face097e27_0_87"/>
            <p:cNvSpPr/>
            <p:nvPr/>
          </p:nvSpPr>
          <p:spPr>
            <a:xfrm>
              <a:off x="4835461" y="2128291"/>
              <a:ext cx="4323080" cy="3782060"/>
            </a:xfrm>
            <a:custGeom>
              <a:rect b="b" l="l" r="r" t="t"/>
              <a:pathLst>
                <a:path extrusionOk="0" h="3782060" w="4323080">
                  <a:moveTo>
                    <a:pt x="4297705" y="3629545"/>
                  </a:moveTo>
                  <a:lnTo>
                    <a:pt x="387959" y="3629545"/>
                  </a:lnTo>
                  <a:lnTo>
                    <a:pt x="387959" y="3553345"/>
                  </a:lnTo>
                  <a:lnTo>
                    <a:pt x="159359" y="3667645"/>
                  </a:lnTo>
                  <a:lnTo>
                    <a:pt x="387959" y="3781945"/>
                  </a:lnTo>
                  <a:lnTo>
                    <a:pt x="387959" y="3705745"/>
                  </a:lnTo>
                  <a:lnTo>
                    <a:pt x="4297705" y="3705745"/>
                  </a:lnTo>
                  <a:lnTo>
                    <a:pt x="4297705" y="3629545"/>
                  </a:lnTo>
                  <a:close/>
                </a:path>
                <a:path extrusionOk="0" h="3782060" w="4323080">
                  <a:moveTo>
                    <a:pt x="4297705" y="2671241"/>
                  </a:moveTo>
                  <a:lnTo>
                    <a:pt x="228600" y="2671241"/>
                  </a:lnTo>
                  <a:lnTo>
                    <a:pt x="228600" y="2595041"/>
                  </a:lnTo>
                  <a:lnTo>
                    <a:pt x="0" y="2709341"/>
                  </a:lnTo>
                  <a:lnTo>
                    <a:pt x="228600" y="2823641"/>
                  </a:lnTo>
                  <a:lnTo>
                    <a:pt x="228600" y="2747441"/>
                  </a:lnTo>
                  <a:lnTo>
                    <a:pt x="4297705" y="2747441"/>
                  </a:lnTo>
                  <a:lnTo>
                    <a:pt x="4297705" y="2671241"/>
                  </a:lnTo>
                  <a:close/>
                </a:path>
                <a:path extrusionOk="0" h="3782060" w="4323080">
                  <a:moveTo>
                    <a:pt x="4297705" y="1128763"/>
                  </a:moveTo>
                  <a:lnTo>
                    <a:pt x="3499866" y="1128763"/>
                  </a:lnTo>
                  <a:lnTo>
                    <a:pt x="3499866" y="1052563"/>
                  </a:lnTo>
                  <a:lnTo>
                    <a:pt x="3271266" y="1166863"/>
                  </a:lnTo>
                  <a:lnTo>
                    <a:pt x="3499866" y="1281163"/>
                  </a:lnTo>
                  <a:lnTo>
                    <a:pt x="3499866" y="1204963"/>
                  </a:lnTo>
                  <a:lnTo>
                    <a:pt x="4297705" y="1204963"/>
                  </a:lnTo>
                  <a:lnTo>
                    <a:pt x="4297705" y="1128763"/>
                  </a:lnTo>
                  <a:close/>
                </a:path>
                <a:path extrusionOk="0" h="3782060" w="4323080">
                  <a:moveTo>
                    <a:pt x="4315587" y="1334363"/>
                  </a:moveTo>
                  <a:lnTo>
                    <a:pt x="4279824" y="1267066"/>
                  </a:lnTo>
                  <a:lnTo>
                    <a:pt x="3455251" y="1705292"/>
                  </a:lnTo>
                  <a:lnTo>
                    <a:pt x="3419487" y="1637995"/>
                  </a:lnTo>
                  <a:lnTo>
                    <a:pt x="3271266" y="1846211"/>
                  </a:lnTo>
                  <a:lnTo>
                    <a:pt x="3526777" y="1839861"/>
                  </a:lnTo>
                  <a:lnTo>
                    <a:pt x="3500513" y="1790458"/>
                  </a:lnTo>
                  <a:lnTo>
                    <a:pt x="3491014" y="1772577"/>
                  </a:lnTo>
                  <a:lnTo>
                    <a:pt x="4315587" y="1334363"/>
                  </a:lnTo>
                  <a:close/>
                </a:path>
                <a:path extrusionOk="0" h="3782060" w="4323080">
                  <a:moveTo>
                    <a:pt x="4322648" y="1004214"/>
                  </a:moveTo>
                  <a:lnTo>
                    <a:pt x="3302330" y="120827"/>
                  </a:lnTo>
                  <a:lnTo>
                    <a:pt x="3323920" y="95885"/>
                  </a:lnTo>
                  <a:lnTo>
                    <a:pt x="3352215" y="63220"/>
                  </a:lnTo>
                  <a:lnTo>
                    <a:pt x="3104565" y="0"/>
                  </a:lnTo>
                  <a:lnTo>
                    <a:pt x="3202584" y="236042"/>
                  </a:lnTo>
                  <a:lnTo>
                    <a:pt x="3252457" y="178435"/>
                  </a:lnTo>
                  <a:lnTo>
                    <a:pt x="4272762" y="1061821"/>
                  </a:lnTo>
                  <a:lnTo>
                    <a:pt x="4322648" y="1004214"/>
                  </a:lnTo>
                  <a:close/>
                </a:path>
              </a:pathLst>
            </a:custGeom>
            <a:solidFill>
              <a:srgbClr val="4472C4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" name="Google Shape;106;g2face097e27_0_87"/>
          <p:cNvSpPr txBox="1"/>
          <p:nvPr/>
        </p:nvSpPr>
        <p:spPr>
          <a:xfrm>
            <a:off x="6540595" y="1853901"/>
            <a:ext cx="1905000" cy="3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g2face097e27_0_87"/>
          <p:cNvSpPr txBox="1"/>
          <p:nvPr/>
        </p:nvSpPr>
        <p:spPr>
          <a:xfrm>
            <a:off x="6540595" y="3190714"/>
            <a:ext cx="2603400" cy="17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5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Inline-block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g2face097e27_0_87"/>
          <p:cNvSpPr txBox="1"/>
          <p:nvPr/>
        </p:nvSpPr>
        <p:spPr>
          <a:xfrm>
            <a:off x="6540475" y="674975"/>
            <a:ext cx="2603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css display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c</a:t>
            </a:r>
            <a:r>
              <a:rPr lang="en" u="sng">
                <a:solidFill>
                  <a:schemeClr val="hlink"/>
                </a:solidFill>
                <a:hlinkClick r:id="rId6"/>
              </a:rPr>
              <a:t>ss inline-block</a:t>
            </a:r>
            <a:endParaRPr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inline-block example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</a:t>
            </a:r>
            <a:r>
              <a:rPr lang="en"/>
              <a:t>ry to add margin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face097e27_0_10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lang="en" sz="3600">
                <a:latin typeface="Times New Roman"/>
                <a:ea typeface="Times New Roman"/>
                <a:cs typeface="Times New Roman"/>
                <a:sym typeface="Times New Roman"/>
              </a:rPr>
              <a:t>Float</a:t>
            </a:r>
            <a:endParaRPr sz="3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4" name="Google Shape;114;g2face097e27_0_103"/>
          <p:cNvPicPr preferRelativeResize="0"/>
          <p:nvPr/>
        </p:nvPicPr>
        <p:blipFill rotWithShape="1">
          <a:blip r:embed="rId3">
            <a:alphaModFix/>
          </a:blip>
          <a:srcRect b="0" l="0" r="2666" t="0"/>
          <a:stretch/>
        </p:blipFill>
        <p:spPr>
          <a:xfrm>
            <a:off x="27525" y="572700"/>
            <a:ext cx="5603649" cy="1265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g2face097e27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" y="2379419"/>
            <a:ext cx="5603646" cy="9534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g2face097e27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" y="3874124"/>
            <a:ext cx="5603645" cy="1269379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g2face097e27_0_103"/>
          <p:cNvSpPr txBox="1"/>
          <p:nvPr/>
        </p:nvSpPr>
        <p:spPr>
          <a:xfrm>
            <a:off x="6026108" y="829683"/>
            <a:ext cx="3117900" cy="7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12700" marR="5080" rtl="0" algn="l">
              <a:lnSpc>
                <a:spcPct val="1008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Elements in Normal flow, 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floated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g2face097e27_0_103"/>
          <p:cNvSpPr txBox="1"/>
          <p:nvPr/>
        </p:nvSpPr>
        <p:spPr>
          <a:xfrm>
            <a:off x="6026102" y="2380650"/>
            <a:ext cx="31179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g2face097e27_0_103"/>
          <p:cNvSpPr txBox="1"/>
          <p:nvPr/>
        </p:nvSpPr>
        <p:spPr>
          <a:xfrm>
            <a:off x="6026102" y="3874125"/>
            <a:ext cx="3117900" cy="11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1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0" i="0" lang="en" sz="2400" u="none" cap="none" strike="noStrike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floated 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the right,  </a:t>
            </a:r>
            <a:r>
              <a:rPr b="0" i="0" lang="en" sz="2400" u="sng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Paragraph 2</a:t>
            </a:r>
            <a:r>
              <a:rPr b="0" i="0" lang="en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</a:t>
            </a:r>
            <a:r>
              <a:rPr b="1" i="0" lang="en" sz="2400" u="none" cap="none" strike="noStrike">
                <a:solidFill>
                  <a:srgbClr val="4472C4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cleared</a:t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