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38b6101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38b6101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a812607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a812607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38b61017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38b61017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b0001be5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b0001be5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38b61017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38b61017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757827c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757827c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38b610178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38b610178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d966abc4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1ed966abc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ed966abc4e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1ed966abc4e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b0001be5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b0001be5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d966abc4e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1ed966abc4e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ed966abc4e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ed966abc4e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lvl1pPr>
            <a:lvl2pPr lvl="1" rtl="0" algn="l">
              <a:lnSpc>
                <a:spcPct val="100000"/>
              </a:lnSpc>
              <a:spcBef>
                <a:spcPts val="0"/>
              </a:spcBef>
              <a:spcAft>
                <a:spcPts val="0"/>
              </a:spcAft>
              <a:buSzPts val="1100"/>
              <a:buNone/>
              <a:defRPr sz="1100"/>
            </a:lvl2pPr>
            <a:lvl3pPr lvl="2" rtl="0" algn="l">
              <a:lnSpc>
                <a:spcPct val="100000"/>
              </a:lnSpc>
              <a:spcBef>
                <a:spcPts val="0"/>
              </a:spcBef>
              <a:spcAft>
                <a:spcPts val="0"/>
              </a:spcAft>
              <a:buSzPts val="1100"/>
              <a:buNone/>
              <a:defRPr sz="1100"/>
            </a:lvl3pPr>
            <a:lvl4pPr lvl="3" rtl="0" algn="l">
              <a:lnSpc>
                <a:spcPct val="100000"/>
              </a:lnSpc>
              <a:spcBef>
                <a:spcPts val="0"/>
              </a:spcBef>
              <a:spcAft>
                <a:spcPts val="0"/>
              </a:spcAft>
              <a:buSzPts val="1100"/>
              <a:buNone/>
              <a:defRPr sz="1100"/>
            </a:lvl4pPr>
            <a:lvl5pPr lvl="4" rtl="0" algn="l">
              <a:lnSpc>
                <a:spcPct val="100000"/>
              </a:lnSpc>
              <a:spcBef>
                <a:spcPts val="0"/>
              </a:spcBef>
              <a:spcAft>
                <a:spcPts val="0"/>
              </a:spcAft>
              <a:buSzPts val="1100"/>
              <a:buNone/>
              <a:defRPr sz="1100"/>
            </a:lvl5pPr>
            <a:lvl6pPr lvl="5" rtl="0" algn="l">
              <a:lnSpc>
                <a:spcPct val="100000"/>
              </a:lnSpc>
              <a:spcBef>
                <a:spcPts val="0"/>
              </a:spcBef>
              <a:spcAft>
                <a:spcPts val="0"/>
              </a:spcAft>
              <a:buSzPts val="1100"/>
              <a:buNone/>
              <a:defRPr sz="1100"/>
            </a:lvl6pPr>
            <a:lvl7pPr lvl="6" rtl="0" algn="l">
              <a:lnSpc>
                <a:spcPct val="100000"/>
              </a:lnSpc>
              <a:spcBef>
                <a:spcPts val="0"/>
              </a:spcBef>
              <a:spcAft>
                <a:spcPts val="0"/>
              </a:spcAft>
              <a:buSzPts val="1100"/>
              <a:buNone/>
              <a:defRPr sz="1100"/>
            </a:lvl7pPr>
            <a:lvl8pPr lvl="7" rtl="0" algn="l">
              <a:lnSpc>
                <a:spcPct val="100000"/>
              </a:lnSpc>
              <a:spcBef>
                <a:spcPts val="0"/>
              </a:spcBef>
              <a:spcAft>
                <a:spcPts val="0"/>
              </a:spcAft>
              <a:buSzPts val="1100"/>
              <a:buNone/>
              <a:defRPr sz="1100"/>
            </a:lvl8pPr>
            <a:lvl9pPr lvl="8" rtl="0" algn="l">
              <a:lnSpc>
                <a:spcPct val="100000"/>
              </a:lnSpc>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68" name="Shape 68"/>
        <p:cNvGrpSpPr/>
        <p:nvPr/>
      </p:nvGrpSpPr>
      <p:grpSpPr>
        <a:xfrm>
          <a:off x="0" y="0"/>
          <a:ext cx="0" cy="0"/>
          <a:chOff x="0" y="0"/>
          <a:chExt cx="0" cy="0"/>
        </a:xfrm>
      </p:grpSpPr>
      <p:sp>
        <p:nvSpPr>
          <p:cNvPr id="69" name="Google Shape;69;p16"/>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6"/>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74" name="Shape 74"/>
        <p:cNvGrpSpPr/>
        <p:nvPr/>
      </p:nvGrpSpPr>
      <p:grpSpPr>
        <a:xfrm>
          <a:off x="0" y="0"/>
          <a:ext cx="0" cy="0"/>
          <a:chOff x="0" y="0"/>
          <a:chExt cx="0" cy="0"/>
        </a:xfrm>
      </p:grpSpPr>
      <p:sp>
        <p:nvSpPr>
          <p:cNvPr id="75" name="Google Shape;75;p1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7"/>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77" name="Google Shape;77;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8" name="Google Shape;78;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9" name="Google Shape;79;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80" name="Shape 80"/>
        <p:cNvGrpSpPr/>
        <p:nvPr/>
      </p:nvGrpSpPr>
      <p:grpSpPr>
        <a:xfrm>
          <a:off x="0" y="0"/>
          <a:ext cx="0" cy="0"/>
          <a:chOff x="0" y="0"/>
          <a:chExt cx="0" cy="0"/>
        </a:xfrm>
      </p:grpSpPr>
      <p:sp>
        <p:nvSpPr>
          <p:cNvPr id="81" name="Google Shape;81;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2" name="Google Shape;82;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3" name="Google Shape;83;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84" name="Google Shape;84;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5" name="Google Shape;85;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87" name="Shape 87"/>
        <p:cNvGrpSpPr/>
        <p:nvPr/>
      </p:nvGrpSpPr>
      <p:grpSpPr>
        <a:xfrm>
          <a:off x="0" y="0"/>
          <a:ext cx="0" cy="0"/>
          <a:chOff x="0" y="0"/>
          <a:chExt cx="0" cy="0"/>
        </a:xfrm>
      </p:grpSpPr>
      <p:sp>
        <p:nvSpPr>
          <p:cNvPr id="88" name="Google Shape;88;p19"/>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9"/>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9"/>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2" name="Google Shape;92;p19"/>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3" name="Google Shape;93;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4" name="Google Shape;94;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96" name="Shape 96"/>
        <p:cNvGrpSpPr/>
        <p:nvPr/>
      </p:nvGrpSpPr>
      <p:grpSpPr>
        <a:xfrm>
          <a:off x="0" y="0"/>
          <a:ext cx="0" cy="0"/>
          <a:chOff x="0" y="0"/>
          <a:chExt cx="0" cy="0"/>
        </a:xfrm>
      </p:grpSpPr>
      <p:sp>
        <p:nvSpPr>
          <p:cNvPr id="97" name="Google Shape;97;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8" name="Google Shape;98;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0" name="Google Shape;100;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01" name="Shape 101"/>
        <p:cNvGrpSpPr/>
        <p:nvPr/>
      </p:nvGrpSpPr>
      <p:grpSpPr>
        <a:xfrm>
          <a:off x="0" y="0"/>
          <a:ext cx="0" cy="0"/>
          <a:chOff x="0" y="0"/>
          <a:chExt cx="0" cy="0"/>
        </a:xfrm>
      </p:grpSpPr>
      <p:sp>
        <p:nvSpPr>
          <p:cNvPr id="102" name="Google Shape;102;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3" name="Google Shape;103;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5" name="Shape 105"/>
        <p:cNvGrpSpPr/>
        <p:nvPr/>
      </p:nvGrpSpPr>
      <p:grpSpPr>
        <a:xfrm>
          <a:off x="0" y="0"/>
          <a:ext cx="0" cy="0"/>
          <a:chOff x="0" y="0"/>
          <a:chExt cx="0" cy="0"/>
        </a:xfrm>
      </p:grpSpPr>
      <p:sp>
        <p:nvSpPr>
          <p:cNvPr id="106" name="Google Shape;106;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7" name="Google Shape;107;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08" name="Google Shape;108;p22"/>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9" name="Google Shape;109;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1" name="Google Shape;111;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112" name="Shape 112"/>
        <p:cNvGrpSpPr/>
        <p:nvPr/>
      </p:nvGrpSpPr>
      <p:grpSpPr>
        <a:xfrm>
          <a:off x="0" y="0"/>
          <a:ext cx="0" cy="0"/>
          <a:chOff x="0" y="0"/>
          <a:chExt cx="0" cy="0"/>
        </a:xfrm>
      </p:grpSpPr>
      <p:sp>
        <p:nvSpPr>
          <p:cNvPr id="113" name="Google Shape;113;p23"/>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3"/>
          <p:cNvSpPr/>
          <p:nvPr>
            <p:ph idx="2" type="pic"/>
          </p:nvPr>
        </p:nvSpPr>
        <p:spPr>
          <a:xfrm>
            <a:off x="3887391" y="740569"/>
            <a:ext cx="4629300" cy="3655200"/>
          </a:xfrm>
          <a:prstGeom prst="rect">
            <a:avLst/>
          </a:prstGeom>
          <a:noFill/>
          <a:ln>
            <a:noFill/>
          </a:ln>
        </p:spPr>
      </p:sp>
      <p:sp>
        <p:nvSpPr>
          <p:cNvPr id="115" name="Google Shape;115;p23"/>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25" name="Shape 125"/>
        <p:cNvGrpSpPr/>
        <p:nvPr/>
      </p:nvGrpSpPr>
      <p:grpSpPr>
        <a:xfrm>
          <a:off x="0" y="0"/>
          <a:ext cx="0" cy="0"/>
          <a:chOff x="0" y="0"/>
          <a:chExt cx="0" cy="0"/>
        </a:xfrm>
      </p:grpSpPr>
      <p:sp>
        <p:nvSpPr>
          <p:cNvPr id="126" name="Google Shape;126;p25"/>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7" name="Google Shape;127;p25"/>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8" name="Google Shape;12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holarshipdb.net/scholarships?q=cuda&amp;listed=Last-24-hours" TargetMode="External"/><Relationship Id="rId4" Type="http://schemas.openxmlformats.org/officeDocument/2006/relationships/hyperlink" Target="https://scholarshipdb.net/scholarships?q=cuda&amp;listed=Last-24-hou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anglayev/nu-courses-material/tree/main/CSCI-325/Lecture_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ctrTitle"/>
          </p:nvPr>
        </p:nvSpPr>
        <p:spPr>
          <a:xfrm>
            <a:off x="311708" y="744575"/>
            <a:ext cx="8520600" cy="205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22222"/>
                </a:solidFill>
                <a:highlight>
                  <a:srgbClr val="FFFFFF"/>
                </a:highlight>
              </a:rPr>
              <a:t>CSCI 325</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Introduction to Parallel Systems and GPU Programming</a:t>
            </a:r>
            <a:endParaRPr sz="2400">
              <a:solidFill>
                <a:srgbClr val="222222"/>
              </a:solidFill>
              <a:highlight>
                <a:srgbClr val="FFFFFF"/>
              </a:highlight>
            </a:endParaRPr>
          </a:p>
          <a:p>
            <a:pPr indent="0" lvl="0" marL="0" rtl="0" algn="l">
              <a:spcBef>
                <a:spcPts val="0"/>
              </a:spcBef>
              <a:spcAft>
                <a:spcPts val="0"/>
              </a:spcAft>
              <a:buNone/>
            </a:pPr>
            <a:r>
              <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Lecture 2</a:t>
            </a:r>
            <a:endParaRPr sz="2400">
              <a:solidFill>
                <a:srgbClr val="222222"/>
              </a:solidFill>
              <a:highlight>
                <a:srgbClr val="FFFFFF"/>
              </a:highlight>
            </a:endParaRPr>
          </a:p>
          <a:p>
            <a:pPr indent="0" lvl="0" marL="0" rtl="0" algn="l">
              <a:spcBef>
                <a:spcPts val="0"/>
              </a:spcBef>
              <a:spcAft>
                <a:spcPts val="0"/>
              </a:spcAft>
              <a:buNone/>
            </a:pPr>
            <a:r>
              <a:rPr lang="en" sz="2400">
                <a:solidFill>
                  <a:srgbClr val="222222"/>
                </a:solidFill>
                <a:highlight>
                  <a:srgbClr val="FFFFFF"/>
                </a:highlight>
              </a:rPr>
              <a:t>C++ Multithreading</a:t>
            </a:r>
            <a:endParaRPr sz="2400">
              <a:solidFill>
                <a:srgbClr val="222222"/>
              </a:solidFill>
              <a:highlight>
                <a:srgbClr val="FFFFFF"/>
              </a:highlight>
            </a:endParaRPr>
          </a:p>
        </p:txBody>
      </p:sp>
      <p:sp>
        <p:nvSpPr>
          <p:cNvPr id="136" name="Google Shape;136;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Dr. Talgat Turanbekuly</a:t>
            </a:r>
            <a:endParaRPr>
              <a:solidFill>
                <a:schemeClr val="dk1"/>
              </a:solidFill>
            </a:endParaRPr>
          </a:p>
        </p:txBody>
      </p:sp>
      <p:sp>
        <p:nvSpPr>
          <p:cNvPr id="137" name="Google Shape;13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02" name="Google Shape;202;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There are several ways to declare and operate threads in C++</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rPr lang="en" sz="2000">
                <a:solidFill>
                  <a:schemeClr val="dk1"/>
                </a:solidFill>
              </a:rPr>
              <a:t>Thread synchronization allows only one thread to work with data</a:t>
            </a:r>
            <a:endParaRPr sz="2000">
              <a:solidFill>
                <a:schemeClr val="dk1"/>
              </a:solidFill>
            </a:endParaRPr>
          </a:p>
          <a:p>
            <a:pPr indent="0" lvl="0" marL="0" rtl="0" algn="l">
              <a:spcBef>
                <a:spcPts val="1200"/>
              </a:spcBef>
              <a:spcAft>
                <a:spcPts val="0"/>
              </a:spcAft>
              <a:buNone/>
            </a:pPr>
            <a:r>
              <a:t/>
            </a:r>
            <a:endParaRPr sz="2000">
              <a:solidFill>
                <a:schemeClr val="dk1"/>
              </a:solidFill>
            </a:endParaRPr>
          </a:p>
          <a:p>
            <a:pPr indent="0" lvl="0" marL="0" rtl="0" algn="l">
              <a:spcBef>
                <a:spcPts val="1200"/>
              </a:spcBef>
              <a:spcAft>
                <a:spcPts val="0"/>
              </a:spcAft>
              <a:buNone/>
            </a:pPr>
            <a:r>
              <a:rPr lang="en" sz="2000">
                <a:solidFill>
                  <a:schemeClr val="dk1"/>
                </a:solidFill>
              </a:rPr>
              <a:t>Thread synchronization prevents unpredictable results</a:t>
            </a:r>
            <a:endParaRPr sz="20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a:solidFill>
                  <a:schemeClr val="dk1"/>
                </a:solidFill>
              </a:rPr>
              <a:t>Paul J. Deitel. C++20 Fundamentals, 3rd Edition. 202</a:t>
            </a:r>
            <a:r>
              <a:rPr lang="en">
                <a:solidFill>
                  <a:schemeClr val="dk1"/>
                </a:solidFill>
              </a:rPr>
              <a:t>4</a:t>
            </a:r>
            <a:r>
              <a:rPr lang="en">
                <a:solidFill>
                  <a:schemeClr val="dk1"/>
                </a:solidFill>
              </a:rPr>
              <a: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Harvey Deitel, and Paul J. Deitel. C++20 for Programmers: An Object's-Natural Approach, 3rd Edition, 2022;</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en">
                <a:solidFill>
                  <a:schemeClr val="dk1"/>
                </a:solidFill>
              </a:rPr>
              <a:t>Anthony Williams. C++ Concurrency in Action, Second Edition, 2019;</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HPC, CUDA internships, jobs</a:t>
            </a:r>
            <a:endParaRPr/>
          </a:p>
        </p:txBody>
      </p:sp>
      <p:sp>
        <p:nvSpPr>
          <p:cNvPr id="214" name="Google Shape;21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https://scholarshipdb.net/scholarships?q=cuda&amp;listed=Last-24-hours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u="sng">
                <a:solidFill>
                  <a:schemeClr val="hlink"/>
                </a:solidFill>
                <a:hlinkClick r:id="rId4"/>
              </a:rPr>
              <a:t>https://scholarshipdb.net/scholarships?q=gpu&amp;listed=Last-24-hours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sign up to learn.nvidia.com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contents</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200">
                <a:solidFill>
                  <a:schemeClr val="dk1"/>
                </a:solidFill>
              </a:rPr>
              <a:t>Multithreading</a:t>
            </a:r>
            <a:endParaRPr sz="2200">
              <a:solidFill>
                <a:schemeClr val="dk1"/>
              </a:solidFill>
            </a:endParaRPr>
          </a:p>
          <a:p>
            <a:pPr indent="457200" lvl="0" marL="0" rtl="0" algn="l">
              <a:spcBef>
                <a:spcPts val="1200"/>
              </a:spcBef>
              <a:spcAft>
                <a:spcPts val="0"/>
              </a:spcAft>
              <a:buNone/>
            </a:pPr>
            <a:r>
              <a:rPr lang="en" sz="2200">
                <a:solidFill>
                  <a:schemeClr val="dk1"/>
                </a:solidFill>
              </a:rPr>
              <a:t>Thread States</a:t>
            </a:r>
            <a:endParaRPr b="1" sz="2200">
              <a:solidFill>
                <a:schemeClr val="dk1"/>
              </a:solidFill>
            </a:endParaRPr>
          </a:p>
          <a:p>
            <a:pPr indent="0" lvl="0" marL="0" rtl="0" algn="l">
              <a:spcBef>
                <a:spcPts val="1200"/>
              </a:spcBef>
              <a:spcAft>
                <a:spcPts val="0"/>
              </a:spcAft>
              <a:buNone/>
            </a:pPr>
            <a:r>
              <a:rPr b="1" lang="en" sz="2200">
                <a:solidFill>
                  <a:schemeClr val="dk1"/>
                </a:solidFill>
              </a:rPr>
              <a:t>Concurrency</a:t>
            </a:r>
            <a:endParaRPr b="1" sz="2200">
              <a:solidFill>
                <a:schemeClr val="dk1"/>
              </a:solidFill>
            </a:endParaRPr>
          </a:p>
          <a:p>
            <a:pPr indent="0" lvl="0" marL="0" rtl="0" algn="l">
              <a:spcBef>
                <a:spcPts val="1200"/>
              </a:spcBef>
              <a:spcAft>
                <a:spcPts val="0"/>
              </a:spcAft>
              <a:buNone/>
            </a:pPr>
            <a:r>
              <a:rPr lang="en" sz="2200">
                <a:solidFill>
                  <a:schemeClr val="dk1"/>
                </a:solidFill>
              </a:rPr>
              <a:t>	Sharing data among threads</a:t>
            </a:r>
            <a:endParaRPr sz="2200">
              <a:solidFill>
                <a:schemeClr val="dk1"/>
              </a:solidFill>
            </a:endParaRPr>
          </a:p>
          <a:p>
            <a:pPr indent="457200" lvl="0" marL="0" rtl="0" algn="l">
              <a:spcBef>
                <a:spcPts val="1200"/>
              </a:spcBef>
              <a:spcAft>
                <a:spcPts val="1200"/>
              </a:spcAft>
              <a:buNone/>
            </a:pPr>
            <a:r>
              <a:rPr lang="en" sz="2200">
                <a:solidFill>
                  <a:schemeClr val="dk1"/>
                </a:solidFill>
              </a:rPr>
              <a:t>Thread Synchronization</a:t>
            </a:r>
            <a:endParaRPr sz="2200">
              <a:solidFill>
                <a:schemeClr val="dk1"/>
              </a:solidFill>
            </a:endParaRPr>
          </a:p>
        </p:txBody>
      </p:sp>
      <p:sp>
        <p:nvSpPr>
          <p:cNvPr id="144" name="Google Shape;14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thread states</a:t>
            </a:r>
            <a:endParaRPr/>
          </a:p>
        </p:txBody>
      </p:sp>
      <p:pic>
        <p:nvPicPr>
          <p:cNvPr id="150" name="Google Shape;150;p28"/>
          <p:cNvPicPr preferRelativeResize="0"/>
          <p:nvPr/>
        </p:nvPicPr>
        <p:blipFill>
          <a:blip r:embed="rId3">
            <a:alphaModFix/>
          </a:blip>
          <a:stretch>
            <a:fillRect/>
          </a:stretch>
        </p:blipFill>
        <p:spPr>
          <a:xfrm>
            <a:off x="311712" y="1047000"/>
            <a:ext cx="3756175" cy="3416399"/>
          </a:xfrm>
          <a:prstGeom prst="rect">
            <a:avLst/>
          </a:prstGeom>
          <a:noFill/>
          <a:ln>
            <a:noFill/>
          </a:ln>
        </p:spPr>
      </p:pic>
      <p:sp>
        <p:nvSpPr>
          <p:cNvPr id="151" name="Google Shape;151;p28"/>
          <p:cNvSpPr txBox="1"/>
          <p:nvPr/>
        </p:nvSpPr>
        <p:spPr>
          <a:xfrm>
            <a:off x="311700" y="449267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Harvey Deitel, Paul Deitel and David Choffnes, “Chapter 4, Thread Concepts.” Operating Systems, 3/e, p. 153. Upper Saddle River, NJ: Prentice Hall, 2004.</a:t>
            </a:r>
            <a:endParaRPr>
              <a:latin typeface="Times New Roman"/>
              <a:ea typeface="Times New Roman"/>
              <a:cs typeface="Times New Roman"/>
              <a:sym typeface="Times New Roman"/>
            </a:endParaRPr>
          </a:p>
        </p:txBody>
      </p:sp>
      <p:sp>
        <p:nvSpPr>
          <p:cNvPr id="152" name="Google Shape;152;p28"/>
          <p:cNvSpPr/>
          <p:nvPr/>
        </p:nvSpPr>
        <p:spPr>
          <a:xfrm>
            <a:off x="4067875" y="1017725"/>
            <a:ext cx="5076000" cy="3474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200"/>
              <a:t>Born</a:t>
            </a:r>
            <a:r>
              <a:rPr lang="en" sz="1200"/>
              <a:t> - thread begins its life cycle and remains until the program starts.</a:t>
            </a:r>
            <a:endParaRPr sz="1200"/>
          </a:p>
          <a:p>
            <a:pPr indent="0" lvl="0" marL="0" rtl="0" algn="l">
              <a:spcBef>
                <a:spcPts val="0"/>
              </a:spcBef>
              <a:spcAft>
                <a:spcPts val="0"/>
              </a:spcAft>
              <a:buNone/>
            </a:pPr>
            <a:r>
              <a:t/>
            </a:r>
            <a:endParaRPr sz="1200"/>
          </a:p>
          <a:p>
            <a:pPr indent="0" lvl="0" marL="0" rtl="0" algn="just">
              <a:spcBef>
                <a:spcPts val="0"/>
              </a:spcBef>
              <a:spcAft>
                <a:spcPts val="0"/>
              </a:spcAft>
              <a:buNone/>
            </a:pPr>
            <a:r>
              <a:rPr b="1" lang="en" sz="1200"/>
              <a:t>Ready</a:t>
            </a:r>
            <a:r>
              <a:rPr lang="en" sz="1200"/>
              <a:t> - OS allocates processor time (quantum/timeslice) and sends the thread to </a:t>
            </a:r>
            <a:r>
              <a:rPr b="1" lang="en" sz="1200"/>
              <a:t>Running</a:t>
            </a:r>
            <a:r>
              <a:rPr lang="en" sz="1200"/>
              <a:t> state. Then the thread returns to the </a:t>
            </a:r>
            <a:r>
              <a:rPr b="1" lang="en" sz="1200"/>
              <a:t>Ready</a:t>
            </a:r>
            <a:r>
              <a:rPr lang="en" sz="1200"/>
              <a:t> state. Another thread is assigned to the processor.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Thread scheduling</a:t>
            </a:r>
            <a:r>
              <a:rPr lang="en" sz="1200"/>
              <a:t> - </a:t>
            </a:r>
            <a:r>
              <a:rPr lang="en" sz="1200"/>
              <a:t> allocating threads per 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Waiting</a:t>
            </a:r>
            <a:r>
              <a:rPr lang="en" sz="1200"/>
              <a:t> - thread A is paused until thread B completes and notifies thread A or specific time is passed.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Timed waiting</a:t>
            </a:r>
            <a:r>
              <a:rPr lang="en" sz="1200"/>
              <a:t> - thread is in the state until time interval is passed or specific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Blocked </a:t>
            </a:r>
            <a:r>
              <a:rPr lang="en" sz="1200"/>
              <a:t>- the thread is waiting until I/O task is completed.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t>Terminated</a:t>
            </a:r>
            <a:r>
              <a:rPr lang="en" sz="1200"/>
              <a:t> - when the thread completes its task.</a:t>
            </a:r>
            <a:endParaRPr sz="1200"/>
          </a:p>
          <a:p>
            <a:pPr indent="0" lvl="0" marL="0" rtl="0" algn="l">
              <a:spcBef>
                <a:spcPts val="0"/>
              </a:spcBef>
              <a:spcAft>
                <a:spcPts val="0"/>
              </a:spcAft>
              <a:buNone/>
            </a:pPr>
            <a:r>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 multithreading</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Lecture 2 examples</a:t>
            </a:r>
            <a:endParaRPr/>
          </a:p>
        </p:txBody>
      </p:sp>
      <p:sp>
        <p:nvSpPr>
          <p:cNvPr id="159" name="Google Shape;15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65" name="Google Shape;165;p30"/>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It is possible to run parallel threads and execute several tasks.</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700"/>
              <a:buNone/>
            </a:pPr>
            <a:r>
              <a:rPr lang="en" sz="2500">
                <a:solidFill>
                  <a:schemeClr val="dk1"/>
                </a:solidFill>
              </a:rPr>
              <a:t>What if several threads try to change value of the same object?</a:t>
            </a:r>
            <a:endParaRPr sz="1600">
              <a:solidFill>
                <a:schemeClr val="dk1"/>
              </a:solidFill>
            </a:endParaRPr>
          </a:p>
          <a:p>
            <a:pPr indent="0" lvl="0" marL="0" rtl="0" algn="just">
              <a:lnSpc>
                <a:spcPct val="90000"/>
              </a:lnSpc>
              <a:spcBef>
                <a:spcPts val="800"/>
              </a:spcBef>
              <a:spcAft>
                <a:spcPts val="0"/>
              </a:spcAft>
              <a:buClr>
                <a:schemeClr val="dk1"/>
              </a:buClr>
              <a:buSzPts val="2700"/>
              <a:buNone/>
            </a:pPr>
            <a:r>
              <a:t/>
            </a:r>
            <a:endParaRPr sz="2700">
              <a:solidFill>
                <a:schemeClr val="dk1"/>
              </a:solidFill>
            </a:endParaRPr>
          </a:p>
          <a:p>
            <a:pPr indent="0" lvl="0" marL="0" rtl="0" algn="just">
              <a:lnSpc>
                <a:spcPct val="90000"/>
              </a:lnSpc>
              <a:spcBef>
                <a:spcPts val="800"/>
              </a:spcBef>
              <a:spcAft>
                <a:spcPts val="0"/>
              </a:spcAft>
              <a:buClr>
                <a:schemeClr val="dk1"/>
              </a:buClr>
              <a:buSzPts val="2100"/>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Data Race</a:t>
            </a:r>
            <a:endParaRPr/>
          </a:p>
        </p:txBody>
      </p:sp>
      <p:sp>
        <p:nvSpPr>
          <p:cNvPr id="171" name="Google Shape;171;p31"/>
          <p:cNvSpPr txBox="1"/>
          <p:nvPr>
            <p:ph idx="1" type="body"/>
          </p:nvPr>
        </p:nvSpPr>
        <p:spPr>
          <a:xfrm>
            <a:off x="0" y="994172"/>
            <a:ext cx="9144000" cy="4149300"/>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normAutofit/>
          </a:bodyPr>
          <a:lstStyle/>
          <a:p>
            <a:pPr indent="0" lvl="0" marL="0" rtl="0" algn="just">
              <a:lnSpc>
                <a:spcPct val="90000"/>
              </a:lnSpc>
              <a:spcBef>
                <a:spcPts val="800"/>
              </a:spcBef>
              <a:spcAft>
                <a:spcPts val="0"/>
              </a:spcAft>
              <a:buClr>
                <a:schemeClr val="dk1"/>
              </a:buClr>
              <a:buSzPts val="2700"/>
              <a:buNone/>
            </a:pPr>
            <a:r>
              <a:rPr lang="en" sz="2700"/>
              <a:t>Thread-1 gets value of an object in order to change.</a:t>
            </a:r>
            <a:endParaRPr sz="2700"/>
          </a:p>
          <a:p>
            <a:pPr indent="0" lvl="0" marL="0" rtl="0" algn="just">
              <a:lnSpc>
                <a:spcPct val="90000"/>
              </a:lnSpc>
              <a:spcBef>
                <a:spcPts val="800"/>
              </a:spcBef>
              <a:spcAft>
                <a:spcPts val="0"/>
              </a:spcAft>
              <a:buClr>
                <a:schemeClr val="dk1"/>
              </a:buClr>
              <a:buSzPts val="2700"/>
              <a:buNone/>
            </a:pPr>
            <a:r>
              <a:rPr lang="en" sz="2700"/>
              <a:t>Thread-2 changes the value before thread-1 saves the object.</a:t>
            </a:r>
            <a:endParaRPr sz="2700"/>
          </a:p>
          <a:p>
            <a:pPr indent="0" lvl="0" marL="0" rtl="0" algn="just">
              <a:lnSpc>
                <a:spcPct val="90000"/>
              </a:lnSpc>
              <a:spcBef>
                <a:spcPts val="800"/>
              </a:spcBef>
              <a:spcAft>
                <a:spcPts val="0"/>
              </a:spcAft>
              <a:buClr>
                <a:schemeClr val="dk1"/>
              </a:buClr>
              <a:buSzPts val="2700"/>
              <a:buNone/>
            </a:pPr>
            <a:r>
              <a:rPr lang="en" sz="2700"/>
              <a:t>In this case thread-1 works with old value of the object.</a:t>
            </a:r>
            <a:endParaRPr/>
          </a:p>
          <a:p>
            <a:pPr indent="0" lvl="0" marL="0" rtl="0" algn="just">
              <a:lnSpc>
                <a:spcPct val="90000"/>
              </a:lnSpc>
              <a:spcBef>
                <a:spcPts val="800"/>
              </a:spcBef>
              <a:spcAft>
                <a:spcPts val="0"/>
              </a:spcAft>
              <a:buClr>
                <a:schemeClr val="dk1"/>
              </a:buClr>
              <a:buSzPts val="2700"/>
              <a:buNone/>
            </a:pPr>
            <a:r>
              <a:t/>
            </a:r>
            <a:endParaRPr sz="2700"/>
          </a:p>
          <a:p>
            <a:pPr indent="0" lvl="0" marL="0" rtl="0" algn="just">
              <a:lnSpc>
                <a:spcPct val="90000"/>
              </a:lnSpc>
              <a:spcBef>
                <a:spcPts val="800"/>
              </a:spcBef>
              <a:spcAft>
                <a:spcPts val="0"/>
              </a:spcAft>
              <a:buClr>
                <a:schemeClr val="dk1"/>
              </a:buClr>
              <a:buSzPts val="2700"/>
              <a:buNone/>
            </a:pPr>
            <a:r>
              <a:t/>
            </a:r>
            <a:endParaRPr sz="2700"/>
          </a:p>
          <a:p>
            <a:pPr indent="0" lvl="0" marL="0" rtl="0" algn="ctr">
              <a:lnSpc>
                <a:spcPct val="90000"/>
              </a:lnSpc>
              <a:spcBef>
                <a:spcPts val="800"/>
              </a:spcBef>
              <a:spcAft>
                <a:spcPts val="0"/>
              </a:spcAft>
              <a:buClr>
                <a:schemeClr val="dk1"/>
              </a:buClr>
              <a:buSzPts val="2700"/>
              <a:buNone/>
            </a:pPr>
            <a:r>
              <a:t/>
            </a:r>
            <a:endParaRPr sz="2700"/>
          </a:p>
          <a:p>
            <a:pPr indent="0" lvl="0" marL="0" rtl="0" algn="l">
              <a:lnSpc>
                <a:spcPct val="90000"/>
              </a:lnSpc>
              <a:spcBef>
                <a:spcPts val="800"/>
              </a:spcBef>
              <a:spcAft>
                <a:spcPts val="0"/>
              </a:spcAft>
              <a:buClr>
                <a:schemeClr val="dk1"/>
              </a:buClr>
              <a:buSzPts val="2700"/>
              <a:buNone/>
            </a:pPr>
            <a:r>
              <a:t/>
            </a:r>
            <a:endParaRPr/>
          </a:p>
        </p:txBody>
      </p:sp>
      <p:sp>
        <p:nvSpPr>
          <p:cNvPr id="172" name="Google Shape;172;p31"/>
          <p:cNvSpPr/>
          <p:nvPr/>
        </p:nvSpPr>
        <p:spPr>
          <a:xfrm>
            <a:off x="4016404" y="3725061"/>
            <a:ext cx="1111200" cy="356100"/>
          </a:xfrm>
          <a:prstGeom prst="roundRect">
            <a:avLst>
              <a:gd fmla="val 16667" name="adj"/>
            </a:avLst>
          </a:prstGeom>
          <a:solidFill>
            <a:srgbClr val="6AA84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lang="en" sz="1800">
                <a:solidFill>
                  <a:schemeClr val="dk1"/>
                </a:solidFill>
              </a:rPr>
              <a:t>OBJECT</a:t>
            </a:r>
            <a:endParaRPr i="0" sz="1800" u="none" cap="none" strike="noStrike">
              <a:solidFill>
                <a:schemeClr val="dk1"/>
              </a:solidFill>
            </a:endParaRPr>
          </a:p>
        </p:txBody>
      </p:sp>
      <p:cxnSp>
        <p:nvCxnSpPr>
          <p:cNvPr id="173" name="Google Shape;173;p31"/>
          <p:cNvCxnSpPr>
            <a:endCxn id="172" idx="1"/>
          </p:cNvCxnSpPr>
          <p:nvPr/>
        </p:nvCxnSpPr>
        <p:spPr>
          <a:xfrm>
            <a:off x="2249404" y="3025911"/>
            <a:ext cx="1767000" cy="877200"/>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31"/>
          <p:cNvCxnSpPr>
            <a:stCxn id="172" idx="3"/>
          </p:cNvCxnSpPr>
          <p:nvPr/>
        </p:nvCxnSpPr>
        <p:spPr>
          <a:xfrm flipH="1" rot="10800000">
            <a:off x="5127604" y="3121311"/>
            <a:ext cx="1979400" cy="781800"/>
          </a:xfrm>
          <a:prstGeom prst="straightConnector1">
            <a:avLst/>
          </a:prstGeom>
          <a:noFill/>
          <a:ln cap="flat" cmpd="sng" w="9525">
            <a:solidFill>
              <a:schemeClr val="dk1"/>
            </a:solidFill>
            <a:prstDash val="solid"/>
            <a:round/>
            <a:headEnd len="med" w="med" type="none"/>
            <a:tailEnd len="med" w="med" type="none"/>
          </a:ln>
        </p:spPr>
      </p:cxnSp>
      <p:sp>
        <p:nvSpPr>
          <p:cNvPr id="175" name="Google Shape;175;p31"/>
          <p:cNvSpPr/>
          <p:nvPr/>
        </p:nvSpPr>
        <p:spPr>
          <a:xfrm rot="1597440">
            <a:off x="2603186" y="3196865"/>
            <a:ext cx="1304076" cy="293015"/>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1</a:t>
            </a:r>
            <a:endParaRPr b="1" sz="1600">
              <a:latin typeface="Calibri"/>
              <a:ea typeface="Calibri"/>
              <a:cs typeface="Calibri"/>
              <a:sym typeface="Calibri"/>
            </a:endParaRPr>
          </a:p>
        </p:txBody>
      </p:sp>
      <p:sp>
        <p:nvSpPr>
          <p:cNvPr id="176" name="Google Shape;176;p31"/>
          <p:cNvSpPr/>
          <p:nvPr/>
        </p:nvSpPr>
        <p:spPr>
          <a:xfrm rot="-1312050">
            <a:off x="5327263" y="3258385"/>
            <a:ext cx="1304028" cy="293083"/>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Calibri"/>
                <a:ea typeface="Calibri"/>
                <a:cs typeface="Calibri"/>
                <a:sym typeface="Calibri"/>
              </a:rPr>
              <a:t>THREAD 2</a:t>
            </a:r>
            <a:endParaRPr b="1" sz="16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800">
                <a:latin typeface="Arial"/>
                <a:ea typeface="Arial"/>
                <a:cs typeface="Arial"/>
                <a:sym typeface="Arial"/>
              </a:rPr>
              <a:t>Data Race</a:t>
            </a:r>
            <a:endParaRPr/>
          </a:p>
        </p:txBody>
      </p:sp>
      <p:sp>
        <p:nvSpPr>
          <p:cNvPr id="182" name="Google Shape;182;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just">
              <a:lnSpc>
                <a:spcPct val="115000"/>
              </a:lnSpc>
              <a:spcBef>
                <a:spcPts val="0"/>
              </a:spcBef>
              <a:spcAft>
                <a:spcPts val="1200"/>
              </a:spcAft>
              <a:buClr>
                <a:schemeClr val="dk1"/>
              </a:buClr>
              <a:buSzPts val="1100"/>
              <a:buFont typeface="Arial"/>
              <a:buNone/>
            </a:pPr>
            <a:r>
              <a:rPr lang="en" sz="2046">
                <a:latin typeface="Arial"/>
                <a:ea typeface="Arial"/>
                <a:cs typeface="Arial"/>
                <a:sym typeface="Arial"/>
              </a:rPr>
              <a:t>A ‘race condition’ may arise when two or more threads concurrently access the same memory location and at least one of the threads updates the location. It may lead to wrong results.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88" name="Google Shape;188;p33"/>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just">
              <a:lnSpc>
                <a:spcPct val="90000"/>
              </a:lnSpc>
              <a:spcBef>
                <a:spcPts val="0"/>
              </a:spcBef>
              <a:spcAft>
                <a:spcPts val="0"/>
              </a:spcAft>
              <a:buClr>
                <a:schemeClr val="dk1"/>
              </a:buClr>
              <a:buSzPct val="100000"/>
              <a:buNone/>
            </a:pPr>
            <a:r>
              <a:rPr b="1" lang="en" sz="2700"/>
              <a:t>problem solution:</a:t>
            </a:r>
            <a:endParaRPr b="1"/>
          </a:p>
          <a:p>
            <a:pPr indent="0" lvl="0" marL="0" rtl="0" algn="just">
              <a:lnSpc>
                <a:spcPct val="90000"/>
              </a:lnSpc>
              <a:spcBef>
                <a:spcPts val="800"/>
              </a:spcBef>
              <a:spcAft>
                <a:spcPts val="0"/>
              </a:spcAft>
              <a:buClr>
                <a:schemeClr val="dk1"/>
              </a:buClr>
              <a:buSzPct val="100000"/>
              <a:buNone/>
            </a:pPr>
            <a:r>
              <a:rPr lang="en" sz="2700"/>
              <a:t>Ensure only one thread at a time can access the object - </a:t>
            </a:r>
            <a:endParaRPr sz="2700"/>
          </a:p>
          <a:p>
            <a:pPr indent="0" lvl="0" marL="0" rtl="0" algn="just">
              <a:lnSpc>
                <a:spcPct val="90000"/>
              </a:lnSpc>
              <a:spcBef>
                <a:spcPts val="800"/>
              </a:spcBef>
              <a:spcAft>
                <a:spcPts val="0"/>
              </a:spcAft>
              <a:buClr>
                <a:schemeClr val="dk1"/>
              </a:buClr>
              <a:buSzPct val="100000"/>
              <a:buNone/>
            </a:pPr>
            <a:r>
              <a:rPr lang="en" sz="2700"/>
              <a:t>acquire the lock on the object.</a:t>
            </a:r>
            <a:endParaRPr sz="2700"/>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One thread </a:t>
            </a:r>
            <a:endParaRPr/>
          </a:p>
          <a:p>
            <a:pPr indent="0" lvl="0" marL="0" rtl="0" algn="just">
              <a:lnSpc>
                <a:spcPct val="90000"/>
              </a:lnSpc>
              <a:spcBef>
                <a:spcPts val="800"/>
              </a:spcBef>
              <a:spcAft>
                <a:spcPts val="0"/>
              </a:spcAft>
              <a:buClr>
                <a:schemeClr val="dk1"/>
              </a:buClr>
              <a:buSzPct val="100000"/>
              <a:buNone/>
            </a:pPr>
            <a:r>
              <a:rPr lang="en" sz="2700"/>
              <a:t>	1) gets value of the object </a:t>
            </a:r>
            <a:endParaRPr/>
          </a:p>
          <a:p>
            <a:pPr indent="0" lvl="0" marL="0" rtl="0" algn="just">
              <a:lnSpc>
                <a:spcPct val="90000"/>
              </a:lnSpc>
              <a:spcBef>
                <a:spcPts val="800"/>
              </a:spcBef>
              <a:spcAft>
                <a:spcPts val="0"/>
              </a:spcAft>
              <a:buClr>
                <a:schemeClr val="dk1"/>
              </a:buClr>
              <a:buSzPct val="100000"/>
              <a:buNone/>
            </a:pPr>
            <a:r>
              <a:rPr lang="en" sz="2700"/>
              <a:t>	2) changes the value</a:t>
            </a:r>
            <a:endParaRPr/>
          </a:p>
          <a:p>
            <a:pPr indent="0" lvl="0" marL="0" rtl="0" algn="just">
              <a:lnSpc>
                <a:spcPct val="90000"/>
              </a:lnSpc>
              <a:spcBef>
                <a:spcPts val="800"/>
              </a:spcBef>
              <a:spcAft>
                <a:spcPts val="0"/>
              </a:spcAft>
              <a:buClr>
                <a:schemeClr val="dk1"/>
              </a:buClr>
              <a:buSzPct val="100000"/>
              <a:buNone/>
            </a:pPr>
            <a:r>
              <a:rPr lang="en" sz="2700"/>
              <a:t>	3) saves new updated value to the object. </a:t>
            </a:r>
            <a:endParaRPr/>
          </a:p>
          <a:p>
            <a:pPr indent="0" lvl="0" marL="0" rtl="0" algn="just">
              <a:lnSpc>
                <a:spcPct val="90000"/>
              </a:lnSpc>
              <a:spcBef>
                <a:spcPts val="800"/>
              </a:spcBef>
              <a:spcAft>
                <a:spcPts val="0"/>
              </a:spcAft>
              <a:buClr>
                <a:schemeClr val="dk1"/>
              </a:buClr>
              <a:buSzPct val="100000"/>
              <a:buNone/>
            </a:pPr>
            <a:r>
              <a:t/>
            </a:r>
            <a:endParaRPr sz="2700"/>
          </a:p>
          <a:p>
            <a:pPr indent="0" lvl="0" marL="0" rtl="0" algn="just">
              <a:lnSpc>
                <a:spcPct val="90000"/>
              </a:lnSpc>
              <a:spcBef>
                <a:spcPts val="800"/>
              </a:spcBef>
              <a:spcAft>
                <a:spcPts val="0"/>
              </a:spcAft>
              <a:buClr>
                <a:schemeClr val="dk1"/>
              </a:buClr>
              <a:buSzPct val="100000"/>
              <a:buNone/>
            </a:pPr>
            <a:r>
              <a:rPr lang="en" sz="2700"/>
              <a:t>These three steps form </a:t>
            </a:r>
            <a:r>
              <a:rPr b="1" lang="en" sz="2700"/>
              <a:t>atomic operation </a:t>
            </a:r>
            <a:r>
              <a:rPr lang="en" sz="2700"/>
              <a:t>and cannot be divided.</a:t>
            </a:r>
            <a:endParaRPr sz="2700"/>
          </a:p>
          <a:p>
            <a:pPr indent="0" lvl="0" marL="0" rtl="0" algn="just">
              <a:lnSpc>
                <a:spcPct val="90000"/>
              </a:lnSpc>
              <a:spcBef>
                <a:spcPts val="8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0"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Thread Synchronization</a:t>
            </a:r>
            <a:endParaRPr/>
          </a:p>
        </p:txBody>
      </p:sp>
      <p:sp>
        <p:nvSpPr>
          <p:cNvPr id="194" name="Google Shape;194;p34"/>
          <p:cNvSpPr txBox="1"/>
          <p:nvPr>
            <p:ph idx="1" type="body"/>
          </p:nvPr>
        </p:nvSpPr>
        <p:spPr>
          <a:xfrm>
            <a:off x="0" y="994172"/>
            <a:ext cx="9144000" cy="41493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rPr lang="en" sz="2700"/>
              <a:t>In order to manage multiple threads trying access one object:</a:t>
            </a:r>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dk1"/>
              </a:buClr>
              <a:buSzPts val="2700"/>
              <a:buNone/>
            </a:pPr>
            <a:r>
              <a:t/>
            </a:r>
            <a:endParaRPr sz="2700">
              <a:solidFill>
                <a:schemeClr val="accent6"/>
              </a:solidFill>
            </a:endParaRPr>
          </a:p>
          <a:p>
            <a:pPr indent="0" lvl="0" marL="0" rtl="0" algn="just">
              <a:lnSpc>
                <a:spcPct val="90000"/>
              </a:lnSpc>
              <a:spcBef>
                <a:spcPts val="800"/>
              </a:spcBef>
              <a:spcAft>
                <a:spcPts val="0"/>
              </a:spcAft>
              <a:buClr>
                <a:schemeClr val="accent6"/>
              </a:buClr>
              <a:buSzPts val="2700"/>
              <a:buNone/>
            </a:pPr>
            <a:r>
              <a:rPr lang="en" sz="2700">
                <a:solidFill>
                  <a:schemeClr val="accent6"/>
                </a:solidFill>
              </a:rPr>
              <a:t>Only one thread is given access to the object </a:t>
            </a:r>
            <a:endParaRPr/>
          </a:p>
          <a:p>
            <a:pPr indent="0" lvl="0" marL="0" rtl="0" algn="just">
              <a:lnSpc>
                <a:spcPct val="90000"/>
              </a:lnSpc>
              <a:spcBef>
                <a:spcPts val="800"/>
              </a:spcBef>
              <a:spcAft>
                <a:spcPts val="0"/>
              </a:spcAft>
              <a:buClr>
                <a:schemeClr val="dk1"/>
              </a:buClr>
              <a:buSzPts val="2700"/>
              <a:buNone/>
            </a:pPr>
            <a:r>
              <a:rPr lang="en" sz="2700"/>
              <a:t>and </a:t>
            </a:r>
            <a:endParaRPr/>
          </a:p>
          <a:p>
            <a:pPr indent="0" lvl="0" marL="0" rtl="0" algn="just">
              <a:lnSpc>
                <a:spcPct val="90000"/>
              </a:lnSpc>
              <a:spcBef>
                <a:spcPts val="800"/>
              </a:spcBef>
              <a:spcAft>
                <a:spcPts val="0"/>
              </a:spcAft>
              <a:buClr>
                <a:schemeClr val="accent5"/>
              </a:buClr>
              <a:buSzPts val="2700"/>
              <a:buNone/>
            </a:pPr>
            <a:r>
              <a:rPr lang="en" sz="2700">
                <a:solidFill>
                  <a:schemeClr val="accent5"/>
                </a:solidFill>
              </a:rPr>
              <a:t>the rest threads are waiting</a:t>
            </a:r>
            <a:r>
              <a:rPr lang="en" sz="2700"/>
              <a:t>.</a:t>
            </a:r>
            <a:endParaRPr/>
          </a:p>
        </p:txBody>
      </p:sp>
      <p:sp>
        <p:nvSpPr>
          <p:cNvPr id="195" name="Google Shape;195;p34"/>
          <p:cNvSpPr/>
          <p:nvPr/>
        </p:nvSpPr>
        <p:spPr>
          <a:xfrm>
            <a:off x="3943350" y="3689427"/>
            <a:ext cx="28677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5"/>
                </a:solidFill>
                <a:latin typeface="Calibri"/>
                <a:ea typeface="Calibri"/>
                <a:cs typeface="Calibri"/>
                <a:sym typeface="Calibri"/>
              </a:rPr>
              <a:t>mutual exclusion</a:t>
            </a:r>
            <a:endParaRPr b="0" i="0" sz="1100" u="none" cap="none" strike="noStrike">
              <a:solidFill>
                <a:srgbClr val="000000"/>
              </a:solidFill>
              <a:latin typeface="Arial"/>
              <a:ea typeface="Arial"/>
              <a:cs typeface="Arial"/>
              <a:sym typeface="Arial"/>
            </a:endParaRPr>
          </a:p>
        </p:txBody>
      </p:sp>
      <p:sp>
        <p:nvSpPr>
          <p:cNvPr id="196" name="Google Shape;196;p34"/>
          <p:cNvSpPr/>
          <p:nvPr/>
        </p:nvSpPr>
        <p:spPr>
          <a:xfrm>
            <a:off x="2971075" y="1469264"/>
            <a:ext cx="3840000" cy="772800"/>
          </a:xfrm>
          <a:prstGeom prst="ellipse">
            <a:avLst/>
          </a:prstGeom>
          <a:noFill/>
          <a:ln cap="flat" cmpd="sng" w="12700">
            <a:solidFill>
              <a:srgbClr val="31538F"/>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rgbClr val="000000"/>
              </a:buClr>
              <a:buSzPts val="2100"/>
              <a:buFont typeface="Arial"/>
              <a:buNone/>
            </a:pPr>
            <a:r>
              <a:rPr b="1" i="0" lang="en" sz="2100" u="none" cap="none" strike="noStrike">
                <a:solidFill>
                  <a:schemeClr val="accent6"/>
                </a:solidFill>
                <a:latin typeface="Calibri"/>
                <a:ea typeface="Calibri"/>
                <a:cs typeface="Calibri"/>
                <a:sym typeface="Calibri"/>
              </a:rPr>
              <a:t>thread synchronization</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