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 id="2147483672" r:id="rId3"/>
    <p:sldMasterId id="2147483674" r:id="rId4"/>
    <p:sldMasterId id="2147483676" r:id="rId5"/>
    <p:sldMasterId id="2147483678" r:id="rId6"/>
    <p:sldMasterId id="2147483680" r:id="rId7"/>
    <p:sldMasterId id="2147483682" r:id="rId8"/>
    <p:sldMasterId id="2147483684"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2F7B5-D431-4125-A265-A6FF2467C1A9}" type="datetimeFigureOut">
              <a:rPr lang="en-US" smtClean="0">
                <a:solidFill>
                  <a:prstClr val="black"/>
                </a:solidFill>
              </a:rPr>
              <a:pPr/>
              <a:t>6/3/2021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D5211E0B-20CE-4D48-BE24-9EB1CB104EB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41187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2F7B5-D431-4125-A265-A6FF2467C1A9}" type="datetimeFigureOut">
              <a:rPr lang="en-US" smtClean="0">
                <a:solidFill>
                  <a:prstClr val="black"/>
                </a:solidFill>
              </a:rPr>
              <a:pPr/>
              <a:t>6/3/2021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D5211E0B-20CE-4D48-BE24-9EB1CB104EB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2431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2F7B5-D431-4125-A265-A6FF2467C1A9}" type="datetimeFigureOut">
              <a:rPr lang="en-US" smtClean="0">
                <a:solidFill>
                  <a:prstClr val="black"/>
                </a:solidFill>
              </a:rPr>
              <a:pPr/>
              <a:t>6/3/2021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D5211E0B-20CE-4D48-BE24-9EB1CB104EB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91446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2F7B5-D431-4125-A265-A6FF2467C1A9}" type="datetimeFigureOut">
              <a:rPr lang="en-US" smtClean="0">
                <a:solidFill>
                  <a:prstClr val="black"/>
                </a:solidFill>
              </a:rPr>
              <a:pPr/>
              <a:t>6/3/2021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D5211E0B-20CE-4D48-BE24-9EB1CB104EB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48494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2F7B5-D431-4125-A265-A6FF2467C1A9}" type="datetimeFigureOut">
              <a:rPr lang="en-US" smtClean="0">
                <a:solidFill>
                  <a:prstClr val="black"/>
                </a:solidFill>
              </a:rPr>
              <a:pPr/>
              <a:t>6/3/2021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D5211E0B-20CE-4D48-BE24-9EB1CB104EB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890985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2F7B5-D431-4125-A265-A6FF2467C1A9}" type="datetimeFigureOut">
              <a:rPr lang="en-US" smtClean="0">
                <a:solidFill>
                  <a:prstClr val="black"/>
                </a:solidFill>
              </a:rPr>
              <a:pPr/>
              <a:t>6/3/2021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D5211E0B-20CE-4D48-BE24-9EB1CB104EB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733219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2F7B5-D431-4125-A265-A6FF2467C1A9}" type="datetimeFigureOut">
              <a:rPr lang="en-US" smtClean="0">
                <a:solidFill>
                  <a:prstClr val="black"/>
                </a:solidFill>
              </a:rPr>
              <a:pPr/>
              <a:t>6/3/2021</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D5211E0B-20CE-4D48-BE24-9EB1CB104EB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50083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2F7B5-D431-4125-A265-A6FF2467C1A9}" type="datetimeFigureOut">
              <a:rPr lang="en-US" smtClean="0">
                <a:solidFill>
                  <a:prstClr val="black"/>
                </a:solidFill>
              </a:rPr>
              <a:pPr/>
              <a:t>6/3/2021</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D5211E0B-20CE-4D48-BE24-9EB1CB104EB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2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21.xml"/><Relationship Id="rId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22.xml"/><Relationship Id="rId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23.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24.xml"/><Relationship Id="rId4"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25.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6/3/2021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11D2F7B5-D431-4125-A265-A6FF2467C1A9}" type="datetimeFigureOut">
              <a:rPr lang="en-US" smtClean="0">
                <a:solidFill>
                  <a:prstClr val="black"/>
                </a:solidFill>
              </a:rPr>
              <a:pPr defTabSz="914400"/>
              <a:t>6/3/2021</a:t>
            </a:fld>
            <a:endParaRPr lang="en-US">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D5211E0B-20CE-4D48-BE24-9EB1CB104EB5}"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1872445498"/>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11D2F7B5-D431-4125-A265-A6FF2467C1A9}" type="datetimeFigureOut">
              <a:rPr lang="en-US" smtClean="0">
                <a:solidFill>
                  <a:prstClr val="black"/>
                </a:solidFill>
              </a:rPr>
              <a:pPr defTabSz="914400"/>
              <a:t>6/3/2021</a:t>
            </a:fld>
            <a:endParaRPr lang="en-US">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D5211E0B-20CE-4D48-BE24-9EB1CB104EB5}"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2324076706"/>
      </p:ext>
    </p:extLst>
  </p:cSld>
  <p:clrMap bg1="lt1" tx1="dk1" bg2="lt2" tx2="dk2" accent1="accent1" accent2="accent2" accent3="accent3" accent4="accent4" accent5="accent5" accent6="accent6" hlink="hlink" folHlink="folHlink"/>
  <p:sldLayoutIdLst>
    <p:sldLayoutId id="2147483673" r:id="rId1"/>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11D2F7B5-D431-4125-A265-A6FF2467C1A9}" type="datetimeFigureOut">
              <a:rPr lang="en-US" smtClean="0">
                <a:solidFill>
                  <a:prstClr val="black"/>
                </a:solidFill>
              </a:rPr>
              <a:pPr defTabSz="914400"/>
              <a:t>6/3/2021</a:t>
            </a:fld>
            <a:endParaRPr lang="en-US">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D5211E0B-20CE-4D48-BE24-9EB1CB104EB5}"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4170301052"/>
      </p:ext>
    </p:extLst>
  </p:cSld>
  <p:clrMap bg1="lt1" tx1="dk1" bg2="lt2" tx2="dk2" accent1="accent1" accent2="accent2" accent3="accent3" accent4="accent4" accent5="accent5" accent6="accent6" hlink="hlink" folHlink="folHlink"/>
  <p:sldLayoutIdLst>
    <p:sldLayoutId id="2147483675" r:id="rId1"/>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11D2F7B5-D431-4125-A265-A6FF2467C1A9}" type="datetimeFigureOut">
              <a:rPr lang="en-US" smtClean="0">
                <a:solidFill>
                  <a:prstClr val="black"/>
                </a:solidFill>
              </a:rPr>
              <a:pPr defTabSz="914400"/>
              <a:t>6/3/2021</a:t>
            </a:fld>
            <a:endParaRPr lang="en-US">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D5211E0B-20CE-4D48-BE24-9EB1CB104EB5}"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789159857"/>
      </p:ext>
    </p:extLst>
  </p:cSld>
  <p:clrMap bg1="lt1" tx1="dk1" bg2="lt2" tx2="dk2" accent1="accent1" accent2="accent2" accent3="accent3" accent4="accent4" accent5="accent5" accent6="accent6" hlink="hlink" folHlink="folHlink"/>
  <p:sldLayoutIdLst>
    <p:sldLayoutId id="2147483677" r:id="rId1"/>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11D2F7B5-D431-4125-A265-A6FF2467C1A9}" type="datetimeFigureOut">
              <a:rPr lang="en-US" smtClean="0">
                <a:solidFill>
                  <a:prstClr val="black"/>
                </a:solidFill>
              </a:rPr>
              <a:pPr defTabSz="914400"/>
              <a:t>6/3/2021</a:t>
            </a:fld>
            <a:endParaRPr lang="en-US">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D5211E0B-20CE-4D48-BE24-9EB1CB104EB5}"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1663052334"/>
      </p:ext>
    </p:extLst>
  </p:cSld>
  <p:clrMap bg1="lt1" tx1="dk1" bg2="lt2" tx2="dk2" accent1="accent1" accent2="accent2" accent3="accent3" accent4="accent4" accent5="accent5" accent6="accent6" hlink="hlink" folHlink="folHlink"/>
  <p:sldLayoutIdLst>
    <p:sldLayoutId id="2147483679" r:id="rId1"/>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11D2F7B5-D431-4125-A265-A6FF2467C1A9}" type="datetimeFigureOut">
              <a:rPr lang="en-US" smtClean="0">
                <a:solidFill>
                  <a:prstClr val="black"/>
                </a:solidFill>
              </a:rPr>
              <a:pPr defTabSz="914400"/>
              <a:t>6/3/2021</a:t>
            </a:fld>
            <a:endParaRPr lang="en-US">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D5211E0B-20CE-4D48-BE24-9EB1CB104EB5}"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67297386"/>
      </p:ext>
    </p:extLst>
  </p:cSld>
  <p:clrMap bg1="lt1" tx1="dk1" bg2="lt2" tx2="dk2" accent1="accent1" accent2="accent2" accent3="accent3" accent4="accent4" accent5="accent5" accent6="accent6" hlink="hlink" folHlink="folHlink"/>
  <p:sldLayoutIdLst>
    <p:sldLayoutId id="2147483681" r:id="rId1"/>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11D2F7B5-D431-4125-A265-A6FF2467C1A9}" type="datetimeFigureOut">
              <a:rPr lang="en-US" smtClean="0">
                <a:solidFill>
                  <a:prstClr val="black"/>
                </a:solidFill>
              </a:rPr>
              <a:pPr defTabSz="914400"/>
              <a:t>6/3/2021</a:t>
            </a:fld>
            <a:endParaRPr lang="en-US">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D5211E0B-20CE-4D48-BE24-9EB1CB104EB5}"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1260636122"/>
      </p:ext>
    </p:extLst>
  </p:cSld>
  <p:clrMap bg1="lt1" tx1="dk1" bg2="lt2" tx2="dk2" accent1="accent1" accent2="accent2" accent3="accent3" accent4="accent4" accent5="accent5" accent6="accent6" hlink="hlink" folHlink="folHlink"/>
  <p:sldLayoutIdLst>
    <p:sldLayoutId id="2147483683" r:id="rId1"/>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11D2F7B5-D431-4125-A265-A6FF2467C1A9}" type="datetimeFigureOut">
              <a:rPr lang="en-US" smtClean="0">
                <a:solidFill>
                  <a:prstClr val="black"/>
                </a:solidFill>
              </a:rPr>
              <a:pPr defTabSz="914400"/>
              <a:t>6/3/2021</a:t>
            </a:fld>
            <a:endParaRPr lang="en-US">
              <a:solidFill>
                <a:prstClr val="black"/>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defTabSz="914400"/>
            <a:endParaRPr lang="en-US">
              <a:solidFill>
                <a:prstClr val="black"/>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defTabSz="914400"/>
            <a:fld id="{D5211E0B-20CE-4D48-BE24-9EB1CB104EB5}" type="slidenum">
              <a:rPr lang="en-US" smtClean="0">
                <a:solidFill>
                  <a:prstClr val="black"/>
                </a:solidFill>
              </a:rPr>
              <a:pPr defTabSz="914400"/>
              <a:t>‹#›</a:t>
            </a:fld>
            <a:endParaRPr lang="en-US">
              <a:solidFill>
                <a:prstClr val="black"/>
              </a:solidFill>
            </a:endParaRPr>
          </a:p>
        </p:txBody>
      </p:sp>
    </p:spTree>
    <p:extLst>
      <p:ext uri="{BB962C8B-B14F-4D97-AF65-F5344CB8AC3E}">
        <p14:creationId xmlns:p14="http://schemas.microsoft.com/office/powerpoint/2010/main" val="2272548764"/>
      </p:ext>
    </p:extLst>
  </p:cSld>
  <p:clrMap bg1="lt1" tx1="dk1" bg2="lt2" tx2="dk2" accent1="accent1" accent2="accent2" accent3="accent3" accent4="accent4" accent5="accent5" accent6="accent6" hlink="hlink" folHlink="folHlink"/>
  <p:sldLayoutIdLst>
    <p:sldLayoutId id="2147483685" r:id="rId1"/>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Chương 3</a:t>
            </a:r>
            <a:r>
              <a:rPr lang="en-US" smtClean="0">
                <a:solidFill>
                  <a:schemeClr val="tx1"/>
                </a:solidFill>
                <a:latin typeface="Times New Roman" panose="02020603050405020304" pitchFamily="18" charset="0"/>
                <a:cs typeface="Times New Roman" panose="02020603050405020304" pitchFamily="18" charset="0"/>
              </a:rPr>
              <a:t>:</a:t>
            </a:r>
            <a:r>
              <a:rPr lang="en-US"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Các</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khái</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niệm</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cơ</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bản</a:t>
            </a:r>
            <a:r>
              <a:rPr lang="en-US" dirty="0" smtClean="0">
                <a:solidFill>
                  <a:srgbClr val="00B0F0"/>
                </a:solidFill>
                <a:latin typeface="Times New Roman" panose="02020603050405020304" pitchFamily="18" charset="0"/>
                <a:cs typeface="Times New Roman" panose="02020603050405020304" pitchFamily="18" charset="0"/>
              </a:rPr>
              <a:t> </a:t>
            </a:r>
            <a:r>
              <a:rPr lang="en-US" dirty="0" err="1" smtClean="0">
                <a:solidFill>
                  <a:srgbClr val="00B0F0"/>
                </a:solidFill>
                <a:latin typeface="Times New Roman" panose="02020603050405020304" pitchFamily="18" charset="0"/>
                <a:cs typeface="Times New Roman" panose="02020603050405020304" pitchFamily="18" charset="0"/>
              </a:rPr>
              <a:t>về</a:t>
            </a:r>
            <a:r>
              <a:rPr lang="en-US" dirty="0" smtClean="0">
                <a:solidFill>
                  <a:srgbClr val="00B0F0"/>
                </a:solidFill>
                <a:latin typeface="Times New Roman" panose="02020603050405020304" pitchFamily="18" charset="0"/>
                <a:cs typeface="Times New Roman" panose="02020603050405020304" pitchFamily="18" charset="0"/>
              </a:rPr>
              <a:t> web</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dirty="0" err="1" smtClean="0"/>
              <a:t>Đặng</a:t>
            </a:r>
            <a:r>
              <a:rPr lang="en-US" dirty="0" smtClean="0"/>
              <a:t> </a:t>
            </a:r>
            <a:r>
              <a:rPr lang="en-US" dirty="0" err="1" smtClean="0"/>
              <a:t>Văn</a:t>
            </a:r>
            <a:r>
              <a:rPr lang="en-US" dirty="0" smtClean="0"/>
              <a:t> </a:t>
            </a:r>
            <a:r>
              <a:rPr lang="en-US" dirty="0" err="1" smtClean="0"/>
              <a:t>Huấn</a:t>
            </a:r>
            <a:endParaRPr lang="en-US" dirty="0" smtClean="0"/>
          </a:p>
          <a:p>
            <a:r>
              <a:rPr lang="en-US" dirty="0" err="1" smtClean="0"/>
              <a:t>Nguyễn</a:t>
            </a:r>
            <a:r>
              <a:rPr lang="en-US" dirty="0" smtClean="0"/>
              <a:t> </a:t>
            </a:r>
            <a:r>
              <a:rPr lang="en-US" dirty="0" err="1" smtClean="0"/>
              <a:t>Huy</a:t>
            </a:r>
            <a:r>
              <a:rPr lang="en-US" dirty="0" smtClean="0"/>
              <a:t> </a:t>
            </a:r>
            <a:r>
              <a:rPr lang="en-US" dirty="0" err="1" smtClean="0"/>
              <a:t>Khang</a:t>
            </a:r>
            <a:endParaRPr lang="en-US" dirty="0" smtClean="0"/>
          </a:p>
          <a:p>
            <a:r>
              <a:rPr lang="en-US" dirty="0" err="1" smtClean="0"/>
              <a:t>Hoàng</a:t>
            </a:r>
            <a:r>
              <a:rPr lang="en-US" dirty="0" smtClean="0"/>
              <a:t> Minh </a:t>
            </a:r>
            <a:r>
              <a:rPr lang="en-US" dirty="0" err="1" smtClean="0"/>
              <a:t>Hiếu</a:t>
            </a:r>
            <a:endParaRPr lang="en-US" dirty="0" smtClean="0"/>
          </a:p>
        </p:txBody>
      </p:sp>
    </p:spTree>
    <p:extLst>
      <p:ext uri="{BB962C8B-B14F-4D97-AF65-F5344CB8AC3E}">
        <p14:creationId xmlns:p14="http://schemas.microsoft.com/office/powerpoint/2010/main" val="269606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err="1" smtClean="0">
                <a:solidFill>
                  <a:schemeClr val="accent3"/>
                </a:solidFill>
              </a:rPr>
              <a:t>Cú</a:t>
            </a:r>
            <a:r>
              <a:rPr lang="en-US" sz="4000" dirty="0" smtClean="0">
                <a:solidFill>
                  <a:schemeClr val="accent3"/>
                </a:solidFill>
              </a:rPr>
              <a:t> </a:t>
            </a:r>
            <a:r>
              <a:rPr lang="en-US" sz="4000" dirty="0" err="1" smtClean="0">
                <a:solidFill>
                  <a:schemeClr val="accent3"/>
                </a:solidFill>
              </a:rPr>
              <a:t>pháp</a:t>
            </a:r>
            <a:endParaRPr lang="en-US" sz="4000" dirty="0">
              <a:solidFill>
                <a:schemeClr val="accent3"/>
              </a:solidFill>
            </a:endParaRPr>
          </a:p>
        </p:txBody>
      </p:sp>
      <p:sp>
        <p:nvSpPr>
          <p:cNvPr id="3" name="Content Placeholder 2"/>
          <p:cNvSpPr>
            <a:spLocks noGrp="1"/>
          </p:cNvSpPr>
          <p:nvPr>
            <p:ph idx="1"/>
          </p:nvPr>
        </p:nvSpPr>
        <p:spPr>
          <a:xfrm>
            <a:off x="1295401" y="2556931"/>
            <a:ext cx="9601196" cy="3556485"/>
          </a:xfrm>
        </p:spPr>
        <p:txBody>
          <a:bodyPr>
            <a:normAutofit fontScale="70000" lnSpcReduction="20000"/>
          </a:bodyPr>
          <a:lstStyle/>
          <a:p>
            <a:r>
              <a:rPr lang="en-US" sz="2700" dirty="0">
                <a:solidFill>
                  <a:schemeClr val="accent1"/>
                </a:solidFill>
              </a:rPr>
              <a:t>protocol://username@hostname:port/path/filename#fragment?query </a:t>
            </a:r>
            <a:endParaRPr lang="en-US" sz="2700" dirty="0" smtClean="0">
              <a:solidFill>
                <a:schemeClr val="accent1"/>
              </a:solidFill>
            </a:endParaRPr>
          </a:p>
          <a:p>
            <a:pPr marL="0" indent="0">
              <a:buNone/>
            </a:pPr>
            <a:r>
              <a:rPr lang="en-US" sz="2300" dirty="0" smtClean="0"/>
              <a:t>+ Protocol (</a:t>
            </a:r>
            <a:r>
              <a:rPr lang="en-US" sz="2300" dirty="0" err="1" smtClean="0"/>
              <a:t>giao</a:t>
            </a:r>
            <a:r>
              <a:rPr lang="en-US" sz="2300" dirty="0" smtClean="0"/>
              <a:t> </a:t>
            </a:r>
            <a:r>
              <a:rPr lang="en-US" sz="2300" dirty="0" err="1" smtClean="0"/>
              <a:t>thức</a:t>
            </a:r>
            <a:r>
              <a:rPr lang="en-US" sz="2300" dirty="0"/>
              <a:t>) </a:t>
            </a:r>
            <a:r>
              <a:rPr lang="en-US" sz="2300" dirty="0" err="1"/>
              <a:t>có</a:t>
            </a:r>
            <a:r>
              <a:rPr lang="en-US" sz="2300" dirty="0"/>
              <a:t> </a:t>
            </a:r>
            <a:r>
              <a:rPr lang="en-US" sz="2300" dirty="0" err="1"/>
              <a:t>thể</a:t>
            </a:r>
            <a:r>
              <a:rPr lang="en-US" sz="2300" dirty="0"/>
              <a:t> </a:t>
            </a:r>
            <a:r>
              <a:rPr lang="en-US" sz="2300" dirty="0" err="1"/>
              <a:t>là</a:t>
            </a:r>
            <a:r>
              <a:rPr lang="en-US" sz="2300" dirty="0"/>
              <a:t> </a:t>
            </a:r>
            <a:r>
              <a:rPr lang="en-US" sz="2300" dirty="0" err="1"/>
              <a:t>tệp</a:t>
            </a:r>
            <a:r>
              <a:rPr lang="en-US" sz="2300" dirty="0"/>
              <a:t>, ftp, http, https, gopher, news</a:t>
            </a:r>
            <a:r>
              <a:rPr lang="en-US" sz="2300" dirty="0" smtClean="0"/>
              <a:t>, Telnet</a:t>
            </a:r>
            <a:r>
              <a:rPr lang="en-US" sz="2300" dirty="0"/>
              <a:t>, </a:t>
            </a:r>
            <a:r>
              <a:rPr lang="en-US" sz="2300" dirty="0" err="1"/>
              <a:t>wais</a:t>
            </a:r>
            <a:r>
              <a:rPr lang="en-US" sz="2300" dirty="0"/>
              <a:t> </a:t>
            </a:r>
            <a:r>
              <a:rPr lang="en-US" sz="2300" dirty="0" err="1"/>
              <a:t>hoặc</a:t>
            </a:r>
            <a:r>
              <a:rPr lang="en-US" sz="2300" dirty="0"/>
              <a:t> </a:t>
            </a:r>
            <a:r>
              <a:rPr lang="en-US" sz="2300" dirty="0" err="1"/>
              <a:t>nhiều</a:t>
            </a:r>
            <a:r>
              <a:rPr lang="en-US" sz="2300" dirty="0"/>
              <a:t> </a:t>
            </a:r>
            <a:r>
              <a:rPr lang="en-US" sz="2300" dirty="0" err="1"/>
              <a:t>chuỗi</a:t>
            </a:r>
            <a:r>
              <a:rPr lang="en-US" sz="2300" dirty="0"/>
              <a:t> </a:t>
            </a:r>
            <a:r>
              <a:rPr lang="en-US" sz="2300" dirty="0" err="1"/>
              <a:t>khác</a:t>
            </a:r>
            <a:r>
              <a:rPr lang="en-US" sz="2300" dirty="0"/>
              <a:t> (</a:t>
            </a:r>
            <a:r>
              <a:rPr lang="en-US" sz="2300" dirty="0" err="1"/>
              <a:t>mặc</a:t>
            </a:r>
            <a:r>
              <a:rPr lang="en-US" sz="2300" dirty="0"/>
              <a:t> </a:t>
            </a:r>
            <a:r>
              <a:rPr lang="en-US" sz="2300" dirty="0" err="1"/>
              <a:t>dù</a:t>
            </a:r>
            <a:r>
              <a:rPr lang="en-US" sz="2300" dirty="0"/>
              <a:t> </a:t>
            </a:r>
            <a:r>
              <a:rPr lang="en-US" sz="2300" dirty="0" err="1"/>
              <a:t>không</a:t>
            </a:r>
            <a:r>
              <a:rPr lang="en-US" sz="2300" dirty="0"/>
              <a:t> </a:t>
            </a:r>
            <a:r>
              <a:rPr lang="en-US" sz="2300" dirty="0" err="1"/>
              <a:t>phải</a:t>
            </a:r>
            <a:r>
              <a:rPr lang="en-US" sz="2300" dirty="0"/>
              <a:t> urn</a:t>
            </a:r>
            <a:r>
              <a:rPr lang="en-US" sz="2300" dirty="0" smtClean="0"/>
              <a:t>)</a:t>
            </a:r>
          </a:p>
          <a:p>
            <a:pPr marL="0" indent="0">
              <a:buNone/>
            </a:pPr>
            <a:r>
              <a:rPr lang="en-US" sz="2300" dirty="0" smtClean="0"/>
              <a:t>+ Hostname </a:t>
            </a:r>
            <a:r>
              <a:rPr lang="en-US" sz="2300" dirty="0" err="1" smtClean="0"/>
              <a:t>là</a:t>
            </a:r>
            <a:r>
              <a:rPr lang="en-US" sz="2300" dirty="0" smtClean="0"/>
              <a:t> </a:t>
            </a:r>
            <a:r>
              <a:rPr lang="en-US" sz="2300" dirty="0" err="1" smtClean="0"/>
              <a:t>tên</a:t>
            </a:r>
            <a:r>
              <a:rPr lang="en-US" sz="2300" dirty="0" smtClean="0"/>
              <a:t> </a:t>
            </a:r>
            <a:r>
              <a:rPr lang="en-US" sz="2300" dirty="0" err="1" smtClean="0"/>
              <a:t>của</a:t>
            </a:r>
            <a:r>
              <a:rPr lang="en-US" sz="2300" dirty="0" smtClean="0"/>
              <a:t> </a:t>
            </a:r>
            <a:r>
              <a:rPr lang="en-US" sz="2300" dirty="0" err="1" smtClean="0"/>
              <a:t>máy</a:t>
            </a:r>
            <a:r>
              <a:rPr lang="en-US" sz="2300" dirty="0" smtClean="0"/>
              <a:t> </a:t>
            </a:r>
            <a:r>
              <a:rPr lang="en-US" sz="2300" dirty="0" err="1" smtClean="0"/>
              <a:t>chủ</a:t>
            </a:r>
            <a:r>
              <a:rPr lang="en-US" sz="2300" dirty="0" smtClean="0"/>
              <a:t> </a:t>
            </a:r>
            <a:r>
              <a:rPr lang="en-US" sz="2300" dirty="0" err="1" smtClean="0"/>
              <a:t>cung</a:t>
            </a:r>
            <a:r>
              <a:rPr lang="en-US" sz="2300" dirty="0" smtClean="0"/>
              <a:t> </a:t>
            </a:r>
            <a:r>
              <a:rPr lang="en-US" sz="2300" dirty="0" err="1" smtClean="0"/>
              <a:t>cấp</a:t>
            </a:r>
            <a:r>
              <a:rPr lang="en-US" sz="2300" dirty="0" smtClean="0"/>
              <a:t> </a:t>
            </a:r>
            <a:r>
              <a:rPr lang="en-US" sz="2300" dirty="0" err="1" smtClean="0"/>
              <a:t>tài</a:t>
            </a:r>
            <a:r>
              <a:rPr lang="en-US" sz="2300" dirty="0" smtClean="0"/>
              <a:t> </a:t>
            </a:r>
            <a:r>
              <a:rPr lang="en-US" sz="2300" dirty="0" err="1" smtClean="0"/>
              <a:t>nguyên</a:t>
            </a:r>
            <a:r>
              <a:rPr lang="en-US" sz="2300" dirty="0" smtClean="0"/>
              <a:t> </a:t>
            </a:r>
            <a:r>
              <a:rPr lang="en-US" sz="2300" dirty="0" err="1" smtClean="0"/>
              <a:t>mà</a:t>
            </a:r>
            <a:r>
              <a:rPr lang="en-US" sz="2300" dirty="0" smtClean="0"/>
              <a:t> ta </a:t>
            </a:r>
            <a:r>
              <a:rPr lang="en-US" sz="2300" dirty="0" err="1" smtClean="0"/>
              <a:t>muốn</a:t>
            </a:r>
            <a:r>
              <a:rPr lang="en-US" sz="2300" dirty="0" smtClean="0"/>
              <a:t>, </a:t>
            </a:r>
            <a:r>
              <a:rPr lang="en-US" sz="2300" dirty="0" err="1" smtClean="0"/>
              <a:t>nó</a:t>
            </a:r>
            <a:r>
              <a:rPr lang="en-US" sz="2300" dirty="0" smtClean="0"/>
              <a:t> </a:t>
            </a:r>
            <a:r>
              <a:rPr lang="en-US" sz="2300" dirty="0" err="1" smtClean="0"/>
              <a:t>cũng</a:t>
            </a:r>
            <a:r>
              <a:rPr lang="en-US" sz="2300" dirty="0" smtClean="0"/>
              <a:t> </a:t>
            </a:r>
            <a:r>
              <a:rPr lang="en-US" sz="2300" dirty="0" err="1" smtClean="0"/>
              <a:t>có</a:t>
            </a:r>
            <a:r>
              <a:rPr lang="en-US" sz="2300" dirty="0" smtClean="0"/>
              <a:t> </a:t>
            </a:r>
            <a:r>
              <a:rPr lang="en-US" sz="2300" dirty="0" err="1" smtClean="0"/>
              <a:t>thể</a:t>
            </a:r>
            <a:r>
              <a:rPr lang="en-US" sz="2300" dirty="0" smtClean="0"/>
              <a:t> </a:t>
            </a:r>
            <a:r>
              <a:rPr lang="en-US" sz="2300" dirty="0" err="1" smtClean="0"/>
              <a:t>là</a:t>
            </a:r>
            <a:r>
              <a:rPr lang="en-US" sz="2300" dirty="0" smtClean="0"/>
              <a:t> </a:t>
            </a:r>
            <a:r>
              <a:rPr lang="en-US" sz="2300" dirty="0" err="1" smtClean="0"/>
              <a:t>địa</a:t>
            </a:r>
            <a:r>
              <a:rPr lang="en-US" sz="2300" dirty="0" smtClean="0"/>
              <a:t> </a:t>
            </a:r>
            <a:r>
              <a:rPr lang="en-US" sz="2300" dirty="0" err="1" smtClean="0"/>
              <a:t>chỉ</a:t>
            </a:r>
            <a:r>
              <a:rPr lang="en-US" sz="2300" dirty="0" smtClean="0"/>
              <a:t> IP </a:t>
            </a:r>
            <a:r>
              <a:rPr lang="en-US" sz="2300" dirty="0" err="1" smtClean="0"/>
              <a:t>của</a:t>
            </a:r>
            <a:r>
              <a:rPr lang="en-US" sz="2300" dirty="0" smtClean="0"/>
              <a:t> </a:t>
            </a:r>
            <a:r>
              <a:rPr lang="en-US" sz="2300" dirty="0" err="1" smtClean="0"/>
              <a:t>máy</a:t>
            </a:r>
            <a:r>
              <a:rPr lang="en-US" sz="2300" dirty="0" smtClean="0"/>
              <a:t> </a:t>
            </a:r>
            <a:r>
              <a:rPr lang="en-US" sz="2300" dirty="0" err="1" smtClean="0"/>
              <a:t>chủ</a:t>
            </a:r>
            <a:endParaRPr lang="en-US" sz="2300" dirty="0" smtClean="0"/>
          </a:p>
          <a:p>
            <a:pPr marL="0" indent="0">
              <a:buNone/>
            </a:pPr>
            <a:r>
              <a:rPr lang="en-US" sz="2300" dirty="0" smtClean="0"/>
              <a:t>+ Username </a:t>
            </a:r>
            <a:r>
              <a:rPr lang="en-US" sz="2300" dirty="0" err="1" smtClean="0"/>
              <a:t>là</a:t>
            </a:r>
            <a:r>
              <a:rPr lang="en-US" sz="2300" dirty="0" smtClean="0"/>
              <a:t> </a:t>
            </a:r>
            <a:r>
              <a:rPr lang="en-US" sz="2300" dirty="0" err="1" smtClean="0"/>
              <a:t>tên</a:t>
            </a:r>
            <a:r>
              <a:rPr lang="en-US" sz="2300" dirty="0" smtClean="0"/>
              <a:t> </a:t>
            </a:r>
            <a:r>
              <a:rPr lang="en-US" sz="2300" dirty="0" err="1" smtClean="0"/>
              <a:t>người</a:t>
            </a:r>
            <a:r>
              <a:rPr lang="en-US" sz="2300" dirty="0" smtClean="0"/>
              <a:t> dung </a:t>
            </a:r>
            <a:r>
              <a:rPr lang="en-US" sz="2300" dirty="0" err="1" smtClean="0"/>
              <a:t>tùy</a:t>
            </a:r>
            <a:r>
              <a:rPr lang="en-US" sz="2300" dirty="0" smtClean="0"/>
              <a:t> </a:t>
            </a:r>
            <a:r>
              <a:rPr lang="en-US" sz="2300" dirty="0" err="1" smtClean="0"/>
              <a:t>chọn</a:t>
            </a:r>
            <a:r>
              <a:rPr lang="en-US" sz="2300" dirty="0" smtClean="0"/>
              <a:t> </a:t>
            </a:r>
            <a:r>
              <a:rPr lang="en-US" sz="2300" dirty="0" err="1" smtClean="0"/>
              <a:t>cho</a:t>
            </a:r>
            <a:r>
              <a:rPr lang="en-US" sz="2300" dirty="0" smtClean="0"/>
              <a:t> </a:t>
            </a:r>
            <a:r>
              <a:rPr lang="en-US" sz="2300" dirty="0" err="1" smtClean="0"/>
              <a:t>máy</a:t>
            </a:r>
            <a:r>
              <a:rPr lang="en-US" sz="2300" dirty="0" smtClean="0"/>
              <a:t> </a:t>
            </a:r>
            <a:r>
              <a:rPr lang="en-US" sz="2300" dirty="0" err="1" smtClean="0"/>
              <a:t>chủ</a:t>
            </a:r>
            <a:endParaRPr lang="en-US" sz="2300" dirty="0" smtClean="0"/>
          </a:p>
          <a:p>
            <a:pPr marL="0" indent="0">
              <a:buNone/>
            </a:pPr>
            <a:r>
              <a:rPr lang="en-US" sz="2300" dirty="0" smtClean="0"/>
              <a:t>+ Port (</a:t>
            </a:r>
            <a:r>
              <a:rPr lang="en-US" sz="2300" dirty="0" err="1" smtClean="0"/>
              <a:t>cổng</a:t>
            </a:r>
            <a:r>
              <a:rPr lang="en-US" sz="2300" dirty="0" smtClean="0"/>
              <a:t>) </a:t>
            </a:r>
            <a:r>
              <a:rPr lang="en-US" sz="2300" dirty="0" err="1" smtClean="0"/>
              <a:t>là</a:t>
            </a:r>
            <a:r>
              <a:rPr lang="en-US" sz="2300" dirty="0" smtClean="0"/>
              <a:t> </a:t>
            </a:r>
            <a:r>
              <a:rPr lang="en-US" sz="2300" dirty="0" err="1" smtClean="0"/>
              <a:t>tùy</a:t>
            </a:r>
            <a:r>
              <a:rPr lang="en-US" sz="2300" dirty="0" smtClean="0"/>
              <a:t> </a:t>
            </a:r>
            <a:r>
              <a:rPr lang="en-US" sz="2300" dirty="0" err="1" smtClean="0"/>
              <a:t>chọn</a:t>
            </a:r>
            <a:r>
              <a:rPr lang="en-US" sz="2300" dirty="0" smtClean="0"/>
              <a:t>, </a:t>
            </a:r>
            <a:r>
              <a:rPr lang="en-US" sz="2300" dirty="0" err="1" smtClean="0"/>
              <a:t>mặc</a:t>
            </a:r>
            <a:r>
              <a:rPr lang="en-US" sz="2300" dirty="0" smtClean="0"/>
              <a:t> </a:t>
            </a:r>
            <a:r>
              <a:rPr lang="en-US" sz="2300" dirty="0" err="1" smtClean="0"/>
              <a:t>định</a:t>
            </a:r>
            <a:r>
              <a:rPr lang="en-US" sz="2300" dirty="0" smtClean="0"/>
              <a:t> </a:t>
            </a:r>
            <a:r>
              <a:rPr lang="en-US" sz="2300" dirty="0" err="1" smtClean="0"/>
              <a:t>là</a:t>
            </a:r>
            <a:r>
              <a:rPr lang="en-US" sz="2300" dirty="0" smtClean="0"/>
              <a:t> 80 </a:t>
            </a:r>
            <a:r>
              <a:rPr lang="en-US" sz="2300" dirty="0" err="1" smtClean="0"/>
              <a:t>cho</a:t>
            </a:r>
            <a:r>
              <a:rPr lang="en-US" sz="2300" dirty="0" smtClean="0"/>
              <a:t> </a:t>
            </a:r>
            <a:r>
              <a:rPr lang="en-US" sz="2300" dirty="0" err="1" smtClean="0"/>
              <a:t>máy</a:t>
            </a:r>
            <a:r>
              <a:rPr lang="en-US" sz="2300" dirty="0" smtClean="0"/>
              <a:t> </a:t>
            </a:r>
            <a:r>
              <a:rPr lang="en-US" sz="2300" dirty="0" err="1" smtClean="0"/>
              <a:t>chủ</a:t>
            </a:r>
            <a:r>
              <a:rPr lang="en-US" sz="2300" dirty="0" smtClean="0"/>
              <a:t> http</a:t>
            </a:r>
          </a:p>
          <a:p>
            <a:pPr marL="0" indent="0">
              <a:buNone/>
            </a:pPr>
            <a:r>
              <a:rPr lang="en-US" sz="2300" dirty="0" smtClean="0"/>
              <a:t>+ Path </a:t>
            </a:r>
            <a:r>
              <a:rPr lang="en-US" sz="2300" dirty="0" err="1" smtClean="0"/>
              <a:t>là</a:t>
            </a:r>
            <a:r>
              <a:rPr lang="en-US" sz="2300" dirty="0" smtClean="0"/>
              <a:t> </a:t>
            </a:r>
            <a:r>
              <a:rPr lang="en-US" sz="2300" dirty="0" err="1" smtClean="0"/>
              <a:t>đường</a:t>
            </a:r>
            <a:r>
              <a:rPr lang="en-US" sz="2300" dirty="0" smtClean="0"/>
              <a:t> </a:t>
            </a:r>
            <a:r>
              <a:rPr lang="en-US" sz="2300" dirty="0" err="1" smtClean="0"/>
              <a:t>dẫn</a:t>
            </a:r>
            <a:r>
              <a:rPr lang="en-US" sz="2300" dirty="0" smtClean="0"/>
              <a:t> </a:t>
            </a:r>
            <a:r>
              <a:rPr lang="en-US" sz="2300" dirty="0" err="1" smtClean="0"/>
              <a:t>trỏ</a:t>
            </a:r>
            <a:r>
              <a:rPr lang="en-US" sz="2300" dirty="0" smtClean="0"/>
              <a:t> </a:t>
            </a:r>
            <a:r>
              <a:rPr lang="en-US" sz="2300" dirty="0" err="1" smtClean="0"/>
              <a:t>đến</a:t>
            </a:r>
            <a:r>
              <a:rPr lang="en-US" sz="2300" dirty="0" smtClean="0"/>
              <a:t> 1 </a:t>
            </a:r>
            <a:r>
              <a:rPr lang="en-US" sz="2300" dirty="0" err="1" smtClean="0"/>
              <a:t>thư</a:t>
            </a:r>
            <a:r>
              <a:rPr lang="en-US" sz="2300" dirty="0" smtClean="0"/>
              <a:t> </a:t>
            </a:r>
            <a:r>
              <a:rPr lang="en-US" sz="2300" dirty="0" err="1" smtClean="0"/>
              <a:t>mục</a:t>
            </a:r>
            <a:r>
              <a:rPr lang="en-US" sz="2300" dirty="0" smtClean="0"/>
              <a:t> </a:t>
            </a:r>
            <a:r>
              <a:rPr lang="en-US" sz="2300" dirty="0" err="1" smtClean="0"/>
              <a:t>cụ</a:t>
            </a:r>
            <a:r>
              <a:rPr lang="en-US" sz="2300" dirty="0" smtClean="0"/>
              <a:t> </a:t>
            </a:r>
            <a:r>
              <a:rPr lang="en-US" sz="2300" dirty="0" err="1" smtClean="0"/>
              <a:t>thể</a:t>
            </a:r>
            <a:r>
              <a:rPr lang="en-US" sz="2300" dirty="0" smtClean="0"/>
              <a:t> </a:t>
            </a:r>
            <a:r>
              <a:rPr lang="en-US" sz="2300" dirty="0" err="1" smtClean="0"/>
              <a:t>trên</a:t>
            </a:r>
            <a:r>
              <a:rPr lang="en-US" sz="2300" dirty="0" smtClean="0"/>
              <a:t> </a:t>
            </a:r>
            <a:r>
              <a:rPr lang="en-US" sz="2300" dirty="0" err="1" smtClean="0"/>
              <a:t>máy</a:t>
            </a:r>
            <a:r>
              <a:rPr lang="en-US" sz="2300" dirty="0" smtClean="0"/>
              <a:t> </a:t>
            </a:r>
            <a:r>
              <a:rPr lang="en-US" sz="2300" dirty="0" err="1" smtClean="0"/>
              <a:t>chủ</a:t>
            </a:r>
            <a:endParaRPr lang="en-US" sz="2300" dirty="0" smtClean="0"/>
          </a:p>
          <a:p>
            <a:pPr marL="0" indent="0">
              <a:buNone/>
            </a:pPr>
            <a:r>
              <a:rPr lang="en-US" sz="2300" dirty="0" smtClean="0"/>
              <a:t>+ Filename </a:t>
            </a:r>
            <a:r>
              <a:rPr lang="en-US" sz="2300" dirty="0" err="1" smtClean="0"/>
              <a:t>là</a:t>
            </a:r>
            <a:r>
              <a:rPr lang="en-US" sz="2300" dirty="0" smtClean="0"/>
              <a:t> </a:t>
            </a:r>
            <a:r>
              <a:rPr lang="en-US" sz="2300" dirty="0" err="1" smtClean="0"/>
              <a:t>tên</a:t>
            </a:r>
            <a:r>
              <a:rPr lang="en-US" sz="2300" dirty="0" smtClean="0"/>
              <a:t> </a:t>
            </a:r>
            <a:r>
              <a:rPr lang="en-US" sz="2300" dirty="0" err="1" smtClean="0"/>
              <a:t>tệp</a:t>
            </a:r>
            <a:r>
              <a:rPr lang="en-US" sz="2300" dirty="0" smtClean="0"/>
              <a:t> </a:t>
            </a:r>
            <a:r>
              <a:rPr lang="en-US" sz="2300" dirty="0" err="1" smtClean="0"/>
              <a:t>trỏ</a:t>
            </a:r>
            <a:r>
              <a:rPr lang="en-US" sz="2300" dirty="0" smtClean="0"/>
              <a:t> </a:t>
            </a:r>
            <a:r>
              <a:rPr lang="en-US" sz="2300" dirty="0" err="1" smtClean="0"/>
              <a:t>đến</a:t>
            </a:r>
            <a:r>
              <a:rPr lang="en-US" sz="2300" dirty="0" smtClean="0"/>
              <a:t> 1 </a:t>
            </a:r>
            <a:r>
              <a:rPr lang="en-US" sz="2300" dirty="0" err="1" smtClean="0"/>
              <a:t>tệp</a:t>
            </a:r>
            <a:r>
              <a:rPr lang="en-US" sz="2300" dirty="0" smtClean="0"/>
              <a:t> </a:t>
            </a:r>
            <a:r>
              <a:rPr lang="en-US" sz="2300" dirty="0" err="1" smtClean="0"/>
              <a:t>cụ</a:t>
            </a:r>
            <a:r>
              <a:rPr lang="en-US" sz="2300" dirty="0" smtClean="0"/>
              <a:t> </a:t>
            </a:r>
            <a:r>
              <a:rPr lang="en-US" sz="2300" dirty="0" err="1" smtClean="0"/>
              <a:t>thể</a:t>
            </a:r>
            <a:r>
              <a:rPr lang="en-US" sz="2300" dirty="0" smtClean="0"/>
              <a:t> </a:t>
            </a:r>
            <a:r>
              <a:rPr lang="en-US" sz="2300" dirty="0" err="1" smtClean="0"/>
              <a:t>trong</a:t>
            </a:r>
            <a:r>
              <a:rPr lang="en-US" sz="2300" dirty="0" smtClean="0"/>
              <a:t> </a:t>
            </a:r>
            <a:r>
              <a:rPr lang="en-US" sz="2300" dirty="0" err="1" smtClean="0"/>
              <a:t>thư</a:t>
            </a:r>
            <a:r>
              <a:rPr lang="en-US" sz="2300" dirty="0" smtClean="0"/>
              <a:t> </a:t>
            </a:r>
            <a:r>
              <a:rPr lang="en-US" sz="2300" dirty="0" err="1" smtClean="0"/>
              <a:t>mục</a:t>
            </a:r>
            <a:r>
              <a:rPr lang="en-US" sz="2300" dirty="0" smtClean="0"/>
              <a:t> </a:t>
            </a:r>
            <a:r>
              <a:rPr lang="en-US" sz="2300" dirty="0" err="1" smtClean="0"/>
              <a:t>được</a:t>
            </a:r>
            <a:r>
              <a:rPr lang="en-US" sz="2300" dirty="0" smtClean="0"/>
              <a:t> </a:t>
            </a:r>
            <a:r>
              <a:rPr lang="en-US" sz="2300" dirty="0" err="1" smtClean="0"/>
              <a:t>chỉ</a:t>
            </a:r>
            <a:r>
              <a:rPr lang="en-US" sz="2300" dirty="0" smtClean="0"/>
              <a:t> </a:t>
            </a:r>
            <a:r>
              <a:rPr lang="en-US" sz="2300" dirty="0" err="1" smtClean="0"/>
              <a:t>định</a:t>
            </a:r>
            <a:r>
              <a:rPr lang="en-US" sz="2300" dirty="0" smtClean="0"/>
              <a:t> </a:t>
            </a:r>
            <a:r>
              <a:rPr lang="en-US" sz="2300" dirty="0" err="1" smtClean="0"/>
              <a:t>bởi</a:t>
            </a:r>
            <a:r>
              <a:rPr lang="en-US" sz="2300" dirty="0" smtClean="0"/>
              <a:t> </a:t>
            </a:r>
            <a:r>
              <a:rPr lang="en-US" sz="2300" dirty="0" err="1" smtClean="0"/>
              <a:t>đường</a:t>
            </a:r>
            <a:r>
              <a:rPr lang="en-US" sz="2300" dirty="0" smtClean="0"/>
              <a:t> </a:t>
            </a:r>
            <a:r>
              <a:rPr lang="en-US" sz="2300" dirty="0" err="1" smtClean="0"/>
              <a:t>dẫn</a:t>
            </a:r>
            <a:endParaRPr lang="en-US" sz="2300" dirty="0" smtClean="0"/>
          </a:p>
          <a:p>
            <a:pPr marL="0" indent="0">
              <a:buNone/>
            </a:pPr>
            <a:r>
              <a:rPr lang="en-US" sz="2300" dirty="0" smtClean="0"/>
              <a:t>+ Fragment </a:t>
            </a:r>
            <a:r>
              <a:rPr lang="en-US" sz="2300" dirty="0" err="1" smtClean="0"/>
              <a:t>là</a:t>
            </a:r>
            <a:r>
              <a:rPr lang="en-US" sz="2300" dirty="0" smtClean="0"/>
              <a:t> </a:t>
            </a:r>
            <a:r>
              <a:rPr lang="en-US" sz="2300" dirty="0" err="1" smtClean="0"/>
              <a:t>đoạn</a:t>
            </a:r>
            <a:r>
              <a:rPr lang="en-US" sz="2300" dirty="0" smtClean="0"/>
              <a:t> </a:t>
            </a:r>
            <a:r>
              <a:rPr lang="en-US" sz="2300" dirty="0" err="1" smtClean="0"/>
              <a:t>được</a:t>
            </a:r>
            <a:r>
              <a:rPr lang="en-US" sz="2300" dirty="0" smtClean="0"/>
              <a:t> dung </a:t>
            </a:r>
            <a:r>
              <a:rPr lang="en-US" sz="2300" dirty="0" err="1" smtClean="0"/>
              <a:t>để</a:t>
            </a:r>
            <a:r>
              <a:rPr lang="en-US" sz="2300" dirty="0" smtClean="0"/>
              <a:t> </a:t>
            </a:r>
            <a:r>
              <a:rPr lang="en-US" sz="2300" dirty="0" err="1" smtClean="0"/>
              <a:t>tham</a:t>
            </a:r>
            <a:r>
              <a:rPr lang="en-US" sz="2300" dirty="0" smtClean="0"/>
              <a:t> </a:t>
            </a:r>
            <a:r>
              <a:rPr lang="en-US" sz="2300" dirty="0" err="1" smtClean="0"/>
              <a:t>chiếu</a:t>
            </a:r>
            <a:r>
              <a:rPr lang="en-US" sz="2300" dirty="0"/>
              <a:t> </a:t>
            </a:r>
            <a:r>
              <a:rPr lang="en-US" sz="2300" dirty="0" err="1" smtClean="0"/>
              <a:t>đến</a:t>
            </a:r>
            <a:r>
              <a:rPr lang="en-US" sz="2300" dirty="0" smtClean="0"/>
              <a:t> 1 </a:t>
            </a:r>
            <a:r>
              <a:rPr lang="en-US" sz="2300" dirty="0" err="1" smtClean="0"/>
              <a:t>liên</a:t>
            </a:r>
            <a:r>
              <a:rPr lang="en-US" sz="2300" dirty="0" smtClean="0"/>
              <a:t> </a:t>
            </a:r>
            <a:r>
              <a:rPr lang="en-US" sz="2300" dirty="0" err="1" smtClean="0"/>
              <a:t>kết</a:t>
            </a:r>
            <a:r>
              <a:rPr lang="en-US" sz="2300" dirty="0" smtClean="0"/>
              <a:t> </a:t>
            </a:r>
            <a:r>
              <a:rPr lang="en-US" sz="2300" dirty="0" err="1" smtClean="0"/>
              <a:t>được</a:t>
            </a:r>
            <a:r>
              <a:rPr lang="en-US" sz="2300" dirty="0" smtClean="0"/>
              <a:t> </a:t>
            </a:r>
            <a:r>
              <a:rPr lang="en-US" sz="2300" dirty="0" err="1" smtClean="0"/>
              <a:t>đặt</a:t>
            </a:r>
            <a:r>
              <a:rPr lang="en-US" sz="2300" dirty="0" smtClean="0"/>
              <a:t> </a:t>
            </a:r>
            <a:r>
              <a:rPr lang="en-US" sz="2300" dirty="0" err="1" smtClean="0"/>
              <a:t>tên</a:t>
            </a:r>
            <a:r>
              <a:rPr lang="en-US" sz="2300" dirty="0" smtClean="0"/>
              <a:t> </a:t>
            </a:r>
            <a:r>
              <a:rPr lang="en-US" sz="2300" dirty="0" err="1" smtClean="0"/>
              <a:t>trong</a:t>
            </a:r>
            <a:r>
              <a:rPr lang="en-US" sz="2300" dirty="0" smtClean="0"/>
              <a:t> </a:t>
            </a:r>
            <a:r>
              <a:rPr lang="en-US" sz="2300" dirty="0" err="1" smtClean="0"/>
              <a:t>tài</a:t>
            </a:r>
            <a:r>
              <a:rPr lang="en-US" sz="2300" dirty="0" smtClean="0"/>
              <a:t> </a:t>
            </a:r>
            <a:r>
              <a:rPr lang="en-US" sz="2300" dirty="0" err="1" smtClean="0"/>
              <a:t>liệu</a:t>
            </a:r>
            <a:r>
              <a:rPr lang="en-US" sz="2300" dirty="0" smtClean="0"/>
              <a:t> html</a:t>
            </a:r>
          </a:p>
          <a:p>
            <a:pPr marL="0" indent="0">
              <a:buNone/>
            </a:pPr>
            <a:r>
              <a:rPr lang="en-US" sz="2300" dirty="0" smtClean="0"/>
              <a:t>+ Query </a:t>
            </a:r>
            <a:r>
              <a:rPr lang="en-US" sz="2300" dirty="0" err="1" smtClean="0"/>
              <a:t>là</a:t>
            </a:r>
            <a:r>
              <a:rPr lang="en-US" sz="2300" dirty="0" smtClean="0"/>
              <a:t> </a:t>
            </a:r>
            <a:r>
              <a:rPr lang="en-US" sz="2300" dirty="0" err="1" smtClean="0"/>
              <a:t>chuỗi</a:t>
            </a:r>
            <a:r>
              <a:rPr lang="en-US" sz="2300" dirty="0" smtClean="0"/>
              <a:t> </a:t>
            </a:r>
            <a:r>
              <a:rPr lang="en-US" sz="2300" dirty="0" err="1" smtClean="0"/>
              <a:t>truy</a:t>
            </a:r>
            <a:r>
              <a:rPr lang="en-US" sz="2300" dirty="0" smtClean="0"/>
              <a:t> </a:t>
            </a:r>
            <a:r>
              <a:rPr lang="en-US" sz="2300" dirty="0" err="1" smtClean="0"/>
              <a:t>vấn</a:t>
            </a:r>
            <a:r>
              <a:rPr lang="en-US" sz="2300" dirty="0" smtClean="0"/>
              <a:t> </a:t>
            </a:r>
            <a:r>
              <a:rPr lang="en-US" sz="2300" dirty="0" err="1" smtClean="0"/>
              <a:t>cung</a:t>
            </a:r>
            <a:r>
              <a:rPr lang="en-US" sz="2300" dirty="0" smtClean="0"/>
              <a:t> </a:t>
            </a:r>
            <a:r>
              <a:rPr lang="en-US" sz="2300" dirty="0" err="1" smtClean="0"/>
              <a:t>cấp</a:t>
            </a:r>
            <a:r>
              <a:rPr lang="en-US" sz="2300" dirty="0" smtClean="0"/>
              <a:t> </a:t>
            </a:r>
            <a:r>
              <a:rPr lang="en-US" sz="2300" dirty="0" err="1" smtClean="0"/>
              <a:t>các</a:t>
            </a:r>
            <a:r>
              <a:rPr lang="en-US" sz="2300" dirty="0" smtClean="0"/>
              <a:t> </a:t>
            </a:r>
            <a:r>
              <a:rPr lang="en-US" sz="2300" dirty="0" err="1" smtClean="0"/>
              <a:t>đối</a:t>
            </a:r>
            <a:r>
              <a:rPr lang="en-US" sz="2300" dirty="0" smtClean="0"/>
              <a:t> </a:t>
            </a:r>
            <a:r>
              <a:rPr lang="en-US" sz="2300" dirty="0" err="1" smtClean="0"/>
              <a:t>số</a:t>
            </a:r>
            <a:r>
              <a:rPr lang="en-US" sz="2300" dirty="0" smtClean="0"/>
              <a:t> </a:t>
            </a:r>
            <a:r>
              <a:rPr lang="en-US" sz="2300" dirty="0" err="1" smtClean="0"/>
              <a:t>cho</a:t>
            </a:r>
            <a:r>
              <a:rPr lang="en-US" sz="2300" dirty="0" smtClean="0"/>
              <a:t> </a:t>
            </a:r>
            <a:r>
              <a:rPr lang="en-US" sz="2300" dirty="0" err="1" smtClean="0"/>
              <a:t>máy</a:t>
            </a:r>
            <a:r>
              <a:rPr lang="en-US" sz="2300" dirty="0" smtClean="0"/>
              <a:t> </a:t>
            </a:r>
            <a:r>
              <a:rPr lang="en-US" sz="2300" dirty="0" err="1" smtClean="0"/>
              <a:t>chủ</a:t>
            </a:r>
            <a:endParaRPr lang="en-US" sz="23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2828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790" y="829732"/>
            <a:ext cx="9601196" cy="1303867"/>
          </a:xfrm>
        </p:spPr>
        <p:txBody>
          <a:bodyPr>
            <a:noAutofit/>
          </a:bodyPr>
          <a:lstStyle/>
          <a:p>
            <a:pPr algn="l"/>
            <a:r>
              <a:rPr lang="vi-VN" sz="4000" dirty="0">
                <a:solidFill>
                  <a:schemeClr val="accent3"/>
                </a:solidFill>
              </a:rPr>
              <a:t>Hình 3.1. Máy chủ web được định cấu hình để gửi danh sách thư mục khi không có tệp chỉ mục nào tồn tại</a:t>
            </a:r>
            <a:endParaRPr lang="en-US" sz="4000" dirty="0">
              <a:solidFill>
                <a:schemeClr val="accent3"/>
              </a:solidFill>
            </a:endParaRPr>
          </a:p>
        </p:txBody>
      </p:sp>
      <p:pic>
        <p:nvPicPr>
          <p:cNvPr id="5" name="image19.png"/>
          <p:cNvPicPr>
            <a:picLocks noGrp="1"/>
          </p:cNvPicPr>
          <p:nvPr>
            <p:ph idx="1"/>
          </p:nvPr>
        </p:nvPicPr>
        <p:blipFill>
          <a:blip r:embed="rId2" cstate="print"/>
          <a:stretch>
            <a:fillRect/>
          </a:stretch>
        </p:blipFill>
        <p:spPr>
          <a:xfrm>
            <a:off x="2581835" y="2545976"/>
            <a:ext cx="6831105" cy="3478305"/>
          </a:xfrm>
          <a:prstGeom prst="rect">
            <a:avLst/>
          </a:prstGeom>
        </p:spPr>
      </p:pic>
    </p:spTree>
    <p:extLst>
      <p:ext uri="{BB962C8B-B14F-4D97-AF65-F5344CB8AC3E}">
        <p14:creationId xmlns:p14="http://schemas.microsoft.com/office/powerpoint/2010/main" val="80754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4000" dirty="0">
                <a:solidFill>
                  <a:schemeClr val="accent3"/>
                </a:solidFill>
              </a:rPr>
              <a:t>Hình 3.2. Máy chủ web được định cấu hình để gửi lỗi 403 khi không có tệp chỉ mục nào tồn tại</a:t>
            </a:r>
            <a:endParaRPr lang="en-US" sz="4000" dirty="0">
              <a:solidFill>
                <a:schemeClr val="accent3"/>
              </a:solidFill>
            </a:endParaRPr>
          </a:p>
        </p:txBody>
      </p:sp>
      <p:pic>
        <p:nvPicPr>
          <p:cNvPr id="4" name="image20.png"/>
          <p:cNvPicPr>
            <a:picLocks noGrp="1"/>
          </p:cNvPicPr>
          <p:nvPr>
            <p:ph idx="1"/>
          </p:nvPr>
        </p:nvPicPr>
        <p:blipFill>
          <a:blip r:embed="rId2" cstate="print"/>
          <a:stretch>
            <a:fillRect/>
          </a:stretch>
        </p:blipFill>
        <p:spPr>
          <a:xfrm>
            <a:off x="2801470" y="2581838"/>
            <a:ext cx="6589059" cy="3496234"/>
          </a:xfrm>
          <a:prstGeom prst="rect">
            <a:avLst/>
          </a:prstGeom>
        </p:spPr>
      </p:pic>
    </p:spTree>
    <p:extLst>
      <p:ext uri="{BB962C8B-B14F-4D97-AF65-F5344CB8AC3E}">
        <p14:creationId xmlns:p14="http://schemas.microsoft.com/office/powerpoint/2010/main" val="226519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3.1.3. </a:t>
            </a:r>
            <a:r>
              <a:rPr lang="en-US" sz="4000" dirty="0" err="1" smtClean="0">
                <a:solidFill>
                  <a:schemeClr val="accent3"/>
                </a:solidFill>
              </a:rPr>
              <a:t>Mối</a:t>
            </a:r>
            <a:r>
              <a:rPr lang="en-US" sz="4000" dirty="0" smtClean="0">
                <a:solidFill>
                  <a:schemeClr val="accent3"/>
                </a:solidFill>
              </a:rPr>
              <a:t> </a:t>
            </a:r>
            <a:r>
              <a:rPr lang="en-US" sz="4000" dirty="0" err="1" smtClean="0">
                <a:solidFill>
                  <a:schemeClr val="accent3"/>
                </a:solidFill>
              </a:rPr>
              <a:t>quan</a:t>
            </a:r>
            <a:r>
              <a:rPr lang="en-US" sz="4000" dirty="0" smtClean="0">
                <a:solidFill>
                  <a:schemeClr val="accent3"/>
                </a:solidFill>
              </a:rPr>
              <a:t> </a:t>
            </a:r>
            <a:r>
              <a:rPr lang="en-US" sz="4000" dirty="0" err="1" smtClean="0">
                <a:solidFill>
                  <a:schemeClr val="accent3"/>
                </a:solidFill>
              </a:rPr>
              <a:t>hệ</a:t>
            </a:r>
            <a:r>
              <a:rPr lang="en-US" sz="4000" dirty="0" smtClean="0">
                <a:solidFill>
                  <a:schemeClr val="accent3"/>
                </a:solidFill>
              </a:rPr>
              <a:t> </a:t>
            </a:r>
            <a:r>
              <a:rPr lang="en-US" sz="4000" dirty="0" err="1" smtClean="0">
                <a:solidFill>
                  <a:schemeClr val="accent3"/>
                </a:solidFill>
              </a:rPr>
              <a:t>của</a:t>
            </a:r>
            <a:r>
              <a:rPr lang="en-US" sz="4000" dirty="0" smtClean="0">
                <a:solidFill>
                  <a:schemeClr val="accent3"/>
                </a:solidFill>
              </a:rPr>
              <a:t> URLs</a:t>
            </a:r>
            <a:endParaRPr lang="en-US" sz="4000" dirty="0">
              <a:solidFill>
                <a:schemeClr val="accent3"/>
              </a:solidFill>
            </a:endParaRPr>
          </a:p>
        </p:txBody>
      </p:sp>
      <p:sp>
        <p:nvSpPr>
          <p:cNvPr id="3" name="Content Placeholder 2"/>
          <p:cNvSpPr>
            <a:spLocks noGrp="1"/>
          </p:cNvSpPr>
          <p:nvPr>
            <p:ph idx="1"/>
          </p:nvPr>
        </p:nvSpPr>
        <p:spPr/>
        <p:txBody>
          <a:bodyPr>
            <a:normAutofit/>
          </a:bodyPr>
          <a:lstStyle/>
          <a:p>
            <a:r>
              <a:rPr lang="vi-VN" sz="1900" dirty="0"/>
              <a:t>URL cho trình duyệt web </a:t>
            </a:r>
            <a:r>
              <a:rPr lang="vi-VN" sz="1900" dirty="0" smtClean="0"/>
              <a:t>nhiều</a:t>
            </a:r>
            <a:r>
              <a:rPr lang="en-US" sz="1900" dirty="0" smtClean="0"/>
              <a:t> </a:t>
            </a:r>
            <a:r>
              <a:rPr lang="en-US" sz="1900" dirty="0" err="1" smtClean="0"/>
              <a:t>thứ</a:t>
            </a:r>
            <a:r>
              <a:rPr lang="vi-VN" sz="1900" dirty="0" smtClean="0"/>
              <a:t> </a:t>
            </a:r>
            <a:r>
              <a:rPr lang="vi-VN" sz="1900" dirty="0"/>
              <a:t>về một tài liệu: giao thức được sử dụng để truy </a:t>
            </a:r>
            <a:r>
              <a:rPr lang="vi-VN" sz="1900" dirty="0" smtClean="0"/>
              <a:t>xuất</a:t>
            </a:r>
            <a:r>
              <a:rPr lang="en-US" sz="1900" dirty="0" smtClean="0"/>
              <a:t> </a:t>
            </a:r>
            <a:r>
              <a:rPr lang="vi-VN" sz="1900" dirty="0" smtClean="0"/>
              <a:t>tài </a:t>
            </a:r>
            <a:r>
              <a:rPr lang="vi-VN" sz="1900" dirty="0"/>
              <a:t>liệu, tên của máy chủ lưu trữ tài liệu và đường dẫn đến tài liệu </a:t>
            </a:r>
            <a:r>
              <a:rPr lang="en-US" sz="1900" dirty="0" err="1" smtClean="0"/>
              <a:t>đó</a:t>
            </a:r>
            <a:r>
              <a:rPr lang="en-US" sz="1900" dirty="0" smtClean="0"/>
              <a:t> </a:t>
            </a:r>
            <a:r>
              <a:rPr lang="vi-VN" sz="1900" dirty="0" smtClean="0"/>
              <a:t>trên </a:t>
            </a:r>
            <a:r>
              <a:rPr lang="vi-VN" sz="1900" dirty="0"/>
              <a:t>máy chủ</a:t>
            </a:r>
            <a:r>
              <a:rPr lang="vi-VN" sz="1900" dirty="0" smtClean="0"/>
              <a:t>.</a:t>
            </a:r>
            <a:endParaRPr lang="en-US" sz="1900" dirty="0" smtClean="0"/>
          </a:p>
          <a:p>
            <a:r>
              <a:rPr lang="en-US" sz="1900" dirty="0" smtClean="0"/>
              <a:t>M</a:t>
            </a:r>
            <a:r>
              <a:rPr lang="vi-VN" sz="1900" dirty="0" smtClean="0"/>
              <a:t>ột </a:t>
            </a:r>
            <a:r>
              <a:rPr lang="vi-VN" sz="1900" dirty="0"/>
              <a:t>URL có thể kế thừa giao thức, tên máy chủ và đường dẫn </a:t>
            </a:r>
            <a:r>
              <a:rPr lang="vi-VN" sz="1900" dirty="0" smtClean="0"/>
              <a:t>của</a:t>
            </a:r>
            <a:r>
              <a:rPr lang="en-US" sz="1900" dirty="0" smtClean="0"/>
              <a:t> </a:t>
            </a:r>
            <a:r>
              <a:rPr lang="vi-VN" sz="1900" dirty="0" smtClean="0"/>
              <a:t>tài </a:t>
            </a:r>
            <a:r>
              <a:rPr lang="vi-VN" sz="1900" dirty="0"/>
              <a:t>liệu mẹ của nó (tức là tài liệu mà nó xuất hiện</a:t>
            </a:r>
            <a:r>
              <a:rPr lang="vi-VN" sz="1900" dirty="0" smtClean="0"/>
              <a:t>).</a:t>
            </a:r>
            <a:endParaRPr lang="en-US" sz="1900" dirty="0" smtClean="0"/>
          </a:p>
          <a:p>
            <a:r>
              <a:rPr lang="en-US" sz="1900" dirty="0" err="1" smtClean="0"/>
              <a:t>Một</a:t>
            </a:r>
            <a:r>
              <a:rPr lang="en-US" sz="1900" dirty="0" smtClean="0"/>
              <a:t> </a:t>
            </a:r>
            <a:r>
              <a:rPr lang="vi-VN" sz="1900" dirty="0" smtClean="0"/>
              <a:t>URL </a:t>
            </a:r>
            <a:r>
              <a:rPr lang="en-US" sz="1900" dirty="0" err="1" smtClean="0"/>
              <a:t>chưa</a:t>
            </a:r>
            <a:r>
              <a:rPr lang="en-US" sz="1900" dirty="0" smtClean="0"/>
              <a:t> </a:t>
            </a:r>
            <a:r>
              <a:rPr lang="vi-VN" sz="1900" dirty="0" smtClean="0"/>
              <a:t>hoàn t</a:t>
            </a:r>
            <a:r>
              <a:rPr lang="en-US" sz="1900" dirty="0" err="1" smtClean="0"/>
              <a:t>hành</a:t>
            </a:r>
            <a:r>
              <a:rPr lang="vi-VN" sz="1900" dirty="0" smtClean="0"/>
              <a:t> </a:t>
            </a:r>
            <a:r>
              <a:rPr lang="vi-VN" sz="1900" dirty="0"/>
              <a:t>nhưng các phần kế thừa từ cha mẹ của chúng được gọi là URL tương đối</a:t>
            </a:r>
            <a:r>
              <a:rPr lang="vi-VN" sz="1900" dirty="0" smtClean="0"/>
              <a:t>.</a:t>
            </a:r>
            <a:endParaRPr lang="en-US" sz="1900" dirty="0" smtClean="0"/>
          </a:p>
          <a:p>
            <a:r>
              <a:rPr lang="vi-VN" sz="1900" dirty="0"/>
              <a:t>Ngược lại, </a:t>
            </a:r>
            <a:r>
              <a:rPr lang="vi-VN" sz="1900" dirty="0" smtClean="0"/>
              <a:t>một</a:t>
            </a:r>
            <a:r>
              <a:rPr lang="en-US" sz="1900" dirty="0" smtClean="0"/>
              <a:t> </a:t>
            </a:r>
            <a:r>
              <a:rPr lang="vi-VN" sz="1900" dirty="0" smtClean="0"/>
              <a:t>URL </a:t>
            </a:r>
            <a:r>
              <a:rPr lang="vi-VN" sz="1900" dirty="0"/>
              <a:t>được chỉ định hoàn toàn được gọi là URL tuyệt </a:t>
            </a:r>
            <a:r>
              <a:rPr lang="vi-VN" sz="1900" dirty="0" smtClean="0"/>
              <a:t>đối</a:t>
            </a:r>
            <a:endParaRPr lang="en-US" sz="1900" dirty="0" smtClean="0"/>
          </a:p>
          <a:p>
            <a:r>
              <a:rPr lang="vi-VN" sz="1900" dirty="0"/>
              <a:t>Trong một URL tương đối, bất kỳ phần </a:t>
            </a:r>
            <a:r>
              <a:rPr lang="vi-VN" sz="1900" dirty="0" smtClean="0"/>
              <a:t>nào</a:t>
            </a:r>
            <a:r>
              <a:rPr lang="en-US" sz="1900" dirty="0" smtClean="0"/>
              <a:t> </a:t>
            </a:r>
            <a:r>
              <a:rPr lang="vi-VN" sz="1900" dirty="0" smtClean="0"/>
              <a:t>bị </a:t>
            </a:r>
            <a:r>
              <a:rPr lang="vi-VN" sz="1900" dirty="0"/>
              <a:t>thiếu được giả định là giống với các phần tương ứng </a:t>
            </a:r>
            <a:r>
              <a:rPr lang="vi-VN" sz="1900" dirty="0" smtClean="0"/>
              <a:t>từ</a:t>
            </a:r>
            <a:r>
              <a:rPr lang="en-US" sz="1900" dirty="0" smtClean="0"/>
              <a:t> </a:t>
            </a:r>
            <a:r>
              <a:rPr lang="vi-VN" sz="1900" dirty="0" smtClean="0"/>
              <a:t>URL </a:t>
            </a:r>
            <a:r>
              <a:rPr lang="vi-VN" sz="1900" dirty="0"/>
              <a:t>của tài liệu mà URL được tìm thấy.</a:t>
            </a:r>
            <a:endParaRPr lang="en-US" sz="1900" dirty="0"/>
          </a:p>
        </p:txBody>
      </p:sp>
    </p:spTree>
    <p:extLst>
      <p:ext uri="{BB962C8B-B14F-4D97-AF65-F5344CB8AC3E}">
        <p14:creationId xmlns:p14="http://schemas.microsoft.com/office/powerpoint/2010/main" val="365748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err="1" smtClean="0">
                <a:solidFill>
                  <a:schemeClr val="accent3"/>
                </a:solidFill>
              </a:rPr>
              <a:t>Ưu</a:t>
            </a:r>
            <a:r>
              <a:rPr lang="en-US" sz="4000" dirty="0" smtClean="0">
                <a:solidFill>
                  <a:schemeClr val="accent3"/>
                </a:solidFill>
              </a:rPr>
              <a:t> </a:t>
            </a:r>
            <a:r>
              <a:rPr lang="en-US" sz="4000" dirty="0" err="1" smtClean="0">
                <a:solidFill>
                  <a:schemeClr val="accent3"/>
                </a:solidFill>
              </a:rPr>
              <a:t>điểm</a:t>
            </a:r>
            <a:r>
              <a:rPr lang="en-US" sz="4000" dirty="0" smtClean="0">
                <a:solidFill>
                  <a:schemeClr val="accent3"/>
                </a:solidFill>
              </a:rPr>
              <a:t> </a:t>
            </a:r>
            <a:r>
              <a:rPr lang="en-US" sz="4000" dirty="0" err="1" smtClean="0">
                <a:solidFill>
                  <a:schemeClr val="accent3"/>
                </a:solidFill>
              </a:rPr>
              <a:t>của</a:t>
            </a:r>
            <a:r>
              <a:rPr lang="en-US" sz="4000" dirty="0" smtClean="0">
                <a:solidFill>
                  <a:schemeClr val="accent3"/>
                </a:solidFill>
              </a:rPr>
              <a:t> URL </a:t>
            </a:r>
            <a:r>
              <a:rPr lang="en-US" sz="4000" dirty="0" err="1" smtClean="0">
                <a:solidFill>
                  <a:schemeClr val="accent3"/>
                </a:solidFill>
              </a:rPr>
              <a:t>tương</a:t>
            </a:r>
            <a:r>
              <a:rPr lang="en-US" sz="4000" dirty="0" smtClean="0">
                <a:solidFill>
                  <a:schemeClr val="accent3"/>
                </a:solidFill>
              </a:rPr>
              <a:t> </a:t>
            </a:r>
            <a:r>
              <a:rPr lang="en-US" sz="4000" dirty="0" err="1" smtClean="0">
                <a:solidFill>
                  <a:schemeClr val="accent3"/>
                </a:solidFill>
              </a:rPr>
              <a:t>đối</a:t>
            </a:r>
            <a:endParaRPr lang="en-US" sz="4000" dirty="0">
              <a:solidFill>
                <a:schemeClr val="accent3"/>
              </a:solidFill>
            </a:endParaRPr>
          </a:p>
        </p:txBody>
      </p:sp>
      <p:sp>
        <p:nvSpPr>
          <p:cNvPr id="3" name="Content Placeholder 2"/>
          <p:cNvSpPr>
            <a:spLocks noGrp="1"/>
          </p:cNvSpPr>
          <p:nvPr>
            <p:ph idx="1"/>
          </p:nvPr>
        </p:nvSpPr>
        <p:spPr/>
        <p:txBody>
          <a:bodyPr/>
          <a:lstStyle/>
          <a:p>
            <a:r>
              <a:rPr lang="en-US" sz="1900" dirty="0" err="1" smtClean="0"/>
              <a:t>Tiết</a:t>
            </a:r>
            <a:r>
              <a:rPr lang="en-US" sz="1900" dirty="0" smtClean="0"/>
              <a:t> </a:t>
            </a:r>
            <a:r>
              <a:rPr lang="en-US" sz="1900" dirty="0" err="1" smtClean="0"/>
              <a:t>kiệm</a:t>
            </a:r>
            <a:r>
              <a:rPr lang="en-US" sz="1900" dirty="0" smtClean="0"/>
              <a:t> </a:t>
            </a:r>
            <a:r>
              <a:rPr lang="en-US" sz="1900" dirty="0" err="1" smtClean="0"/>
              <a:t>được</a:t>
            </a:r>
            <a:r>
              <a:rPr lang="en-US" sz="1900" dirty="0" smtClean="0"/>
              <a:t> 1 </a:t>
            </a:r>
            <a:r>
              <a:rPr lang="en-US" sz="1900" dirty="0" err="1" smtClean="0"/>
              <a:t>chút</a:t>
            </a:r>
            <a:r>
              <a:rPr lang="en-US" sz="1900" dirty="0" smtClean="0"/>
              <a:t> </a:t>
            </a:r>
            <a:r>
              <a:rPr lang="en-US" sz="1900" dirty="0" err="1" smtClean="0"/>
              <a:t>chữ</a:t>
            </a:r>
            <a:r>
              <a:rPr lang="en-US" sz="1900" dirty="0" smtClean="0"/>
              <a:t> </a:t>
            </a:r>
            <a:r>
              <a:rPr lang="en-US" sz="1900" dirty="0" err="1" smtClean="0"/>
              <a:t>đánh</a:t>
            </a:r>
            <a:r>
              <a:rPr lang="en-US" sz="1900" dirty="0" smtClean="0"/>
              <a:t> </a:t>
            </a:r>
            <a:r>
              <a:rPr lang="en-US" sz="1900" dirty="0" err="1" smtClean="0"/>
              <a:t>máy</a:t>
            </a:r>
            <a:endParaRPr lang="en-US" sz="1900" dirty="0" smtClean="0"/>
          </a:p>
          <a:p>
            <a:r>
              <a:rPr lang="en-US" sz="1900" dirty="0" smtClean="0"/>
              <a:t>C</a:t>
            </a:r>
            <a:r>
              <a:rPr lang="vi-VN" sz="1900" dirty="0" smtClean="0"/>
              <a:t>ho </a:t>
            </a:r>
            <a:r>
              <a:rPr lang="vi-VN" sz="1900" dirty="0"/>
              <a:t>phép một cây tài liệu duy nhất được cung cấp </a:t>
            </a:r>
            <a:r>
              <a:rPr lang="vi-VN" sz="1900" dirty="0" smtClean="0"/>
              <a:t>bởi</a:t>
            </a:r>
            <a:r>
              <a:rPr lang="en-US" sz="1900" dirty="0" smtClean="0"/>
              <a:t> </a:t>
            </a:r>
            <a:r>
              <a:rPr lang="vi-VN" sz="1900" dirty="0" smtClean="0"/>
              <a:t>nhiều </a:t>
            </a:r>
            <a:r>
              <a:rPr lang="vi-VN" sz="1900" dirty="0"/>
              <a:t>giao </a:t>
            </a:r>
            <a:r>
              <a:rPr lang="vi-VN" sz="1900" dirty="0" smtClean="0"/>
              <a:t>thức</a:t>
            </a:r>
            <a:endParaRPr lang="en-US" sz="1900" dirty="0" smtClean="0"/>
          </a:p>
          <a:p>
            <a:r>
              <a:rPr lang="en-US" sz="1900" dirty="0" smtClean="0"/>
              <a:t>C</a:t>
            </a:r>
            <a:r>
              <a:rPr lang="vi-VN" sz="1900" dirty="0" smtClean="0"/>
              <a:t>ho </a:t>
            </a:r>
            <a:r>
              <a:rPr lang="vi-VN" sz="1900" dirty="0"/>
              <a:t>phép toàn bộ cây tài liệu HTML được di chuyển hoặc sao chép từtrang web này đến trang web khác mà không phá vỡ tất cả các liên kết nội bộ.</a:t>
            </a:r>
            <a:endParaRPr lang="en-US" sz="1900" dirty="0" smtClean="0"/>
          </a:p>
          <a:p>
            <a:endParaRPr lang="en-US" dirty="0"/>
          </a:p>
        </p:txBody>
      </p:sp>
    </p:spTree>
    <p:extLst>
      <p:ext uri="{BB962C8B-B14F-4D97-AF65-F5344CB8AC3E}">
        <p14:creationId xmlns:p14="http://schemas.microsoft.com/office/powerpoint/2010/main" val="184906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3.2. HTML, SGML </a:t>
            </a:r>
            <a:r>
              <a:rPr lang="en-US" sz="4000" dirty="0" err="1" smtClean="0"/>
              <a:t>và</a:t>
            </a:r>
            <a:r>
              <a:rPr lang="en-US" sz="4000" dirty="0" smtClean="0"/>
              <a:t> XML</a:t>
            </a:r>
            <a:endParaRPr lang="en-US" sz="4000" dirty="0"/>
          </a:p>
        </p:txBody>
      </p:sp>
      <p:sp>
        <p:nvSpPr>
          <p:cNvPr id="3" name="Content Placeholder 2"/>
          <p:cNvSpPr>
            <a:spLocks noGrp="1"/>
          </p:cNvSpPr>
          <p:nvPr>
            <p:ph idx="1"/>
          </p:nvPr>
        </p:nvSpPr>
        <p:spPr/>
        <p:txBody>
          <a:bodyPr/>
          <a:lstStyle/>
          <a:p>
            <a:r>
              <a:rPr lang="vi-VN" sz="1900" dirty="0"/>
              <a:t>HTML là định dạng chính được sử dụng cho các tài liệu Web</a:t>
            </a:r>
            <a:r>
              <a:rPr lang="vi-VN" sz="1900" dirty="0" smtClean="0"/>
              <a:t>.</a:t>
            </a:r>
            <a:endParaRPr lang="en-US" sz="1900" dirty="0" smtClean="0"/>
          </a:p>
          <a:p>
            <a:r>
              <a:rPr lang="en-US" sz="1900" dirty="0" smtClean="0"/>
              <a:t>SGML </a:t>
            </a:r>
            <a:r>
              <a:rPr lang="en-US" sz="1900" dirty="0" err="1" smtClean="0"/>
              <a:t>là</a:t>
            </a:r>
            <a:r>
              <a:rPr lang="en-US" sz="1900" dirty="0" smtClean="0"/>
              <a:t> </a:t>
            </a:r>
            <a:r>
              <a:rPr lang="en-US" sz="1900" dirty="0" err="1" smtClean="0"/>
              <a:t>tài</a:t>
            </a:r>
            <a:r>
              <a:rPr lang="en-US" sz="1900" dirty="0" smtClean="0"/>
              <a:t> </a:t>
            </a:r>
            <a:r>
              <a:rPr lang="en-US" sz="1900" dirty="0" err="1" smtClean="0"/>
              <a:t>liệu</a:t>
            </a:r>
            <a:r>
              <a:rPr lang="en-US" sz="1900" dirty="0" smtClean="0"/>
              <a:t> </a:t>
            </a:r>
            <a:r>
              <a:rPr lang="en-US" sz="1900" dirty="0" err="1" smtClean="0"/>
              <a:t>viết</a:t>
            </a:r>
            <a:r>
              <a:rPr lang="en-US" sz="1900" dirty="0" smtClean="0"/>
              <a:t> </a:t>
            </a:r>
            <a:r>
              <a:rPr lang="en-US" sz="1900" dirty="0" err="1" smtClean="0"/>
              <a:t>bằng</a:t>
            </a:r>
            <a:r>
              <a:rPr lang="en-US" sz="1900" dirty="0" smtClean="0"/>
              <a:t> </a:t>
            </a:r>
            <a:r>
              <a:rPr lang="en-US" sz="1900" dirty="0" err="1" smtClean="0"/>
              <a:t>ngôn</a:t>
            </a:r>
            <a:r>
              <a:rPr lang="en-US" sz="1900" dirty="0" smtClean="0"/>
              <a:t> </a:t>
            </a:r>
            <a:r>
              <a:rPr lang="en-US" sz="1900" dirty="0" err="1" smtClean="0"/>
              <a:t>ngữ</a:t>
            </a:r>
            <a:r>
              <a:rPr lang="en-US" sz="1900" dirty="0" smtClean="0"/>
              <a:t> </a:t>
            </a:r>
            <a:r>
              <a:rPr lang="en-US" sz="1900" dirty="0" err="1" smtClean="0"/>
              <a:t>đánh</a:t>
            </a:r>
            <a:r>
              <a:rPr lang="en-US" sz="1900" dirty="0" smtClean="0"/>
              <a:t> </a:t>
            </a:r>
            <a:r>
              <a:rPr lang="en-US" sz="1900" dirty="0" err="1" smtClean="0"/>
              <a:t>dấu</a:t>
            </a:r>
            <a:r>
              <a:rPr lang="en-US" sz="1900" dirty="0" smtClean="0"/>
              <a:t> </a:t>
            </a:r>
            <a:r>
              <a:rPr lang="en-US" sz="1900" dirty="0" err="1" smtClean="0"/>
              <a:t>tổng</a:t>
            </a:r>
            <a:r>
              <a:rPr lang="en-US" sz="1900" dirty="0" smtClean="0"/>
              <a:t> </a:t>
            </a:r>
            <a:r>
              <a:rPr lang="en-US" sz="1900" dirty="0" err="1" smtClean="0"/>
              <a:t>quát</a:t>
            </a:r>
            <a:r>
              <a:rPr lang="en-US" sz="1900" dirty="0" smtClean="0"/>
              <a:t> </a:t>
            </a:r>
            <a:r>
              <a:rPr lang="en-US" sz="1900" dirty="0" err="1" smtClean="0"/>
              <a:t>hóa</a:t>
            </a:r>
            <a:r>
              <a:rPr lang="en-US" sz="1900" dirty="0" smtClean="0"/>
              <a:t> </a:t>
            </a:r>
            <a:r>
              <a:rPr lang="en-US" sz="1900" dirty="0" err="1" smtClean="0"/>
              <a:t>tiêu</a:t>
            </a:r>
            <a:r>
              <a:rPr lang="en-US" sz="1900" dirty="0" smtClean="0"/>
              <a:t> </a:t>
            </a:r>
            <a:r>
              <a:rPr lang="en-US" sz="1900" dirty="0" err="1" smtClean="0"/>
              <a:t>chuẩn</a:t>
            </a:r>
            <a:endParaRPr lang="en-US" sz="1900" dirty="0" smtClean="0"/>
          </a:p>
          <a:p>
            <a:r>
              <a:rPr lang="en-US" sz="1900" dirty="0" smtClean="0"/>
              <a:t>XML </a:t>
            </a:r>
            <a:r>
              <a:rPr lang="en-US" sz="1900" dirty="0" err="1" smtClean="0"/>
              <a:t>là</a:t>
            </a:r>
            <a:r>
              <a:rPr lang="en-US" sz="1900" dirty="0" smtClean="0"/>
              <a:t> </a:t>
            </a:r>
            <a:r>
              <a:rPr lang="en-US" sz="1900" dirty="0" err="1"/>
              <a:t>ngôn</a:t>
            </a:r>
            <a:r>
              <a:rPr lang="en-US" sz="1900" dirty="0"/>
              <a:t> </a:t>
            </a:r>
            <a:r>
              <a:rPr lang="en-US" sz="1900" dirty="0" err="1"/>
              <a:t>ngữ</a:t>
            </a:r>
            <a:r>
              <a:rPr lang="en-US" sz="1900" dirty="0"/>
              <a:t> </a:t>
            </a:r>
            <a:r>
              <a:rPr lang="en-US" sz="1900" dirty="0" err="1"/>
              <a:t>đánh</a:t>
            </a:r>
            <a:r>
              <a:rPr lang="en-US" sz="1900" dirty="0"/>
              <a:t> </a:t>
            </a:r>
            <a:r>
              <a:rPr lang="en-US" sz="1900" dirty="0" err="1"/>
              <a:t>dấu</a:t>
            </a:r>
            <a:r>
              <a:rPr lang="en-US" sz="1900" dirty="0"/>
              <a:t> </a:t>
            </a:r>
            <a:r>
              <a:rPr lang="en-US" sz="1900" dirty="0" err="1"/>
              <a:t>với</a:t>
            </a:r>
            <a:r>
              <a:rPr lang="en-US" sz="1900" dirty="0"/>
              <a:t> </a:t>
            </a:r>
            <a:r>
              <a:rPr lang="en-US" sz="1900" dirty="0" err="1"/>
              <a:t>mục</a:t>
            </a:r>
            <a:r>
              <a:rPr lang="en-US" sz="1900" dirty="0"/>
              <a:t> </a:t>
            </a:r>
            <a:r>
              <a:rPr lang="en-US" sz="1900" dirty="0" err="1"/>
              <a:t>đích</a:t>
            </a:r>
            <a:r>
              <a:rPr lang="en-US" sz="1900" dirty="0"/>
              <a:t> </a:t>
            </a:r>
            <a:r>
              <a:rPr lang="en-US" sz="1900" dirty="0" err="1"/>
              <a:t>chung</a:t>
            </a:r>
            <a:r>
              <a:rPr lang="en-US" sz="1900" dirty="0"/>
              <a:t> do W3C </a:t>
            </a:r>
            <a:r>
              <a:rPr lang="en-US" sz="1900" dirty="0" err="1"/>
              <a:t>đề</a:t>
            </a:r>
            <a:r>
              <a:rPr lang="en-US" sz="1900" dirty="0"/>
              <a:t> </a:t>
            </a:r>
            <a:r>
              <a:rPr lang="en-US" sz="1900" dirty="0" err="1"/>
              <a:t>nghị</a:t>
            </a:r>
            <a:r>
              <a:rPr lang="en-US" sz="1900" dirty="0"/>
              <a:t>, </a:t>
            </a:r>
            <a:r>
              <a:rPr lang="en-US" sz="1900" dirty="0" err="1"/>
              <a:t>để</a:t>
            </a:r>
            <a:r>
              <a:rPr lang="en-US" sz="1900" dirty="0"/>
              <a:t> </a:t>
            </a:r>
            <a:r>
              <a:rPr lang="en-US" sz="1900" dirty="0" err="1"/>
              <a:t>tạo</a:t>
            </a:r>
            <a:r>
              <a:rPr lang="en-US" sz="1900" dirty="0"/>
              <a:t> </a:t>
            </a:r>
            <a:r>
              <a:rPr lang="en-US" sz="1900" dirty="0" err="1"/>
              <a:t>ra</a:t>
            </a:r>
            <a:r>
              <a:rPr lang="en-US" sz="1900" dirty="0"/>
              <a:t> </a:t>
            </a:r>
            <a:r>
              <a:rPr lang="en-US" sz="1900" dirty="0" err="1"/>
              <a:t>các</a:t>
            </a:r>
            <a:r>
              <a:rPr lang="en-US" sz="1900" dirty="0"/>
              <a:t> </a:t>
            </a:r>
            <a:r>
              <a:rPr lang="en-US" sz="1900" dirty="0" err="1"/>
              <a:t>ngôn</a:t>
            </a:r>
            <a:r>
              <a:rPr lang="en-US" sz="1900" dirty="0"/>
              <a:t> </a:t>
            </a:r>
            <a:r>
              <a:rPr lang="en-US" sz="1900" dirty="0" err="1"/>
              <a:t>ngữ</a:t>
            </a:r>
            <a:r>
              <a:rPr lang="en-US" sz="1900" dirty="0"/>
              <a:t> </a:t>
            </a:r>
            <a:r>
              <a:rPr lang="en-US" sz="1900" dirty="0" err="1"/>
              <a:t>đánh</a:t>
            </a:r>
            <a:r>
              <a:rPr lang="en-US" sz="1900" dirty="0"/>
              <a:t> </a:t>
            </a:r>
            <a:r>
              <a:rPr lang="en-US" sz="1900" dirty="0" err="1"/>
              <a:t>dấu</a:t>
            </a:r>
            <a:r>
              <a:rPr lang="en-US" sz="1900" dirty="0"/>
              <a:t> </a:t>
            </a:r>
            <a:r>
              <a:rPr lang="en-US" sz="1900" dirty="0" err="1"/>
              <a:t>khác</a:t>
            </a:r>
            <a:endParaRPr lang="en-US" sz="1900" dirty="0" smtClean="0"/>
          </a:p>
          <a:p>
            <a:endParaRPr lang="en-US" dirty="0"/>
          </a:p>
        </p:txBody>
      </p:sp>
    </p:spTree>
    <p:extLst>
      <p:ext uri="{BB962C8B-B14F-4D97-AF65-F5344CB8AC3E}">
        <p14:creationId xmlns:p14="http://schemas.microsoft.com/office/powerpoint/2010/main" val="356426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A. HTML</a:t>
            </a:r>
            <a:endParaRPr lang="en-US" sz="4000" dirty="0">
              <a:solidFill>
                <a:schemeClr val="accent3"/>
              </a:solidFill>
            </a:endParaRPr>
          </a:p>
        </p:txBody>
      </p:sp>
      <p:sp>
        <p:nvSpPr>
          <p:cNvPr id="3" name="Content Placeholder 2"/>
          <p:cNvSpPr>
            <a:spLocks noGrp="1"/>
          </p:cNvSpPr>
          <p:nvPr>
            <p:ph idx="1"/>
          </p:nvPr>
        </p:nvSpPr>
        <p:spPr/>
        <p:txBody>
          <a:bodyPr>
            <a:normAutofit/>
          </a:bodyPr>
          <a:lstStyle/>
          <a:p>
            <a:r>
              <a:rPr lang="vi-VN" sz="1900" dirty="0"/>
              <a:t>Các thẻ được sử dụng để đánh dấu văn bản không phân biệt chữ hoa chữ thường</a:t>
            </a:r>
            <a:r>
              <a:rPr lang="vi-VN" sz="1900" dirty="0" smtClean="0"/>
              <a:t>.</a:t>
            </a:r>
            <a:r>
              <a:rPr lang="en-US" sz="1900" dirty="0" smtClean="0"/>
              <a:t> </a:t>
            </a:r>
            <a:r>
              <a:rPr lang="en-US" sz="1900" dirty="0" err="1" smtClean="0"/>
              <a:t>Ví</a:t>
            </a:r>
            <a:r>
              <a:rPr lang="en-US" sz="1900" dirty="0" smtClean="0"/>
              <a:t> </a:t>
            </a:r>
            <a:r>
              <a:rPr lang="en-US" sz="1900" dirty="0" err="1" smtClean="0"/>
              <a:t>dụ</a:t>
            </a:r>
            <a:r>
              <a:rPr lang="en-US" sz="1900" dirty="0" smtClean="0"/>
              <a:t>: &lt;STRONG&gt; </a:t>
            </a:r>
            <a:r>
              <a:rPr lang="en-US" sz="1900" dirty="0" err="1" smtClean="0"/>
              <a:t>giống</a:t>
            </a:r>
            <a:r>
              <a:rPr lang="en-US" sz="1900" dirty="0" smtClean="0"/>
              <a:t> &lt;strong&gt;</a:t>
            </a:r>
          </a:p>
          <a:p>
            <a:r>
              <a:rPr lang="vi-VN" sz="1900" dirty="0"/>
              <a:t>Thẻ đóng giống như </a:t>
            </a:r>
            <a:r>
              <a:rPr lang="vi-VN" sz="1900" dirty="0" smtClean="0"/>
              <a:t>thẻ </a:t>
            </a:r>
            <a:r>
              <a:rPr lang="vi-VN" sz="1900" dirty="0"/>
              <a:t>mở ngoại trừ dấu ngoặc nhọn mở được theo sau bởi dấu </a:t>
            </a:r>
            <a:r>
              <a:rPr lang="vi-VN" sz="1900" dirty="0" smtClean="0"/>
              <a:t>/</a:t>
            </a:r>
            <a:r>
              <a:rPr lang="en-US" sz="1900" dirty="0" smtClean="0"/>
              <a:t>. </a:t>
            </a:r>
            <a:r>
              <a:rPr lang="en-US" sz="1900" dirty="0" err="1" smtClean="0"/>
              <a:t>Ví</a:t>
            </a:r>
            <a:r>
              <a:rPr lang="en-US" sz="1900" dirty="0" smtClean="0"/>
              <a:t> </a:t>
            </a:r>
            <a:r>
              <a:rPr lang="en-US" sz="1900" dirty="0" err="1" smtClean="0"/>
              <a:t>dụ</a:t>
            </a:r>
            <a:r>
              <a:rPr lang="en-US" sz="1900" dirty="0" smtClean="0"/>
              <a:t>: &lt;strong&gt;this text is strong &lt;/strong&gt;</a:t>
            </a:r>
          </a:p>
          <a:p>
            <a:r>
              <a:rPr lang="vi-VN" sz="1900" dirty="0"/>
              <a:t>Toàn bộ văn bản từ đầu thẻ bắt đầu đến cuối thẻ đóng được gọi </a:t>
            </a:r>
            <a:r>
              <a:rPr lang="vi-VN" sz="1900" dirty="0" smtClean="0"/>
              <a:t>là</a:t>
            </a:r>
            <a:r>
              <a:rPr lang="en-US" sz="1900" dirty="0" smtClean="0"/>
              <a:t> </a:t>
            </a:r>
            <a:r>
              <a:rPr lang="vi-VN" sz="1900" dirty="0" smtClean="0"/>
              <a:t>thành </a:t>
            </a:r>
            <a:r>
              <a:rPr lang="vi-VN" sz="1900" dirty="0"/>
              <a:t>phần</a:t>
            </a:r>
            <a:r>
              <a:rPr lang="vi-VN" sz="1900" dirty="0" smtClean="0"/>
              <a:t>.</a:t>
            </a:r>
            <a:endParaRPr lang="en-US" sz="1900" dirty="0" smtClean="0"/>
          </a:p>
          <a:p>
            <a:r>
              <a:rPr lang="vi-VN" sz="1900" dirty="0"/>
              <a:t>Các phần tử HTML có thể lồng vào nhau nhưng chúng không được chồng chéo lên nhau.</a:t>
            </a:r>
            <a:endParaRPr lang="en-US" sz="1900" dirty="0" smtClean="0"/>
          </a:p>
        </p:txBody>
      </p:sp>
    </p:spTree>
    <p:extLst>
      <p:ext uri="{BB962C8B-B14F-4D97-AF65-F5344CB8AC3E}">
        <p14:creationId xmlns:p14="http://schemas.microsoft.com/office/powerpoint/2010/main" val="424212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B. SGML</a:t>
            </a:r>
            <a:endParaRPr lang="en-US" sz="4000" dirty="0">
              <a:solidFill>
                <a:schemeClr val="accent3"/>
              </a:solidFill>
            </a:endParaRPr>
          </a:p>
        </p:txBody>
      </p:sp>
      <p:sp>
        <p:nvSpPr>
          <p:cNvPr id="3" name="Content Placeholder 2"/>
          <p:cNvSpPr>
            <a:spLocks noGrp="1"/>
          </p:cNvSpPr>
          <p:nvPr>
            <p:ph idx="1"/>
          </p:nvPr>
        </p:nvSpPr>
        <p:spPr/>
        <p:txBody>
          <a:bodyPr>
            <a:normAutofit/>
          </a:bodyPr>
          <a:lstStyle/>
          <a:p>
            <a:r>
              <a:rPr lang="en-US" sz="1900" dirty="0"/>
              <a:t>HTML </a:t>
            </a:r>
            <a:r>
              <a:rPr lang="en-US" sz="1900" dirty="0" err="1"/>
              <a:t>chuẩn</a:t>
            </a:r>
            <a:r>
              <a:rPr lang="en-US" sz="1900" dirty="0"/>
              <a:t> </a:t>
            </a:r>
            <a:r>
              <a:rPr lang="en-US" sz="1900" dirty="0" err="1"/>
              <a:t>là</a:t>
            </a:r>
            <a:r>
              <a:rPr lang="en-US" sz="1900" dirty="0"/>
              <a:t> </a:t>
            </a:r>
            <a:r>
              <a:rPr lang="en-US" sz="1900" dirty="0" err="1" smtClean="0"/>
              <a:t>một</a:t>
            </a:r>
            <a:r>
              <a:rPr lang="en-US" sz="1900" dirty="0" smtClean="0"/>
              <a:t> </a:t>
            </a:r>
            <a:r>
              <a:rPr lang="en-US" sz="1900" dirty="0" err="1" smtClean="0"/>
              <a:t>phiên</a:t>
            </a:r>
            <a:r>
              <a:rPr lang="en-US" sz="1900" dirty="0" smtClean="0"/>
              <a:t> </a:t>
            </a:r>
            <a:r>
              <a:rPr lang="en-US" sz="1900" dirty="0" err="1"/>
              <a:t>bản</a:t>
            </a:r>
            <a:r>
              <a:rPr lang="en-US" sz="1900" dirty="0"/>
              <a:t> </a:t>
            </a:r>
            <a:r>
              <a:rPr lang="en-US" sz="1900" dirty="0" err="1"/>
              <a:t>của</a:t>
            </a:r>
            <a:r>
              <a:rPr lang="en-US" sz="1900" dirty="0"/>
              <a:t> SGML</a:t>
            </a:r>
            <a:r>
              <a:rPr lang="en-US" sz="1900" dirty="0" smtClean="0"/>
              <a:t>.</a:t>
            </a:r>
          </a:p>
          <a:p>
            <a:r>
              <a:rPr lang="en-US" sz="1900" dirty="0" smtClean="0"/>
              <a:t>Đ</a:t>
            </a:r>
            <a:r>
              <a:rPr lang="vi-VN" sz="1900" dirty="0" smtClean="0"/>
              <a:t>ược </a:t>
            </a:r>
            <a:r>
              <a:rPr lang="vi-VN" sz="1900" dirty="0"/>
              <a:t>phát minh vào giữa những năm 1970 bởi </a:t>
            </a:r>
            <a:r>
              <a:rPr lang="vi-VN" sz="1900" dirty="0" smtClean="0"/>
              <a:t>Charles</a:t>
            </a:r>
            <a:r>
              <a:rPr lang="en-US" sz="1900" dirty="0" smtClean="0"/>
              <a:t> </a:t>
            </a:r>
            <a:r>
              <a:rPr lang="vi-VN" sz="1900" dirty="0" smtClean="0"/>
              <a:t>Goldfarb </a:t>
            </a:r>
            <a:r>
              <a:rPr lang="vi-VN" sz="1900" dirty="0"/>
              <a:t>tại IBM</a:t>
            </a:r>
            <a:r>
              <a:rPr lang="vi-VN" sz="1900" dirty="0" smtClean="0"/>
              <a:t>.</a:t>
            </a:r>
            <a:endParaRPr lang="en-US" sz="1900" dirty="0" smtClean="0"/>
          </a:p>
          <a:p>
            <a:r>
              <a:rPr lang="en-US" sz="1900" dirty="0" err="1" smtClean="0"/>
              <a:t>Hiện</a:t>
            </a:r>
            <a:r>
              <a:rPr lang="en-US" sz="1900" dirty="0" smtClean="0"/>
              <a:t> </a:t>
            </a:r>
            <a:r>
              <a:rPr lang="en-US" sz="1900" dirty="0" err="1"/>
              <a:t>là</a:t>
            </a:r>
            <a:r>
              <a:rPr lang="en-US" sz="1900" dirty="0"/>
              <a:t> </a:t>
            </a:r>
            <a:r>
              <a:rPr lang="en-US" sz="1900" dirty="0" err="1"/>
              <a:t>Tổ</a:t>
            </a:r>
            <a:r>
              <a:rPr lang="en-US" sz="1900" dirty="0"/>
              <a:t> </a:t>
            </a:r>
            <a:r>
              <a:rPr lang="en-US" sz="1900" dirty="0" err="1"/>
              <a:t>chức</a:t>
            </a:r>
            <a:r>
              <a:rPr lang="en-US" sz="1900" dirty="0"/>
              <a:t> </a:t>
            </a:r>
            <a:r>
              <a:rPr lang="en-US" sz="1900" dirty="0" err="1"/>
              <a:t>Tiêu</a:t>
            </a:r>
            <a:r>
              <a:rPr lang="en-US" sz="1900" dirty="0"/>
              <a:t> </a:t>
            </a:r>
            <a:r>
              <a:rPr lang="en-US" sz="1900" dirty="0" err="1"/>
              <a:t>chuẩn</a:t>
            </a:r>
            <a:r>
              <a:rPr lang="en-US" sz="1900" dirty="0"/>
              <a:t> </a:t>
            </a:r>
            <a:r>
              <a:rPr lang="en-US" sz="1900" dirty="0" err="1"/>
              <a:t>Quốc</a:t>
            </a:r>
            <a:r>
              <a:rPr lang="en-US" sz="1900" dirty="0"/>
              <a:t> </a:t>
            </a:r>
            <a:r>
              <a:rPr lang="en-US" sz="1900" dirty="0" err="1"/>
              <a:t>tế</a:t>
            </a:r>
            <a:r>
              <a:rPr lang="en-US" sz="1900" dirty="0"/>
              <a:t> (ISO</a:t>
            </a:r>
            <a:r>
              <a:rPr lang="en-US" sz="1900" dirty="0" smtClean="0"/>
              <a:t>)</a:t>
            </a:r>
            <a:endParaRPr lang="en-US" sz="1900" dirty="0"/>
          </a:p>
        </p:txBody>
      </p:sp>
    </p:spTree>
    <p:extLst>
      <p:ext uri="{BB962C8B-B14F-4D97-AF65-F5344CB8AC3E}">
        <p14:creationId xmlns:p14="http://schemas.microsoft.com/office/powerpoint/2010/main" val="413955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C. XML</a:t>
            </a:r>
            <a:endParaRPr lang="en-US" sz="4000" dirty="0">
              <a:solidFill>
                <a:schemeClr val="accent3"/>
              </a:solidFill>
            </a:endParaRPr>
          </a:p>
        </p:txBody>
      </p:sp>
      <p:sp>
        <p:nvSpPr>
          <p:cNvPr id="3" name="Content Placeholder 2"/>
          <p:cNvSpPr>
            <a:spLocks noGrp="1"/>
          </p:cNvSpPr>
          <p:nvPr>
            <p:ph idx="1"/>
          </p:nvPr>
        </p:nvSpPr>
        <p:spPr/>
        <p:txBody>
          <a:bodyPr>
            <a:normAutofit/>
          </a:bodyPr>
          <a:lstStyle/>
          <a:p>
            <a:r>
              <a:rPr lang="en-US" sz="1900" dirty="0" smtClean="0"/>
              <a:t>Đ</a:t>
            </a:r>
            <a:r>
              <a:rPr lang="vi-VN" sz="1900" dirty="0" smtClean="0"/>
              <a:t>ưa </a:t>
            </a:r>
            <a:r>
              <a:rPr lang="vi-VN" sz="1900" dirty="0"/>
              <a:t>ra các yêu cầu rất nghiêm ngặt đối với cú pháp của một tài liệu </a:t>
            </a:r>
            <a:r>
              <a:rPr lang="vi-VN" sz="1900" dirty="0" smtClean="0"/>
              <a:t>XML</a:t>
            </a:r>
            <a:r>
              <a:rPr lang="en-US" sz="1900" dirty="0" smtClean="0"/>
              <a:t>.</a:t>
            </a:r>
          </a:p>
          <a:p>
            <a:r>
              <a:rPr lang="en-US" sz="1900" dirty="0" err="1"/>
              <a:t>Y</a:t>
            </a:r>
            <a:r>
              <a:rPr lang="en-US" sz="1900" dirty="0" err="1" smtClean="0"/>
              <a:t>êu</a:t>
            </a:r>
            <a:r>
              <a:rPr lang="en-US" sz="1900" dirty="0" smtClean="0"/>
              <a:t> </a:t>
            </a:r>
            <a:r>
              <a:rPr lang="en-US" sz="1900" dirty="0" err="1"/>
              <a:t>cầu</a:t>
            </a:r>
            <a:r>
              <a:rPr lang="en-US" sz="1900" dirty="0"/>
              <a:t> </a:t>
            </a:r>
            <a:r>
              <a:rPr lang="en-US" sz="1900" dirty="0" err="1"/>
              <a:t>các</a:t>
            </a:r>
            <a:r>
              <a:rPr lang="en-US" sz="1900" dirty="0"/>
              <a:t> </a:t>
            </a:r>
            <a:r>
              <a:rPr lang="en-US" sz="1900" dirty="0" err="1"/>
              <a:t>trình</a:t>
            </a:r>
            <a:r>
              <a:rPr lang="en-US" sz="1900" dirty="0"/>
              <a:t> </a:t>
            </a:r>
            <a:r>
              <a:rPr lang="en-US" sz="1900" dirty="0" err="1"/>
              <a:t>duyệt</a:t>
            </a:r>
            <a:r>
              <a:rPr lang="en-US" sz="1900" dirty="0"/>
              <a:t> </a:t>
            </a:r>
            <a:r>
              <a:rPr lang="en-US" sz="1900" dirty="0" err="1"/>
              <a:t>từ</a:t>
            </a:r>
            <a:r>
              <a:rPr lang="en-US" sz="1900" dirty="0"/>
              <a:t> </a:t>
            </a:r>
            <a:r>
              <a:rPr lang="en-US" sz="1900" dirty="0" err="1"/>
              <a:t>chối</a:t>
            </a:r>
            <a:r>
              <a:rPr lang="en-US" sz="1900" dirty="0"/>
              <a:t> </a:t>
            </a:r>
            <a:r>
              <a:rPr lang="en-US" sz="1900" dirty="0" err="1"/>
              <a:t>tất</a:t>
            </a:r>
            <a:r>
              <a:rPr lang="en-US" sz="1900" dirty="0"/>
              <a:t> </a:t>
            </a:r>
            <a:r>
              <a:rPr lang="en-US" sz="1900" dirty="0" err="1"/>
              <a:t>cả</a:t>
            </a:r>
            <a:r>
              <a:rPr lang="en-US" sz="1900" dirty="0"/>
              <a:t> </a:t>
            </a:r>
            <a:r>
              <a:rPr lang="en-US" sz="1900" dirty="0" err="1"/>
              <a:t>các</a:t>
            </a:r>
            <a:r>
              <a:rPr lang="en-US" sz="1900" dirty="0"/>
              <a:t> </a:t>
            </a:r>
            <a:r>
              <a:rPr lang="en-US" sz="1900" dirty="0" err="1"/>
              <a:t>tài</a:t>
            </a:r>
            <a:r>
              <a:rPr lang="en-US" sz="1900" dirty="0"/>
              <a:t> </a:t>
            </a:r>
            <a:r>
              <a:rPr lang="en-US" sz="1900" dirty="0" err="1"/>
              <a:t>liệu</a:t>
            </a:r>
            <a:r>
              <a:rPr lang="en-US" sz="1900" dirty="0"/>
              <a:t> </a:t>
            </a:r>
            <a:r>
              <a:rPr lang="en-US" sz="1900" dirty="0" err="1"/>
              <a:t>không</a:t>
            </a:r>
            <a:r>
              <a:rPr lang="en-US" sz="1900" dirty="0"/>
              <a:t> </a:t>
            </a:r>
            <a:r>
              <a:rPr lang="en-US" sz="1900" dirty="0" err="1"/>
              <a:t>đúng</a:t>
            </a:r>
            <a:r>
              <a:rPr lang="en-US" sz="1900" dirty="0"/>
              <a:t> </a:t>
            </a:r>
            <a:r>
              <a:rPr lang="en-US" sz="1900" dirty="0" err="1"/>
              <a:t>định</a:t>
            </a:r>
            <a:r>
              <a:rPr lang="en-US" sz="1900" dirty="0"/>
              <a:t> </a:t>
            </a:r>
            <a:r>
              <a:rPr lang="en-US" sz="1900" dirty="0" err="1"/>
              <a:t>dạng</a:t>
            </a:r>
            <a:r>
              <a:rPr lang="en-US" sz="1900" dirty="0" smtClean="0"/>
              <a:t>.</a:t>
            </a:r>
          </a:p>
          <a:p>
            <a:r>
              <a:rPr lang="en-US" sz="1900" dirty="0" err="1"/>
              <a:t>C</a:t>
            </a:r>
            <a:r>
              <a:rPr lang="en-US" sz="1900" dirty="0" err="1" smtClean="0"/>
              <a:t>ó</a:t>
            </a:r>
            <a:r>
              <a:rPr lang="en-US" sz="1900" dirty="0" smtClean="0"/>
              <a:t> </a:t>
            </a:r>
            <a:r>
              <a:rPr lang="en-US" sz="1900" dirty="0" err="1"/>
              <a:t>thể</a:t>
            </a:r>
            <a:r>
              <a:rPr lang="en-US" sz="1900" dirty="0"/>
              <a:t> </a:t>
            </a:r>
            <a:r>
              <a:rPr lang="en-US" sz="1900" dirty="0" err="1"/>
              <a:t>có</a:t>
            </a:r>
            <a:r>
              <a:rPr lang="en-US" sz="1900" dirty="0"/>
              <a:t> </a:t>
            </a:r>
            <a:r>
              <a:rPr lang="en-US" sz="1900" dirty="0" err="1"/>
              <a:t>Định</a:t>
            </a:r>
            <a:r>
              <a:rPr lang="en-US" sz="1900" dirty="0"/>
              <a:t> </a:t>
            </a:r>
            <a:r>
              <a:rPr lang="en-US" sz="1900" dirty="0" err="1"/>
              <a:t>nghĩa</a:t>
            </a:r>
            <a:r>
              <a:rPr lang="en-US" sz="1900" dirty="0"/>
              <a:t> </a:t>
            </a:r>
            <a:r>
              <a:rPr lang="en-US" sz="1900" dirty="0" err="1"/>
              <a:t>Loại</a:t>
            </a:r>
            <a:r>
              <a:rPr lang="en-US" sz="1900" dirty="0"/>
              <a:t> </a:t>
            </a:r>
            <a:r>
              <a:rPr lang="en-US" sz="1900" dirty="0" err="1"/>
              <a:t>tài</a:t>
            </a:r>
            <a:r>
              <a:rPr lang="en-US" sz="1900" dirty="0"/>
              <a:t> </a:t>
            </a:r>
            <a:r>
              <a:rPr lang="en-US" sz="1900" dirty="0" err="1"/>
              <a:t>liệu</a:t>
            </a:r>
            <a:r>
              <a:rPr lang="en-US" sz="1900" dirty="0"/>
              <a:t> (</a:t>
            </a:r>
            <a:r>
              <a:rPr lang="en-US" sz="1900" dirty="0" smtClean="0"/>
              <a:t>DTD) </a:t>
            </a:r>
            <a:r>
              <a:rPr lang="en-US" sz="1900" dirty="0" err="1" smtClean="0"/>
              <a:t>để</a:t>
            </a:r>
            <a:r>
              <a:rPr lang="en-US" sz="1900" dirty="0" smtClean="0"/>
              <a:t> </a:t>
            </a:r>
            <a:r>
              <a:rPr lang="en-US" sz="1900" dirty="0" err="1" smtClean="0"/>
              <a:t>áp</a:t>
            </a:r>
            <a:r>
              <a:rPr lang="en-US" sz="1900" dirty="0" smtClean="0"/>
              <a:t> </a:t>
            </a:r>
            <a:r>
              <a:rPr lang="en-US" sz="1900" dirty="0" err="1" smtClean="0"/>
              <a:t>đặt</a:t>
            </a:r>
            <a:r>
              <a:rPr lang="en-US" sz="1900" dirty="0" smtClean="0"/>
              <a:t> </a:t>
            </a:r>
            <a:r>
              <a:rPr lang="en-US" sz="1900" dirty="0" err="1" smtClean="0"/>
              <a:t>các</a:t>
            </a:r>
            <a:r>
              <a:rPr lang="en-US" sz="1900" dirty="0" smtClean="0"/>
              <a:t> </a:t>
            </a:r>
            <a:r>
              <a:rPr lang="en-US" sz="1900" dirty="0" err="1"/>
              <a:t>ràng</a:t>
            </a:r>
            <a:r>
              <a:rPr lang="en-US" sz="1900" dirty="0"/>
              <a:t> </a:t>
            </a:r>
            <a:r>
              <a:rPr lang="en-US" sz="1900" dirty="0" err="1"/>
              <a:t>buộc</a:t>
            </a:r>
            <a:r>
              <a:rPr lang="en-US" sz="1900" dirty="0"/>
              <a:t> </a:t>
            </a:r>
            <a:r>
              <a:rPr lang="en-US" sz="1900" dirty="0" err="1"/>
              <a:t>bổ</a:t>
            </a:r>
            <a:r>
              <a:rPr lang="en-US" sz="1900" dirty="0"/>
              <a:t> sung </a:t>
            </a:r>
            <a:r>
              <a:rPr lang="en-US" sz="1900" dirty="0" err="1"/>
              <a:t>đối</a:t>
            </a:r>
            <a:r>
              <a:rPr lang="en-US" sz="1900" dirty="0"/>
              <a:t> </a:t>
            </a:r>
            <a:r>
              <a:rPr lang="en-US" sz="1900" dirty="0" err="1"/>
              <a:t>với</a:t>
            </a:r>
            <a:r>
              <a:rPr lang="en-US" sz="1900" dirty="0"/>
              <a:t> </a:t>
            </a:r>
            <a:r>
              <a:rPr lang="en-US" sz="1900" dirty="0" err="1"/>
              <a:t>các</a:t>
            </a:r>
            <a:r>
              <a:rPr lang="en-US" sz="1900" dirty="0"/>
              <a:t> </a:t>
            </a:r>
            <a:r>
              <a:rPr lang="en-US" sz="1900" dirty="0" err="1"/>
              <a:t>tài</a:t>
            </a:r>
            <a:r>
              <a:rPr lang="en-US" sz="1900" dirty="0"/>
              <a:t> </a:t>
            </a:r>
            <a:r>
              <a:rPr lang="en-US" sz="1900" dirty="0" err="1"/>
              <a:t>liệu</a:t>
            </a:r>
            <a:r>
              <a:rPr lang="en-US" sz="1900" dirty="0"/>
              <a:t> </a:t>
            </a:r>
            <a:r>
              <a:rPr lang="en-US" sz="1900" dirty="0" err="1"/>
              <a:t>hợp</a:t>
            </a:r>
            <a:r>
              <a:rPr lang="en-US" sz="1900" dirty="0"/>
              <a:t> </a:t>
            </a:r>
            <a:r>
              <a:rPr lang="en-US" sz="1900" dirty="0" err="1"/>
              <a:t>lệ</a:t>
            </a:r>
            <a:r>
              <a:rPr lang="en-US" sz="1900" dirty="0" smtClean="0"/>
              <a:t>.</a:t>
            </a:r>
          </a:p>
          <a:p>
            <a:r>
              <a:rPr lang="en-US" sz="1900" dirty="0" smtClean="0"/>
              <a:t>D</a:t>
            </a:r>
            <a:r>
              <a:rPr lang="vi-VN" sz="1900" dirty="0" smtClean="0"/>
              <a:t>ễ </a:t>
            </a:r>
            <a:r>
              <a:rPr lang="vi-VN" sz="1900" dirty="0"/>
              <a:t>phân tích cú pháp hơn </a:t>
            </a:r>
            <a:r>
              <a:rPr lang="vi-VN" sz="1900" dirty="0" smtClean="0"/>
              <a:t>so với</a:t>
            </a:r>
            <a:r>
              <a:rPr lang="en-US" sz="1900" dirty="0" smtClean="0"/>
              <a:t> t</a:t>
            </a:r>
            <a:r>
              <a:rPr lang="vi-VN" sz="1900" dirty="0" smtClean="0"/>
              <a:t>ài </a:t>
            </a:r>
            <a:r>
              <a:rPr lang="vi-VN" sz="1900" dirty="0"/>
              <a:t>liệu </a:t>
            </a:r>
            <a:r>
              <a:rPr lang="vi-VN" sz="1900" dirty="0" smtClean="0"/>
              <a:t>HTML</a:t>
            </a:r>
            <a:r>
              <a:rPr lang="en-US" sz="1900" dirty="0" smtClean="0"/>
              <a:t>.</a:t>
            </a:r>
          </a:p>
          <a:p>
            <a:r>
              <a:rPr lang="vi-VN" sz="1900" dirty="0"/>
              <a:t>XML có thể được sử dụng cho cả các trang XML thuần túy </a:t>
            </a:r>
            <a:r>
              <a:rPr lang="en-US" sz="1900" dirty="0" err="1" smtClean="0"/>
              <a:t>và</a:t>
            </a:r>
            <a:r>
              <a:rPr lang="en-US" sz="1900" dirty="0" smtClean="0"/>
              <a:t> </a:t>
            </a:r>
            <a:r>
              <a:rPr lang="en-US" sz="1900" dirty="0" err="1" smtClean="0"/>
              <a:t>đưa</a:t>
            </a:r>
            <a:r>
              <a:rPr lang="en-US" sz="1900" dirty="0" smtClean="0"/>
              <a:t> </a:t>
            </a:r>
            <a:r>
              <a:rPr lang="vi-VN" sz="1900" dirty="0" smtClean="0"/>
              <a:t>các </a:t>
            </a:r>
            <a:r>
              <a:rPr lang="vi-VN" sz="1900" dirty="0"/>
              <a:t>loại nội dung </a:t>
            </a:r>
            <a:r>
              <a:rPr lang="vi-VN" sz="1900" dirty="0" smtClean="0"/>
              <a:t>mới</a:t>
            </a:r>
            <a:r>
              <a:rPr lang="en-US" sz="1900" dirty="0" smtClean="0"/>
              <a:t> </a:t>
            </a:r>
            <a:r>
              <a:rPr lang="en-US" sz="1900" dirty="0" err="1" smtClean="0"/>
              <a:t>vào</a:t>
            </a:r>
            <a:r>
              <a:rPr lang="en-US" sz="1900" dirty="0" smtClean="0"/>
              <a:t> </a:t>
            </a:r>
            <a:r>
              <a:rPr lang="vi-VN" sz="1900" dirty="0" smtClean="0"/>
              <a:t>trong </a:t>
            </a:r>
            <a:r>
              <a:rPr lang="vi-VN" sz="1900" dirty="0"/>
              <a:t>HTML</a:t>
            </a:r>
            <a:endParaRPr lang="en-US" sz="1900" dirty="0"/>
          </a:p>
        </p:txBody>
      </p:sp>
    </p:spTree>
    <p:extLst>
      <p:ext uri="{BB962C8B-B14F-4D97-AF65-F5344CB8AC3E}">
        <p14:creationId xmlns:p14="http://schemas.microsoft.com/office/powerpoint/2010/main" val="78480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64715"/>
            <a:ext cx="9601196" cy="1303867"/>
          </a:xfrm>
        </p:spPr>
        <p:txBody>
          <a:bodyPr>
            <a:normAutofit/>
          </a:bodyPr>
          <a:lstStyle/>
          <a:p>
            <a:pPr algn="l"/>
            <a:r>
              <a:rPr lang="en-US" sz="4000" dirty="0" smtClean="0">
                <a:solidFill>
                  <a:schemeClr val="accent3"/>
                </a:solidFill>
              </a:rPr>
              <a:t>3.3. HTTP</a:t>
            </a:r>
            <a:endParaRPr lang="en-US" sz="4000" dirty="0">
              <a:solidFill>
                <a:schemeClr val="accent3"/>
              </a:solidFill>
            </a:endParaRPr>
          </a:p>
        </p:txBody>
      </p:sp>
      <p:sp>
        <p:nvSpPr>
          <p:cNvPr id="3" name="Content Placeholder 2"/>
          <p:cNvSpPr>
            <a:spLocks noGrp="1"/>
          </p:cNvSpPr>
          <p:nvPr>
            <p:ph idx="1"/>
          </p:nvPr>
        </p:nvSpPr>
        <p:spPr/>
        <p:txBody>
          <a:bodyPr>
            <a:normAutofit/>
          </a:bodyPr>
          <a:lstStyle/>
          <a:p>
            <a:r>
              <a:rPr lang="en-US" sz="1900" dirty="0" err="1" smtClean="0"/>
              <a:t>Là</a:t>
            </a:r>
            <a:r>
              <a:rPr lang="en-US" sz="1900" dirty="0"/>
              <a:t> </a:t>
            </a:r>
            <a:r>
              <a:rPr lang="en-US" sz="1900" dirty="0" err="1"/>
              <a:t>giao</a:t>
            </a:r>
            <a:r>
              <a:rPr lang="en-US" sz="1900" dirty="0"/>
              <a:t> </a:t>
            </a:r>
            <a:r>
              <a:rPr lang="en-US" sz="1900" dirty="0" err="1"/>
              <a:t>thức</a:t>
            </a:r>
            <a:r>
              <a:rPr lang="en-US" sz="1900" dirty="0"/>
              <a:t> </a:t>
            </a:r>
            <a:r>
              <a:rPr lang="en-US" sz="1900" dirty="0" err="1"/>
              <a:t>tiêu</a:t>
            </a:r>
            <a:r>
              <a:rPr lang="en-US" sz="1900" dirty="0"/>
              <a:t> </a:t>
            </a:r>
            <a:r>
              <a:rPr lang="en-US" sz="1900" dirty="0" err="1"/>
              <a:t>chuẩn</a:t>
            </a:r>
            <a:r>
              <a:rPr lang="en-US" sz="1900" dirty="0"/>
              <a:t> </a:t>
            </a:r>
            <a:r>
              <a:rPr lang="en-US" sz="1900" dirty="0" err="1"/>
              <a:t>để</a:t>
            </a:r>
            <a:r>
              <a:rPr lang="en-US" sz="1900" dirty="0"/>
              <a:t> </a:t>
            </a:r>
            <a:r>
              <a:rPr lang="en-US" sz="1900" dirty="0" err="1"/>
              <a:t>giao</a:t>
            </a:r>
            <a:r>
              <a:rPr lang="en-US" sz="1900" dirty="0"/>
              <a:t> </a:t>
            </a:r>
            <a:r>
              <a:rPr lang="en-US" sz="1900" dirty="0" err="1" smtClean="0"/>
              <a:t>tiếp</a:t>
            </a:r>
            <a:r>
              <a:rPr lang="en-US" sz="1900" dirty="0" smtClean="0"/>
              <a:t> </a:t>
            </a:r>
            <a:r>
              <a:rPr lang="en-US" sz="1900" dirty="0" err="1" smtClean="0"/>
              <a:t>giữa</a:t>
            </a:r>
            <a:r>
              <a:rPr lang="en-US" sz="1900" dirty="0" smtClean="0"/>
              <a:t> </a:t>
            </a:r>
            <a:r>
              <a:rPr lang="en-US" sz="1900" dirty="0" err="1"/>
              <a:t>các</a:t>
            </a:r>
            <a:r>
              <a:rPr lang="en-US" sz="1900" dirty="0"/>
              <a:t> </a:t>
            </a:r>
            <a:r>
              <a:rPr lang="en-US" sz="1900" dirty="0" err="1"/>
              <a:t>trình</a:t>
            </a:r>
            <a:r>
              <a:rPr lang="en-US" sz="1900" dirty="0"/>
              <a:t> </a:t>
            </a:r>
            <a:r>
              <a:rPr lang="en-US" sz="1900" dirty="0" err="1"/>
              <a:t>duyệt</a:t>
            </a:r>
            <a:r>
              <a:rPr lang="en-US" sz="1900" dirty="0"/>
              <a:t> web </a:t>
            </a:r>
            <a:r>
              <a:rPr lang="en-US" sz="1900" dirty="0" err="1"/>
              <a:t>và</a:t>
            </a:r>
            <a:r>
              <a:rPr lang="en-US" sz="1900" dirty="0"/>
              <a:t> </a:t>
            </a:r>
            <a:r>
              <a:rPr lang="en-US" sz="1900" dirty="0" err="1"/>
              <a:t>máy</a:t>
            </a:r>
            <a:r>
              <a:rPr lang="en-US" sz="1900" dirty="0"/>
              <a:t> </a:t>
            </a:r>
            <a:r>
              <a:rPr lang="en-US" sz="1900" dirty="0" err="1"/>
              <a:t>chủ</a:t>
            </a:r>
            <a:r>
              <a:rPr lang="en-US" sz="1900" dirty="0"/>
              <a:t> </a:t>
            </a:r>
            <a:r>
              <a:rPr lang="en-US" sz="1900" dirty="0" smtClean="0"/>
              <a:t>web (</a:t>
            </a:r>
            <a:r>
              <a:rPr lang="en-US" sz="1900" dirty="0" err="1" smtClean="0"/>
              <a:t>giao</a:t>
            </a:r>
            <a:r>
              <a:rPr lang="en-US" sz="1900" dirty="0" smtClean="0"/>
              <a:t> </a:t>
            </a:r>
            <a:r>
              <a:rPr lang="en-US" sz="1900" dirty="0" err="1" smtClean="0"/>
              <a:t>thức</a:t>
            </a:r>
            <a:r>
              <a:rPr lang="en-US" sz="1900" dirty="0" smtClean="0"/>
              <a:t> </a:t>
            </a:r>
            <a:r>
              <a:rPr lang="en-US" sz="1900" dirty="0" err="1" smtClean="0"/>
              <a:t>truyền</a:t>
            </a:r>
            <a:r>
              <a:rPr lang="en-US" sz="1900" dirty="0" smtClean="0"/>
              <a:t> </a:t>
            </a:r>
            <a:r>
              <a:rPr lang="en-US" sz="1900" dirty="0" err="1" smtClean="0"/>
              <a:t>siêu</a:t>
            </a:r>
            <a:r>
              <a:rPr lang="en-US" sz="1900" dirty="0" smtClean="0"/>
              <a:t> </a:t>
            </a:r>
            <a:r>
              <a:rPr lang="en-US" sz="1900" dirty="0" err="1" smtClean="0"/>
              <a:t>văn</a:t>
            </a:r>
            <a:r>
              <a:rPr lang="en-US" sz="1900" dirty="0" smtClean="0"/>
              <a:t> </a:t>
            </a:r>
            <a:r>
              <a:rPr lang="en-US" sz="1900" dirty="0" err="1" smtClean="0"/>
              <a:t>bản</a:t>
            </a:r>
            <a:r>
              <a:rPr lang="en-US" sz="1900" dirty="0" smtClean="0"/>
              <a:t>)</a:t>
            </a:r>
          </a:p>
          <a:p>
            <a:r>
              <a:rPr lang="en-US" sz="1900" dirty="0" smtClean="0"/>
              <a:t>HTTP </a:t>
            </a:r>
            <a:r>
              <a:rPr lang="en-US" sz="1900" dirty="0" err="1" smtClean="0"/>
              <a:t>chỉ</a:t>
            </a:r>
            <a:r>
              <a:rPr lang="en-US" sz="1900" dirty="0" smtClean="0"/>
              <a:t> </a:t>
            </a:r>
            <a:r>
              <a:rPr lang="en-US" sz="1900" dirty="0" err="1" smtClean="0"/>
              <a:t>định</a:t>
            </a:r>
            <a:r>
              <a:rPr lang="en-US" sz="1900" dirty="0" smtClean="0"/>
              <a:t> </a:t>
            </a:r>
            <a:r>
              <a:rPr lang="en-US" sz="1900" dirty="0" err="1" smtClean="0"/>
              <a:t>cách</a:t>
            </a:r>
            <a:r>
              <a:rPr lang="en-US" sz="1900" dirty="0" smtClean="0"/>
              <a:t>:</a:t>
            </a:r>
          </a:p>
          <a:p>
            <a:pPr marL="0" indent="0">
              <a:buNone/>
            </a:pPr>
            <a:r>
              <a:rPr lang="en-US" sz="1600" dirty="0" smtClean="0"/>
              <a:t>+ </a:t>
            </a:r>
            <a:r>
              <a:rPr lang="en-US" sz="1600" dirty="0" err="1"/>
              <a:t>M</a:t>
            </a:r>
            <a:r>
              <a:rPr lang="en-US" sz="1600" dirty="0" err="1" smtClean="0"/>
              <a:t>ột</a:t>
            </a:r>
            <a:r>
              <a:rPr lang="en-US" sz="1600" dirty="0" smtClean="0"/>
              <a:t> </a:t>
            </a:r>
            <a:r>
              <a:rPr lang="en-US" sz="1600" dirty="0" err="1"/>
              <a:t>máy</a:t>
            </a:r>
            <a:r>
              <a:rPr lang="en-US" sz="1600" dirty="0"/>
              <a:t> </a:t>
            </a:r>
            <a:r>
              <a:rPr lang="en-US" sz="1600" dirty="0" err="1"/>
              <a:t>khách</a:t>
            </a:r>
            <a:r>
              <a:rPr lang="en-US" sz="1600" dirty="0"/>
              <a:t> </a:t>
            </a:r>
            <a:r>
              <a:rPr lang="en-US" sz="1600" dirty="0" err="1"/>
              <a:t>và</a:t>
            </a:r>
            <a:r>
              <a:rPr lang="en-US" sz="1600" dirty="0"/>
              <a:t> </a:t>
            </a:r>
            <a:r>
              <a:rPr lang="en-US" sz="1600" dirty="0" err="1"/>
              <a:t>máy</a:t>
            </a:r>
            <a:r>
              <a:rPr lang="en-US" sz="1600" dirty="0"/>
              <a:t> </a:t>
            </a:r>
            <a:r>
              <a:rPr lang="en-US" sz="1600" dirty="0" err="1" smtClean="0"/>
              <a:t>chủ</a:t>
            </a:r>
            <a:r>
              <a:rPr lang="en-US" sz="1600" dirty="0" smtClean="0"/>
              <a:t> </a:t>
            </a:r>
            <a:r>
              <a:rPr lang="en-US" sz="1600" dirty="0" err="1" smtClean="0"/>
              <a:t>thiết</a:t>
            </a:r>
            <a:r>
              <a:rPr lang="en-US" sz="1600" dirty="0" smtClean="0"/>
              <a:t> </a:t>
            </a:r>
            <a:r>
              <a:rPr lang="en-US" sz="1600" dirty="0" err="1"/>
              <a:t>lập</a:t>
            </a:r>
            <a:r>
              <a:rPr lang="en-US" sz="1600" dirty="0"/>
              <a:t> </a:t>
            </a:r>
            <a:r>
              <a:rPr lang="en-US" sz="1600" dirty="0" err="1"/>
              <a:t>kết</a:t>
            </a:r>
            <a:r>
              <a:rPr lang="en-US" sz="1600" dirty="0"/>
              <a:t> </a:t>
            </a:r>
            <a:r>
              <a:rPr lang="en-US" sz="1600" dirty="0" err="1" smtClean="0"/>
              <a:t>nối</a:t>
            </a:r>
            <a:endParaRPr lang="en-US" sz="1600" dirty="0" smtClean="0"/>
          </a:p>
          <a:p>
            <a:pPr marL="0" indent="0">
              <a:buNone/>
            </a:pPr>
            <a:r>
              <a:rPr lang="en-US" sz="1600" dirty="0" smtClean="0"/>
              <a:t>+ </a:t>
            </a:r>
            <a:r>
              <a:rPr lang="en-US" sz="1600" dirty="0" err="1" smtClean="0"/>
              <a:t>Máy</a:t>
            </a:r>
            <a:r>
              <a:rPr lang="en-US" sz="1600" dirty="0" smtClean="0"/>
              <a:t> </a:t>
            </a:r>
            <a:r>
              <a:rPr lang="en-US" sz="1600" dirty="0" err="1"/>
              <a:t>khách</a:t>
            </a:r>
            <a:r>
              <a:rPr lang="en-US" sz="1600" dirty="0"/>
              <a:t> </a:t>
            </a:r>
            <a:r>
              <a:rPr lang="en-US" sz="1600" dirty="0" err="1"/>
              <a:t>yêu</a:t>
            </a:r>
            <a:r>
              <a:rPr lang="en-US" sz="1600" dirty="0"/>
              <a:t> </a:t>
            </a:r>
            <a:r>
              <a:rPr lang="en-US" sz="1600" dirty="0" err="1"/>
              <a:t>cầu</a:t>
            </a:r>
            <a:r>
              <a:rPr lang="en-US" sz="1600" dirty="0"/>
              <a:t> </a:t>
            </a:r>
            <a:r>
              <a:rPr lang="en-US" sz="1600" dirty="0" err="1"/>
              <a:t>dữ</a:t>
            </a:r>
            <a:r>
              <a:rPr lang="en-US" sz="1600" dirty="0"/>
              <a:t> </a:t>
            </a:r>
            <a:r>
              <a:rPr lang="en-US" sz="1600" dirty="0" err="1"/>
              <a:t>liệu</a:t>
            </a:r>
            <a:r>
              <a:rPr lang="en-US" sz="1600" dirty="0"/>
              <a:t> </a:t>
            </a:r>
            <a:r>
              <a:rPr lang="en-US" sz="1600" dirty="0" err="1"/>
              <a:t>từ</a:t>
            </a:r>
            <a:r>
              <a:rPr lang="en-US" sz="1600" dirty="0"/>
              <a:t> </a:t>
            </a:r>
            <a:r>
              <a:rPr lang="en-US" sz="1600" dirty="0" err="1"/>
              <a:t>máy</a:t>
            </a:r>
            <a:r>
              <a:rPr lang="en-US" sz="1600" dirty="0"/>
              <a:t> </a:t>
            </a:r>
            <a:r>
              <a:rPr lang="en-US" sz="1600" dirty="0" err="1" smtClean="0"/>
              <a:t>chủ</a:t>
            </a:r>
            <a:endParaRPr lang="en-US" sz="1600" dirty="0" smtClean="0"/>
          </a:p>
          <a:p>
            <a:pPr marL="0" indent="0">
              <a:buNone/>
            </a:pPr>
            <a:r>
              <a:rPr lang="en-US" sz="1600" dirty="0" smtClean="0"/>
              <a:t>+ </a:t>
            </a:r>
            <a:r>
              <a:rPr lang="en-US" sz="1600" dirty="0" err="1" smtClean="0"/>
              <a:t>Cách</a:t>
            </a:r>
            <a:r>
              <a:rPr lang="en-US" sz="1600" dirty="0" smtClean="0"/>
              <a:t> </a:t>
            </a:r>
            <a:r>
              <a:rPr lang="en-US" sz="1600" dirty="0" err="1" smtClean="0"/>
              <a:t>máy</a:t>
            </a:r>
            <a:r>
              <a:rPr lang="en-US" sz="1600" dirty="0" smtClean="0"/>
              <a:t> </a:t>
            </a:r>
            <a:r>
              <a:rPr lang="en-US" sz="1600" dirty="0" err="1" smtClean="0"/>
              <a:t>chủ</a:t>
            </a:r>
            <a:r>
              <a:rPr lang="en-US" sz="1600" dirty="0" smtClean="0"/>
              <a:t> </a:t>
            </a:r>
            <a:r>
              <a:rPr lang="en-US" sz="1600" dirty="0" err="1" smtClean="0"/>
              <a:t>đáp</a:t>
            </a:r>
            <a:r>
              <a:rPr lang="en-US" sz="1600" dirty="0" smtClean="0"/>
              <a:t> </a:t>
            </a:r>
            <a:r>
              <a:rPr lang="en-US" sz="1600" dirty="0" err="1" smtClean="0"/>
              <a:t>ứng</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đó</a:t>
            </a:r>
            <a:endParaRPr lang="en-US" sz="1600" dirty="0" smtClean="0"/>
          </a:p>
          <a:p>
            <a:pPr marL="0" indent="0">
              <a:buNone/>
            </a:pPr>
            <a:r>
              <a:rPr lang="en-US" sz="1600" dirty="0" smtClean="0"/>
              <a:t>+ </a:t>
            </a:r>
            <a:r>
              <a:rPr lang="en-US" sz="1600" dirty="0" err="1" smtClean="0"/>
              <a:t>Cách</a:t>
            </a:r>
            <a:r>
              <a:rPr lang="en-US" sz="1600" dirty="0" smtClean="0"/>
              <a:t> </a:t>
            </a:r>
            <a:r>
              <a:rPr lang="en-US" sz="1600" dirty="0" err="1" smtClean="0"/>
              <a:t>kết</a:t>
            </a:r>
            <a:r>
              <a:rPr lang="en-US" sz="1600" dirty="0" smtClean="0"/>
              <a:t> </a:t>
            </a:r>
            <a:r>
              <a:rPr lang="en-US" sz="1600" dirty="0" err="1" smtClean="0"/>
              <a:t>nối</a:t>
            </a:r>
            <a:r>
              <a:rPr lang="en-US" sz="1600" dirty="0" smtClean="0"/>
              <a:t> </a:t>
            </a:r>
            <a:r>
              <a:rPr lang="en-US" sz="1600" dirty="0" err="1" smtClean="0"/>
              <a:t>được</a:t>
            </a:r>
            <a:r>
              <a:rPr lang="en-US" sz="1600" dirty="0" smtClean="0"/>
              <a:t> </a:t>
            </a:r>
            <a:r>
              <a:rPr lang="en-US" sz="1600" dirty="0" err="1" smtClean="0"/>
              <a:t>đóng</a:t>
            </a:r>
            <a:endParaRPr lang="en-US" sz="1600" dirty="0" smtClean="0"/>
          </a:p>
          <a:p>
            <a:pPr marL="0" indent="0">
              <a:buNone/>
            </a:pPr>
            <a:r>
              <a:rPr lang="en-US" sz="1700" dirty="0">
                <a:solidFill>
                  <a:schemeClr val="accent1"/>
                </a:solidFill>
              </a:rPr>
              <a:t>● </a:t>
            </a:r>
            <a:r>
              <a:rPr lang="en-US" sz="1700" dirty="0" smtClean="0">
                <a:solidFill>
                  <a:schemeClr val="accent1"/>
                </a:solidFill>
              </a:rPr>
              <a:t>  </a:t>
            </a:r>
            <a:r>
              <a:rPr lang="en-US" sz="1900" dirty="0" err="1" smtClean="0">
                <a:solidFill>
                  <a:schemeClr val="tx1"/>
                </a:solidFill>
              </a:rPr>
              <a:t>Sử</a:t>
            </a:r>
            <a:r>
              <a:rPr lang="en-US" sz="1900" dirty="0" smtClean="0">
                <a:solidFill>
                  <a:schemeClr val="tx1"/>
                </a:solidFill>
              </a:rPr>
              <a:t> </a:t>
            </a:r>
            <a:r>
              <a:rPr lang="en-US" sz="1900" dirty="0" err="1">
                <a:solidFill>
                  <a:schemeClr val="tx1"/>
                </a:solidFill>
              </a:rPr>
              <a:t>dụng</a:t>
            </a:r>
            <a:r>
              <a:rPr lang="en-US" sz="1900" dirty="0">
                <a:solidFill>
                  <a:schemeClr val="tx1"/>
                </a:solidFill>
              </a:rPr>
              <a:t> </a:t>
            </a:r>
            <a:r>
              <a:rPr lang="en-US" sz="1900" dirty="0" err="1">
                <a:solidFill>
                  <a:schemeClr val="tx1"/>
                </a:solidFill>
              </a:rPr>
              <a:t>giao</a:t>
            </a:r>
            <a:r>
              <a:rPr lang="en-US" sz="1900" dirty="0">
                <a:solidFill>
                  <a:schemeClr val="tx1"/>
                </a:solidFill>
              </a:rPr>
              <a:t> </a:t>
            </a:r>
            <a:r>
              <a:rPr lang="en-US" sz="1900" dirty="0" err="1">
                <a:solidFill>
                  <a:schemeClr val="tx1"/>
                </a:solidFill>
              </a:rPr>
              <a:t>thức</a:t>
            </a:r>
            <a:r>
              <a:rPr lang="en-US" sz="1900" dirty="0">
                <a:solidFill>
                  <a:schemeClr val="tx1"/>
                </a:solidFill>
              </a:rPr>
              <a:t> TCP / IP </a:t>
            </a:r>
            <a:r>
              <a:rPr lang="en-US" sz="1900" dirty="0" err="1">
                <a:solidFill>
                  <a:schemeClr val="tx1"/>
                </a:solidFill>
              </a:rPr>
              <a:t>để</a:t>
            </a:r>
            <a:r>
              <a:rPr lang="en-US" sz="1900" dirty="0">
                <a:solidFill>
                  <a:schemeClr val="tx1"/>
                </a:solidFill>
              </a:rPr>
              <a:t> </a:t>
            </a:r>
            <a:r>
              <a:rPr lang="en-US" sz="1900" dirty="0" err="1">
                <a:solidFill>
                  <a:schemeClr val="tx1"/>
                </a:solidFill>
              </a:rPr>
              <a:t>truyền</a:t>
            </a:r>
            <a:r>
              <a:rPr lang="en-US" sz="1900" dirty="0">
                <a:solidFill>
                  <a:schemeClr val="tx1"/>
                </a:solidFill>
              </a:rPr>
              <a:t> </a:t>
            </a:r>
            <a:r>
              <a:rPr lang="en-US" sz="1900" dirty="0" err="1">
                <a:solidFill>
                  <a:schemeClr val="tx1"/>
                </a:solidFill>
              </a:rPr>
              <a:t>dữ</a:t>
            </a:r>
            <a:r>
              <a:rPr lang="en-US" sz="1900" dirty="0">
                <a:solidFill>
                  <a:schemeClr val="tx1"/>
                </a:solidFill>
              </a:rPr>
              <a:t> </a:t>
            </a:r>
            <a:r>
              <a:rPr lang="en-US" sz="1900" dirty="0" err="1">
                <a:solidFill>
                  <a:schemeClr val="tx1"/>
                </a:solidFill>
              </a:rPr>
              <a:t>liệu</a:t>
            </a:r>
            <a:r>
              <a:rPr lang="en-US" sz="1900" dirty="0">
                <a:solidFill>
                  <a:schemeClr val="tx1"/>
                </a:solidFill>
              </a:rPr>
              <a:t>.</a:t>
            </a:r>
            <a:endParaRPr lang="en-US" sz="1900" dirty="0" smtClean="0">
              <a:solidFill>
                <a:schemeClr val="tx1"/>
              </a:solidFill>
            </a:endParaRPr>
          </a:p>
          <a:p>
            <a:pPr marL="0" indent="0">
              <a:buNone/>
            </a:pPr>
            <a:endParaRPr lang="en-US" sz="2000" dirty="0" smtClean="0"/>
          </a:p>
          <a:p>
            <a:endParaRPr lang="en-US" dirty="0"/>
          </a:p>
        </p:txBody>
      </p:sp>
    </p:spTree>
    <p:extLst>
      <p:ext uri="{BB962C8B-B14F-4D97-AF65-F5344CB8AC3E}">
        <p14:creationId xmlns:p14="http://schemas.microsoft.com/office/powerpoint/2010/main" val="320718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3.1. URIS </a:t>
            </a:r>
            <a:endParaRPr lang="en-US" sz="4000" dirty="0">
              <a:solidFill>
                <a:schemeClr val="accent3"/>
              </a:solidFill>
            </a:endParaRPr>
          </a:p>
        </p:txBody>
      </p:sp>
      <p:sp>
        <p:nvSpPr>
          <p:cNvPr id="3" name="Content Placeholder 2"/>
          <p:cNvSpPr>
            <a:spLocks noGrp="1"/>
          </p:cNvSpPr>
          <p:nvPr>
            <p:ph idx="1"/>
          </p:nvPr>
        </p:nvSpPr>
        <p:spPr/>
        <p:txBody>
          <a:bodyPr/>
          <a:lstStyle/>
          <a:p>
            <a:r>
              <a:rPr lang="en-US" sz="1900" dirty="0" err="1" smtClean="0"/>
              <a:t>Là</a:t>
            </a:r>
            <a:r>
              <a:rPr lang="en-US" sz="1900" dirty="0" smtClean="0"/>
              <a:t> </a:t>
            </a:r>
            <a:r>
              <a:rPr lang="en-US" sz="1900" dirty="0" err="1" smtClean="0"/>
              <a:t>một</a:t>
            </a:r>
            <a:r>
              <a:rPr lang="en-US" sz="1900" dirty="0" smtClean="0"/>
              <a:t> </a:t>
            </a:r>
            <a:r>
              <a:rPr lang="en-US" sz="1900" dirty="0" err="1" smtClean="0"/>
              <a:t>chuỗi</a:t>
            </a:r>
            <a:r>
              <a:rPr lang="en-US" sz="1900" dirty="0" smtClean="0"/>
              <a:t> </a:t>
            </a:r>
            <a:r>
              <a:rPr lang="en-US" sz="1900" dirty="0" err="1" smtClean="0"/>
              <a:t>ký</a:t>
            </a:r>
            <a:r>
              <a:rPr lang="en-US" sz="1900" dirty="0" smtClean="0"/>
              <a:t> </a:t>
            </a:r>
            <a:r>
              <a:rPr lang="en-US" sz="1900" dirty="0" err="1" smtClean="0"/>
              <a:t>tự</a:t>
            </a:r>
            <a:r>
              <a:rPr lang="en-US" sz="1900" dirty="0" smtClean="0"/>
              <a:t> </a:t>
            </a:r>
            <a:r>
              <a:rPr lang="en-US" sz="1900" dirty="0" err="1" smtClean="0"/>
              <a:t>trong</a:t>
            </a:r>
            <a:r>
              <a:rPr lang="en-US" sz="1900" dirty="0" smtClean="0"/>
              <a:t> </a:t>
            </a:r>
            <a:r>
              <a:rPr lang="en-US" sz="1900" dirty="0" err="1" smtClean="0"/>
              <a:t>một</a:t>
            </a:r>
            <a:r>
              <a:rPr lang="en-US" sz="1900" dirty="0" smtClean="0"/>
              <a:t> </a:t>
            </a:r>
            <a:r>
              <a:rPr lang="en-US" sz="1900" dirty="0" err="1" smtClean="0"/>
              <a:t>cú</a:t>
            </a:r>
            <a:r>
              <a:rPr lang="en-US" sz="1900" dirty="0" smtClean="0"/>
              <a:t> </a:t>
            </a:r>
            <a:r>
              <a:rPr lang="en-US" sz="1900" dirty="0" err="1" smtClean="0"/>
              <a:t>pháp</a:t>
            </a:r>
            <a:r>
              <a:rPr lang="en-US" sz="1900" dirty="0" smtClean="0"/>
              <a:t> </a:t>
            </a:r>
            <a:r>
              <a:rPr lang="en-US" sz="1900" dirty="0" err="1" smtClean="0"/>
              <a:t>cụ</a:t>
            </a:r>
            <a:r>
              <a:rPr lang="en-US" sz="1900" dirty="0" smtClean="0"/>
              <a:t> </a:t>
            </a:r>
            <a:r>
              <a:rPr lang="en-US" sz="1900" dirty="0" err="1" smtClean="0"/>
              <a:t>thể</a:t>
            </a:r>
            <a:r>
              <a:rPr lang="en-US" sz="1900" dirty="0" smtClean="0"/>
              <a:t> </a:t>
            </a:r>
            <a:r>
              <a:rPr lang="en-US" sz="1900" dirty="0" err="1" smtClean="0"/>
              <a:t>để</a:t>
            </a:r>
            <a:r>
              <a:rPr lang="en-US" sz="1900" dirty="0" smtClean="0"/>
              <a:t> </a:t>
            </a:r>
            <a:r>
              <a:rPr lang="en-US" sz="1900" dirty="0" err="1" smtClean="0"/>
              <a:t>xác</a:t>
            </a:r>
            <a:r>
              <a:rPr lang="en-US" sz="1900" dirty="0" smtClean="0"/>
              <a:t> </a:t>
            </a:r>
            <a:r>
              <a:rPr lang="en-US" sz="1900" dirty="0" err="1" smtClean="0"/>
              <a:t>định</a:t>
            </a:r>
            <a:r>
              <a:rPr lang="en-US" sz="1900" dirty="0" smtClean="0"/>
              <a:t> </a:t>
            </a:r>
            <a:r>
              <a:rPr lang="en-US" sz="1900" dirty="0" err="1" smtClean="0"/>
              <a:t>một</a:t>
            </a:r>
            <a:r>
              <a:rPr lang="en-US" sz="1900" dirty="0" smtClean="0"/>
              <a:t> </a:t>
            </a:r>
            <a:r>
              <a:rPr lang="en-US" sz="1900" dirty="0" err="1" smtClean="0"/>
              <a:t>tài</a:t>
            </a:r>
            <a:r>
              <a:rPr lang="en-US" sz="1900" dirty="0" smtClean="0"/>
              <a:t> </a:t>
            </a:r>
            <a:r>
              <a:rPr lang="en-US" sz="1900" dirty="0" err="1" smtClean="0"/>
              <a:t>nguyên</a:t>
            </a:r>
            <a:r>
              <a:rPr lang="en-US" sz="1900" dirty="0"/>
              <a:t> </a:t>
            </a:r>
            <a:r>
              <a:rPr lang="en-US" sz="1900" dirty="0" smtClean="0"/>
              <a:t>(</a:t>
            </a:r>
            <a:r>
              <a:rPr lang="en-US" sz="1900" dirty="0" err="1" smtClean="0"/>
              <a:t>có</a:t>
            </a:r>
            <a:r>
              <a:rPr lang="en-US" sz="1900" dirty="0" smtClean="0"/>
              <a:t> </a:t>
            </a:r>
            <a:r>
              <a:rPr lang="en-US" sz="1900" dirty="0" err="1" smtClean="0"/>
              <a:t>thể</a:t>
            </a:r>
            <a:r>
              <a:rPr lang="en-US" sz="1900" dirty="0" smtClean="0"/>
              <a:t> </a:t>
            </a:r>
            <a:r>
              <a:rPr lang="en-US" sz="1900" dirty="0" err="1" smtClean="0"/>
              <a:t>là</a:t>
            </a:r>
            <a:r>
              <a:rPr lang="en-US" sz="1900" dirty="0" smtClean="0"/>
              <a:t> 1 </a:t>
            </a:r>
            <a:r>
              <a:rPr lang="en-US" sz="1900" dirty="0" err="1" smtClean="0"/>
              <a:t>tệp</a:t>
            </a:r>
            <a:r>
              <a:rPr lang="en-US" sz="1900" dirty="0" smtClean="0"/>
              <a:t> </a:t>
            </a:r>
            <a:r>
              <a:rPr lang="en-US" sz="1900" dirty="0" err="1" smtClean="0"/>
              <a:t>trên</a:t>
            </a:r>
            <a:r>
              <a:rPr lang="en-US" sz="1900" dirty="0" smtClean="0"/>
              <a:t> </a:t>
            </a:r>
            <a:r>
              <a:rPr lang="en-US" sz="1900" dirty="0" err="1" smtClean="0"/>
              <a:t>máy</a:t>
            </a:r>
            <a:r>
              <a:rPr lang="en-US" sz="1900" dirty="0" smtClean="0"/>
              <a:t> </a:t>
            </a:r>
            <a:r>
              <a:rPr lang="en-US" sz="1900" dirty="0" err="1" smtClean="0"/>
              <a:t>chủ</a:t>
            </a:r>
            <a:r>
              <a:rPr lang="en-US" sz="1900" dirty="0" smtClean="0"/>
              <a:t>, </a:t>
            </a:r>
            <a:r>
              <a:rPr lang="en-US" sz="1900" dirty="0" err="1" smtClean="0"/>
              <a:t>địa</a:t>
            </a:r>
            <a:r>
              <a:rPr lang="en-US" sz="1900" dirty="0" smtClean="0"/>
              <a:t> </a:t>
            </a:r>
            <a:r>
              <a:rPr lang="en-US" sz="1900" dirty="0" err="1" smtClean="0"/>
              <a:t>chỉ</a:t>
            </a:r>
            <a:r>
              <a:rPr lang="en-US" sz="1900" dirty="0" smtClean="0"/>
              <a:t> email , tin </a:t>
            </a:r>
            <a:r>
              <a:rPr lang="en-US" sz="1900" dirty="0" err="1" smtClean="0"/>
              <a:t>nhắn</a:t>
            </a:r>
            <a:r>
              <a:rPr lang="en-US" sz="1900" dirty="0"/>
              <a:t> </a:t>
            </a:r>
            <a:r>
              <a:rPr lang="en-US" sz="1900" dirty="0" smtClean="0"/>
              <a:t>, …)</a:t>
            </a:r>
          </a:p>
          <a:p>
            <a:r>
              <a:rPr lang="en-US" sz="1900" dirty="0" err="1" smtClean="0"/>
              <a:t>Một</a:t>
            </a:r>
            <a:r>
              <a:rPr lang="en-US" sz="1900" dirty="0" smtClean="0"/>
              <a:t> URI </a:t>
            </a:r>
            <a:r>
              <a:rPr lang="en-US" sz="1900" dirty="0" err="1" smtClean="0"/>
              <a:t>tuyệt</a:t>
            </a:r>
            <a:r>
              <a:rPr lang="en-US" sz="1900" dirty="0" smtClean="0"/>
              <a:t> </a:t>
            </a:r>
            <a:r>
              <a:rPr lang="en-US" sz="1900" dirty="0" err="1" smtClean="0"/>
              <a:t>đối</a:t>
            </a:r>
            <a:r>
              <a:rPr lang="en-US" sz="1900" dirty="0" smtClean="0"/>
              <a:t> </a:t>
            </a:r>
            <a:r>
              <a:rPr lang="en-US" sz="1900" dirty="0" err="1" smtClean="0"/>
              <a:t>được</a:t>
            </a:r>
            <a:r>
              <a:rPr lang="en-US" sz="1900" dirty="0" smtClean="0"/>
              <a:t> </a:t>
            </a:r>
            <a:r>
              <a:rPr lang="en-US" sz="1900" dirty="0" err="1" smtClean="0"/>
              <a:t>tạo</a:t>
            </a:r>
            <a:r>
              <a:rPr lang="en-US" sz="1900" dirty="0" smtClean="0"/>
              <a:t> </a:t>
            </a:r>
            <a:r>
              <a:rPr lang="en-US" sz="1900" dirty="0" err="1" smtClean="0"/>
              <a:t>thành</a:t>
            </a:r>
            <a:r>
              <a:rPr lang="en-US" sz="1900" dirty="0" smtClean="0"/>
              <a:t> </a:t>
            </a:r>
            <a:r>
              <a:rPr lang="en-US" sz="1900" dirty="0" err="1" smtClean="0"/>
              <a:t>từ</a:t>
            </a:r>
            <a:r>
              <a:rPr lang="en-US" sz="1900" dirty="0" smtClean="0"/>
              <a:t> </a:t>
            </a:r>
            <a:r>
              <a:rPr lang="en-US" sz="1900" dirty="0" err="1" smtClean="0"/>
              <a:t>một</a:t>
            </a:r>
            <a:r>
              <a:rPr lang="en-US" sz="1900" dirty="0" smtClean="0"/>
              <a:t> </a:t>
            </a:r>
            <a:r>
              <a:rPr lang="en-US" sz="1900" dirty="0" err="1" smtClean="0"/>
              <a:t>lược</a:t>
            </a:r>
            <a:r>
              <a:rPr lang="en-US" sz="1900" dirty="0" smtClean="0"/>
              <a:t> </a:t>
            </a:r>
            <a:r>
              <a:rPr lang="en-US" sz="1900" dirty="0" err="1" smtClean="0"/>
              <a:t>đồ</a:t>
            </a:r>
            <a:r>
              <a:rPr lang="en-US" sz="1900" dirty="0" smtClean="0"/>
              <a:t> </a:t>
            </a:r>
            <a:r>
              <a:rPr lang="en-US" sz="1900" dirty="0" err="1" smtClean="0"/>
              <a:t>cho</a:t>
            </a:r>
            <a:r>
              <a:rPr lang="en-US" sz="1900" dirty="0" smtClean="0"/>
              <a:t> URI </a:t>
            </a:r>
            <a:r>
              <a:rPr lang="en-US" sz="1900" dirty="0" err="1" smtClean="0"/>
              <a:t>và</a:t>
            </a:r>
            <a:r>
              <a:rPr lang="en-US" sz="1900" dirty="0" smtClean="0"/>
              <a:t> 1 </a:t>
            </a:r>
            <a:r>
              <a:rPr lang="en-US" sz="1900" dirty="0" err="1" smtClean="0"/>
              <a:t>phần</a:t>
            </a:r>
            <a:r>
              <a:rPr lang="en-US" sz="1900" dirty="0" smtClean="0"/>
              <a:t> </a:t>
            </a:r>
            <a:r>
              <a:rPr lang="en-US" sz="1900" dirty="0" err="1" smtClean="0"/>
              <a:t>dành</a:t>
            </a:r>
            <a:r>
              <a:rPr lang="en-US" sz="1900" dirty="0" smtClean="0"/>
              <a:t> </a:t>
            </a:r>
            <a:r>
              <a:rPr lang="en-US" sz="1900" dirty="0" err="1" smtClean="0"/>
              <a:t>riêng</a:t>
            </a:r>
            <a:r>
              <a:rPr lang="en-US" sz="1900" dirty="0" smtClean="0"/>
              <a:t> </a:t>
            </a:r>
            <a:r>
              <a:rPr lang="en-US" sz="1900" dirty="0" err="1" smtClean="0"/>
              <a:t>cho</a:t>
            </a:r>
            <a:r>
              <a:rPr lang="en-US" sz="1900" dirty="0" smtClean="0"/>
              <a:t> </a:t>
            </a:r>
            <a:r>
              <a:rPr lang="en-US" sz="1900" dirty="0" err="1" smtClean="0"/>
              <a:t>lược</a:t>
            </a:r>
            <a:r>
              <a:rPr lang="en-US" sz="1900" dirty="0" smtClean="0"/>
              <a:t> </a:t>
            </a:r>
            <a:r>
              <a:rPr lang="en-US" sz="1900" dirty="0" err="1" smtClean="0"/>
              <a:t>đồ</a:t>
            </a:r>
            <a:r>
              <a:rPr lang="en-US" sz="1900" dirty="0" smtClean="0"/>
              <a:t>, </a:t>
            </a:r>
            <a:r>
              <a:rPr lang="en-US" sz="1900" dirty="0" err="1" smtClean="0"/>
              <a:t>được</a:t>
            </a:r>
            <a:r>
              <a:rPr lang="en-US" sz="1900" dirty="0" smtClean="0"/>
              <a:t> </a:t>
            </a:r>
            <a:r>
              <a:rPr lang="en-US" sz="1900" dirty="0" err="1" smtClean="0"/>
              <a:t>phân</a:t>
            </a:r>
            <a:r>
              <a:rPr lang="en-US" sz="1900" dirty="0" smtClean="0"/>
              <a:t> </a:t>
            </a:r>
            <a:r>
              <a:rPr lang="en-US" sz="1900" dirty="0" err="1" smtClean="0"/>
              <a:t>tách</a:t>
            </a:r>
            <a:r>
              <a:rPr lang="en-US" sz="1900" dirty="0" smtClean="0"/>
              <a:t> </a:t>
            </a:r>
            <a:r>
              <a:rPr lang="en-US" sz="1900" dirty="0" err="1" smtClean="0"/>
              <a:t>bởi</a:t>
            </a:r>
            <a:r>
              <a:rPr lang="en-US" sz="1900" dirty="0" smtClean="0"/>
              <a:t> </a:t>
            </a:r>
            <a:r>
              <a:rPr lang="en-US" sz="1900" dirty="0" err="1" smtClean="0"/>
              <a:t>dấu</a:t>
            </a:r>
            <a:r>
              <a:rPr lang="en-US" sz="1900" dirty="0" smtClean="0"/>
              <a:t> </a:t>
            </a:r>
            <a:r>
              <a:rPr lang="en-US" sz="1900" dirty="0" err="1" smtClean="0"/>
              <a:t>hai</a:t>
            </a:r>
            <a:r>
              <a:rPr lang="en-US" sz="1900" dirty="0" smtClean="0"/>
              <a:t> </a:t>
            </a:r>
            <a:r>
              <a:rPr lang="en-US" sz="1900" dirty="0" err="1" smtClean="0"/>
              <a:t>chấm</a:t>
            </a:r>
            <a:r>
              <a:rPr lang="en-US" sz="1900" dirty="0" smtClean="0"/>
              <a:t> </a:t>
            </a:r>
            <a:r>
              <a:rPr lang="en-US" sz="1900" dirty="0" err="1" smtClean="0"/>
              <a:t>như</a:t>
            </a:r>
            <a:r>
              <a:rPr lang="en-US" sz="1900" dirty="0" smtClean="0"/>
              <a:t> </a:t>
            </a:r>
            <a:r>
              <a:rPr lang="en-US" sz="1900" dirty="0" err="1" smtClean="0"/>
              <a:t>sau</a:t>
            </a:r>
            <a:r>
              <a:rPr lang="en-US" sz="1900" dirty="0" smtClean="0"/>
              <a:t>:</a:t>
            </a:r>
          </a:p>
          <a:p>
            <a:pPr marL="0" indent="0" algn="ctr">
              <a:buNone/>
            </a:pPr>
            <a:r>
              <a:rPr lang="en-US" sz="1900" i="1" dirty="0" err="1" smtClean="0"/>
              <a:t>scheme:scheme-specific-part</a:t>
            </a:r>
            <a:endParaRPr lang="en-US" sz="1900" i="1" dirty="0" smtClean="0"/>
          </a:p>
          <a:p>
            <a:pPr marL="0" indent="0">
              <a:buNone/>
            </a:pPr>
            <a:r>
              <a:rPr lang="en-US" dirty="0" smtClean="0"/>
              <a:t>                              </a:t>
            </a:r>
            <a:endParaRPr lang="en-US" dirty="0"/>
          </a:p>
        </p:txBody>
      </p:sp>
    </p:spTree>
    <p:extLst>
      <p:ext uri="{BB962C8B-B14F-4D97-AF65-F5344CB8AC3E}">
        <p14:creationId xmlns:p14="http://schemas.microsoft.com/office/powerpoint/2010/main" val="142376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HTTP 1.0</a:t>
            </a:r>
            <a:endParaRPr lang="en-US" sz="4000" dirty="0">
              <a:solidFill>
                <a:schemeClr val="accent3"/>
              </a:solidFill>
            </a:endParaRPr>
          </a:p>
        </p:txBody>
      </p:sp>
      <p:sp>
        <p:nvSpPr>
          <p:cNvPr id="3" name="Content Placeholder 2"/>
          <p:cNvSpPr>
            <a:spLocks noGrp="1"/>
          </p:cNvSpPr>
          <p:nvPr>
            <p:ph idx="1"/>
          </p:nvPr>
        </p:nvSpPr>
        <p:spPr>
          <a:xfrm>
            <a:off x="1295401" y="2464526"/>
            <a:ext cx="9601196" cy="3411342"/>
          </a:xfrm>
        </p:spPr>
        <p:txBody>
          <a:bodyPr>
            <a:normAutofit/>
          </a:bodyPr>
          <a:lstStyle/>
          <a:p>
            <a:r>
              <a:rPr lang="en-US" sz="2100" dirty="0" err="1" smtClean="0"/>
              <a:t>Là</a:t>
            </a:r>
            <a:r>
              <a:rPr lang="en-US" sz="2100" dirty="0" smtClean="0"/>
              <a:t> </a:t>
            </a:r>
            <a:r>
              <a:rPr lang="vi-VN" sz="2100" dirty="0" smtClean="0"/>
              <a:t>phiên </a:t>
            </a:r>
            <a:r>
              <a:rPr lang="vi-VN" sz="2100" dirty="0"/>
              <a:t>bản hiện được chấp nhận của giao thức</a:t>
            </a:r>
            <a:r>
              <a:rPr lang="vi-VN" sz="2100" dirty="0" smtClean="0"/>
              <a:t>.</a:t>
            </a:r>
            <a:endParaRPr lang="en-US" sz="2100" dirty="0" smtClean="0"/>
          </a:p>
          <a:p>
            <a:r>
              <a:rPr lang="en-US" sz="2100" dirty="0" err="1" smtClean="0"/>
              <a:t>Sử</a:t>
            </a:r>
            <a:r>
              <a:rPr lang="en-US" sz="2100" dirty="0" smtClean="0"/>
              <a:t> </a:t>
            </a:r>
            <a:r>
              <a:rPr lang="en-US" sz="2100" dirty="0" err="1"/>
              <a:t>dụng</a:t>
            </a:r>
            <a:r>
              <a:rPr lang="en-US" sz="2100" dirty="0"/>
              <a:t> MIME </a:t>
            </a:r>
            <a:r>
              <a:rPr lang="en-US" sz="2100" dirty="0" err="1"/>
              <a:t>để</a:t>
            </a:r>
            <a:r>
              <a:rPr lang="en-US" sz="2100" dirty="0"/>
              <a:t> </a:t>
            </a:r>
            <a:r>
              <a:rPr lang="en-US" sz="2100" dirty="0" err="1"/>
              <a:t>mã</a:t>
            </a:r>
            <a:r>
              <a:rPr lang="en-US" sz="2100" dirty="0"/>
              <a:t> </a:t>
            </a:r>
            <a:r>
              <a:rPr lang="en-US" sz="2100" dirty="0" err="1" smtClean="0"/>
              <a:t>hóa</a:t>
            </a:r>
            <a:r>
              <a:rPr lang="en-US" sz="2100" dirty="0" smtClean="0"/>
              <a:t> </a:t>
            </a:r>
            <a:r>
              <a:rPr lang="en-US" sz="2100" dirty="0" err="1" smtClean="0"/>
              <a:t>dữ</a:t>
            </a:r>
            <a:r>
              <a:rPr lang="en-US" sz="2100" dirty="0" smtClean="0"/>
              <a:t> </a:t>
            </a:r>
            <a:r>
              <a:rPr lang="en-US" sz="2100" dirty="0" err="1"/>
              <a:t>liệu</a:t>
            </a:r>
            <a:r>
              <a:rPr lang="en-US" sz="2100" dirty="0" smtClean="0"/>
              <a:t>.</a:t>
            </a:r>
          </a:p>
          <a:p>
            <a:r>
              <a:rPr lang="vi-VN" sz="2100" dirty="0"/>
              <a:t>Giao thức cơ bản xác định một chuỗi gồm bốn bước cho mỗi yêu cầu từ </a:t>
            </a:r>
            <a:r>
              <a:rPr lang="vi-VN" sz="2100" dirty="0" smtClean="0"/>
              <a:t>khách</a:t>
            </a:r>
            <a:r>
              <a:rPr lang="en-US" sz="2100" dirty="0" smtClean="0"/>
              <a:t> </a:t>
            </a:r>
            <a:r>
              <a:rPr lang="en-US" sz="2100" dirty="0" err="1" smtClean="0"/>
              <a:t>hàng</a:t>
            </a:r>
            <a:r>
              <a:rPr lang="en-US" sz="2100" dirty="0" smtClean="0"/>
              <a:t> </a:t>
            </a:r>
            <a:r>
              <a:rPr lang="en-US" sz="2100" dirty="0" err="1" smtClean="0"/>
              <a:t>đến</a:t>
            </a:r>
            <a:r>
              <a:rPr lang="en-US" sz="2100" dirty="0" smtClean="0"/>
              <a:t> </a:t>
            </a:r>
            <a:r>
              <a:rPr lang="en-US" sz="2100" dirty="0" err="1" smtClean="0"/>
              <a:t>máy</a:t>
            </a:r>
            <a:r>
              <a:rPr lang="en-US" sz="2100" dirty="0" smtClean="0"/>
              <a:t> </a:t>
            </a:r>
            <a:r>
              <a:rPr lang="en-US" sz="2100" dirty="0" err="1" smtClean="0"/>
              <a:t>chủ</a:t>
            </a:r>
            <a:r>
              <a:rPr lang="en-US" sz="2100" dirty="0" smtClean="0"/>
              <a:t>:</a:t>
            </a:r>
          </a:p>
          <a:p>
            <a:pPr marL="0" indent="0">
              <a:buNone/>
            </a:pPr>
            <a:r>
              <a:rPr lang="en-US" sz="1600" dirty="0" smtClean="0"/>
              <a:t>+ </a:t>
            </a:r>
            <a:r>
              <a:rPr lang="en-US" sz="1600" dirty="0" err="1" smtClean="0"/>
              <a:t>Tạo</a:t>
            </a:r>
            <a:r>
              <a:rPr lang="en-US" sz="1600" dirty="0" smtClean="0"/>
              <a:t> </a:t>
            </a:r>
            <a:r>
              <a:rPr lang="en-US" sz="1600" dirty="0" err="1" smtClean="0"/>
              <a:t>kết</a:t>
            </a:r>
            <a:r>
              <a:rPr lang="en-US" sz="1600" dirty="0" smtClean="0"/>
              <a:t> </a:t>
            </a:r>
            <a:r>
              <a:rPr lang="en-US" sz="1600" dirty="0" err="1" smtClean="0"/>
              <a:t>nối</a:t>
            </a:r>
            <a:r>
              <a:rPr lang="en-US" sz="1600" dirty="0" smtClean="0"/>
              <a:t>: </a:t>
            </a:r>
            <a:r>
              <a:rPr lang="vi-VN" sz="1600" dirty="0"/>
              <a:t>Máy khách thiết lập kết nối TCP với máy chủ,trên cổng 80 theo mặc định; các cổng khác có thể được chỉ định trong URL</a:t>
            </a:r>
            <a:r>
              <a:rPr lang="vi-VN" sz="1600" dirty="0" smtClean="0"/>
              <a:t>.</a:t>
            </a:r>
            <a:endParaRPr lang="en-US" sz="1600" dirty="0" smtClean="0"/>
          </a:p>
          <a:p>
            <a:pPr marL="0" indent="0">
              <a:buNone/>
            </a:pPr>
            <a:r>
              <a:rPr lang="en-US" sz="1600" dirty="0" smtClean="0"/>
              <a:t>+ </a:t>
            </a:r>
            <a:r>
              <a:rPr lang="en-US" sz="1600" dirty="0" err="1" smtClean="0"/>
              <a:t>Đưa</a:t>
            </a:r>
            <a:r>
              <a:rPr lang="en-US" sz="1600" dirty="0" smtClean="0"/>
              <a:t> </a:t>
            </a:r>
            <a:r>
              <a:rPr lang="en-US" sz="1600" dirty="0" err="1" smtClean="0"/>
              <a:t>ra</a:t>
            </a:r>
            <a:r>
              <a:rPr lang="en-US" sz="1600" dirty="0"/>
              <a:t> </a:t>
            </a:r>
            <a:r>
              <a:rPr lang="en-US" sz="1600" dirty="0" smtClean="0"/>
              <a:t>1 </a:t>
            </a:r>
            <a:r>
              <a:rPr lang="en-US" sz="1600" dirty="0" err="1" smtClean="0"/>
              <a:t>yêu</a:t>
            </a:r>
            <a:r>
              <a:rPr lang="en-US" sz="1600" dirty="0" smtClean="0"/>
              <a:t> </a:t>
            </a:r>
            <a:r>
              <a:rPr lang="en-US" sz="1600" dirty="0" err="1" smtClean="0"/>
              <a:t>cầu</a:t>
            </a:r>
            <a:r>
              <a:rPr lang="en-US" sz="1600" dirty="0" smtClean="0"/>
              <a:t>: </a:t>
            </a:r>
            <a:r>
              <a:rPr lang="vi-VN" sz="1600" dirty="0"/>
              <a:t>Máy khách gửi một thông báo đến máy chủ yêu cầutrang tại một URL được chỉ định</a:t>
            </a:r>
            <a:r>
              <a:rPr lang="vi-VN" sz="1600" dirty="0" smtClean="0"/>
              <a:t>.</a:t>
            </a:r>
            <a:endParaRPr lang="en-US" sz="1600" dirty="0" smtClean="0"/>
          </a:p>
          <a:p>
            <a:pPr marL="0" indent="0">
              <a:buNone/>
            </a:pPr>
            <a:r>
              <a:rPr lang="en-US" sz="1600" dirty="0" smtClean="0"/>
              <a:t>+ </a:t>
            </a:r>
            <a:r>
              <a:rPr lang="en-US" sz="1600" dirty="0" err="1" smtClean="0"/>
              <a:t>Phản</a:t>
            </a:r>
            <a:r>
              <a:rPr lang="en-US" sz="1600" dirty="0" smtClean="0"/>
              <a:t> </a:t>
            </a:r>
            <a:r>
              <a:rPr lang="en-US" sz="1600" dirty="0" err="1" smtClean="0"/>
              <a:t>hồi</a:t>
            </a:r>
            <a:r>
              <a:rPr lang="en-US" sz="1600" dirty="0"/>
              <a:t>: </a:t>
            </a:r>
            <a:r>
              <a:rPr lang="en-US" sz="1600" dirty="0" err="1"/>
              <a:t>Máy</a:t>
            </a:r>
            <a:r>
              <a:rPr lang="en-US" sz="1600" dirty="0"/>
              <a:t> </a:t>
            </a:r>
            <a:r>
              <a:rPr lang="en-US" sz="1600" dirty="0" err="1"/>
              <a:t>chủ</a:t>
            </a:r>
            <a:r>
              <a:rPr lang="en-US" sz="1600" dirty="0"/>
              <a:t> </a:t>
            </a:r>
            <a:r>
              <a:rPr lang="en-US" sz="1600" dirty="0" err="1"/>
              <a:t>gửi</a:t>
            </a:r>
            <a:r>
              <a:rPr lang="en-US" sz="1600" dirty="0"/>
              <a:t> </a:t>
            </a:r>
            <a:r>
              <a:rPr lang="en-US" sz="1600" dirty="0" err="1"/>
              <a:t>phản</a:t>
            </a:r>
            <a:r>
              <a:rPr lang="en-US" sz="1600" dirty="0"/>
              <a:t> </a:t>
            </a:r>
            <a:r>
              <a:rPr lang="en-US" sz="1600" dirty="0" err="1"/>
              <a:t>hồi</a:t>
            </a:r>
            <a:r>
              <a:rPr lang="en-US" sz="1600" dirty="0"/>
              <a:t> </a:t>
            </a:r>
            <a:r>
              <a:rPr lang="en-US" sz="1600" dirty="0" err="1"/>
              <a:t>đến</a:t>
            </a:r>
            <a:r>
              <a:rPr lang="en-US" sz="1600" dirty="0"/>
              <a:t> </a:t>
            </a:r>
            <a:r>
              <a:rPr lang="en-US" sz="1600" dirty="0" err="1"/>
              <a:t>máy</a:t>
            </a:r>
            <a:r>
              <a:rPr lang="en-US" sz="1600" dirty="0"/>
              <a:t> </a:t>
            </a:r>
            <a:r>
              <a:rPr lang="en-US" sz="1600" dirty="0" err="1"/>
              <a:t>khách</a:t>
            </a:r>
            <a:r>
              <a:rPr lang="en-US" sz="1600" dirty="0" smtClean="0"/>
              <a:t>.</a:t>
            </a:r>
            <a:r>
              <a:rPr lang="vi-VN" sz="1600" dirty="0"/>
              <a:t> </a:t>
            </a:r>
            <a:endParaRPr lang="en-US" sz="1600" dirty="0" smtClean="0"/>
          </a:p>
          <a:p>
            <a:pPr marL="0" indent="0">
              <a:buNone/>
            </a:pPr>
            <a:r>
              <a:rPr lang="en-US" sz="1600" dirty="0" smtClean="0"/>
              <a:t>+ </a:t>
            </a:r>
            <a:r>
              <a:rPr lang="en-US" sz="1600" dirty="0" err="1" smtClean="0"/>
              <a:t>Đóng</a:t>
            </a:r>
            <a:r>
              <a:rPr lang="en-US" sz="1600" dirty="0" smtClean="0"/>
              <a:t> </a:t>
            </a:r>
            <a:r>
              <a:rPr lang="en-US" sz="1600" dirty="0" err="1" smtClean="0"/>
              <a:t>kết</a:t>
            </a:r>
            <a:r>
              <a:rPr lang="en-US" sz="1600" dirty="0" smtClean="0"/>
              <a:t> </a:t>
            </a:r>
            <a:r>
              <a:rPr lang="en-US" sz="1600" dirty="0" err="1" smtClean="0"/>
              <a:t>nối</a:t>
            </a:r>
            <a:r>
              <a:rPr lang="en-US" sz="1600" dirty="0" smtClean="0"/>
              <a:t> : </a:t>
            </a:r>
            <a:r>
              <a:rPr lang="en-US" sz="1600" dirty="0" err="1" smtClean="0"/>
              <a:t>Máy</a:t>
            </a:r>
            <a:r>
              <a:rPr lang="en-US" sz="1600" dirty="0" smtClean="0"/>
              <a:t> </a:t>
            </a:r>
            <a:r>
              <a:rPr lang="en-US" sz="1600" dirty="0" err="1" smtClean="0"/>
              <a:t>khách</a:t>
            </a:r>
            <a:r>
              <a:rPr lang="en-US" sz="1600" dirty="0" smtClean="0"/>
              <a:t> </a:t>
            </a:r>
            <a:r>
              <a:rPr lang="en-US" sz="1600" dirty="0" err="1" smtClean="0"/>
              <a:t>hoặc</a:t>
            </a:r>
            <a:r>
              <a:rPr lang="en-US" sz="1600" dirty="0" smtClean="0"/>
              <a:t> </a:t>
            </a:r>
            <a:r>
              <a:rPr lang="en-US" sz="1600" dirty="0" err="1" smtClean="0"/>
              <a:t>máy</a:t>
            </a:r>
            <a:r>
              <a:rPr lang="en-US" sz="1600" dirty="0" smtClean="0"/>
              <a:t> </a:t>
            </a:r>
            <a:r>
              <a:rPr lang="en-US" sz="1600" dirty="0" err="1" smtClean="0"/>
              <a:t>chủ</a:t>
            </a:r>
            <a:r>
              <a:rPr lang="en-US" sz="1600" dirty="0" smtClean="0"/>
              <a:t> </a:t>
            </a:r>
            <a:r>
              <a:rPr lang="en-US" sz="1600" dirty="0" err="1" smtClean="0"/>
              <a:t>hoặc</a:t>
            </a:r>
            <a:r>
              <a:rPr lang="en-US" sz="1600" dirty="0" smtClean="0"/>
              <a:t> </a:t>
            </a:r>
            <a:r>
              <a:rPr lang="en-US" sz="1600" dirty="0" err="1" smtClean="0"/>
              <a:t>cả</a:t>
            </a:r>
            <a:r>
              <a:rPr lang="en-US" sz="1600" dirty="0" smtClean="0"/>
              <a:t> 2 </a:t>
            </a:r>
            <a:r>
              <a:rPr lang="en-US" sz="1600" dirty="0" err="1" smtClean="0"/>
              <a:t>bị</a:t>
            </a:r>
            <a:r>
              <a:rPr lang="en-US" sz="1600" dirty="0" smtClean="0"/>
              <a:t> </a:t>
            </a:r>
            <a:r>
              <a:rPr lang="en-US" sz="1600" dirty="0" err="1" smtClean="0"/>
              <a:t>đóng</a:t>
            </a:r>
            <a:r>
              <a:rPr lang="en-US" sz="1600" dirty="0" smtClean="0"/>
              <a:t> </a:t>
            </a:r>
            <a:r>
              <a:rPr lang="en-US" sz="1600" dirty="0" err="1" smtClean="0"/>
              <a:t>kết</a:t>
            </a:r>
            <a:r>
              <a:rPr lang="en-US" sz="1600" dirty="0" smtClean="0"/>
              <a:t> </a:t>
            </a:r>
            <a:r>
              <a:rPr lang="en-US" sz="1600" dirty="0" err="1" smtClean="0"/>
              <a:t>nối</a:t>
            </a:r>
            <a:endParaRPr lang="en-US" sz="1600" dirty="0"/>
          </a:p>
        </p:txBody>
      </p:sp>
    </p:spTree>
    <p:extLst>
      <p:ext uri="{BB962C8B-B14F-4D97-AF65-F5344CB8AC3E}">
        <p14:creationId xmlns:p14="http://schemas.microsoft.com/office/powerpoint/2010/main" val="895370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595" y="672071"/>
            <a:ext cx="8630497" cy="5520980"/>
          </a:xfrm>
          <a:prstGeom prst="rect">
            <a:avLst/>
          </a:prstGeom>
        </p:spPr>
      </p:pic>
    </p:spTree>
    <p:extLst>
      <p:ext uri="{BB962C8B-B14F-4D97-AF65-F5344CB8AC3E}">
        <p14:creationId xmlns:p14="http://schemas.microsoft.com/office/powerpoint/2010/main" val="1581468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041" y="717142"/>
            <a:ext cx="7636618" cy="5438322"/>
          </a:xfrm>
          <a:prstGeom prst="rect">
            <a:avLst/>
          </a:prstGeom>
        </p:spPr>
      </p:pic>
    </p:spTree>
    <p:extLst>
      <p:ext uri="{BB962C8B-B14F-4D97-AF65-F5344CB8AC3E}">
        <p14:creationId xmlns:p14="http://schemas.microsoft.com/office/powerpoint/2010/main" val="230414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201" y="713770"/>
            <a:ext cx="7749635" cy="5410593"/>
          </a:xfrm>
          <a:prstGeom prst="rect">
            <a:avLst/>
          </a:prstGeom>
        </p:spPr>
      </p:pic>
    </p:spTree>
    <p:extLst>
      <p:ext uri="{BB962C8B-B14F-4D97-AF65-F5344CB8AC3E}">
        <p14:creationId xmlns:p14="http://schemas.microsoft.com/office/powerpoint/2010/main" val="150189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HTTP 1.1</a:t>
            </a:r>
            <a:endParaRPr lang="en-US" sz="4000" dirty="0">
              <a:solidFill>
                <a:schemeClr val="accent3"/>
              </a:solidFill>
            </a:endParaRPr>
          </a:p>
        </p:txBody>
      </p:sp>
      <p:sp>
        <p:nvSpPr>
          <p:cNvPr id="3" name="Content Placeholder 2"/>
          <p:cNvSpPr>
            <a:spLocks noGrp="1"/>
          </p:cNvSpPr>
          <p:nvPr>
            <p:ph idx="1"/>
          </p:nvPr>
        </p:nvSpPr>
        <p:spPr/>
        <p:txBody>
          <a:bodyPr>
            <a:normAutofit/>
          </a:bodyPr>
          <a:lstStyle/>
          <a:p>
            <a:r>
              <a:rPr lang="vi-VN" sz="1900" dirty="0"/>
              <a:t>HTTP 1.1 là một tiêu chuẩn đề xuất đang được phát triển bởi W3C </a:t>
            </a:r>
            <a:r>
              <a:rPr lang="vi-VN" sz="1900" dirty="0" smtClean="0"/>
              <a:t>và</a:t>
            </a:r>
            <a:r>
              <a:rPr lang="en-US" sz="1900" dirty="0" smtClean="0"/>
              <a:t> n</a:t>
            </a:r>
            <a:r>
              <a:rPr lang="vi-VN" sz="1900" dirty="0" smtClean="0"/>
              <a:t>hóm HTTP </a:t>
            </a:r>
            <a:r>
              <a:rPr lang="vi-VN" sz="1900" dirty="0"/>
              <a:t>của IETF</a:t>
            </a:r>
            <a:r>
              <a:rPr lang="vi-VN" sz="1900" dirty="0" smtClean="0"/>
              <a:t>.</a:t>
            </a:r>
            <a:endParaRPr lang="en-US" sz="1900" dirty="0" smtClean="0"/>
          </a:p>
          <a:p>
            <a:r>
              <a:rPr lang="vi-VN" sz="1900" dirty="0"/>
              <a:t>Nó cung cấp nhiều linh hoạt và </a:t>
            </a:r>
            <a:r>
              <a:rPr lang="vi-VN" sz="1900" dirty="0" smtClean="0"/>
              <a:t>giao tiếp</a:t>
            </a:r>
            <a:r>
              <a:rPr lang="en-US" sz="1900" dirty="0" smtClean="0"/>
              <a:t> </a:t>
            </a:r>
            <a:r>
              <a:rPr lang="en-US" sz="1900" dirty="0" err="1" smtClean="0"/>
              <a:t>mạnh</a:t>
            </a:r>
            <a:r>
              <a:rPr lang="en-US" sz="1900" dirty="0" smtClean="0"/>
              <a:t> </a:t>
            </a:r>
            <a:r>
              <a:rPr lang="en-US" sz="1900" dirty="0" err="1" smtClean="0"/>
              <a:t>hơn</a:t>
            </a:r>
            <a:r>
              <a:rPr lang="vi-VN" sz="1900" dirty="0" smtClean="0"/>
              <a:t> </a:t>
            </a:r>
            <a:r>
              <a:rPr lang="vi-VN" sz="1900" dirty="0"/>
              <a:t>giữa máy khách và máy </a:t>
            </a:r>
            <a:r>
              <a:rPr lang="vi-VN" sz="1900" dirty="0" smtClean="0"/>
              <a:t>chủ</a:t>
            </a:r>
            <a:endParaRPr lang="en-US" sz="1900" dirty="0" smtClean="0"/>
          </a:p>
          <a:p>
            <a:r>
              <a:rPr lang="en-US" sz="1900" dirty="0" smtClean="0"/>
              <a:t>Cho </a:t>
            </a:r>
            <a:r>
              <a:rPr lang="en-US" sz="1900" dirty="0" err="1"/>
              <a:t>phép</a:t>
            </a:r>
            <a:r>
              <a:rPr lang="en-US" sz="1900" dirty="0"/>
              <a:t> </a:t>
            </a:r>
            <a:r>
              <a:rPr lang="en-US" sz="1900" dirty="0" err="1"/>
              <a:t>trình</a:t>
            </a:r>
            <a:r>
              <a:rPr lang="en-US" sz="1900" dirty="0"/>
              <a:t> </a:t>
            </a:r>
            <a:r>
              <a:rPr lang="en-US" sz="1900" dirty="0" err="1"/>
              <a:t>duyệt</a:t>
            </a:r>
            <a:r>
              <a:rPr lang="en-US" sz="1900" dirty="0"/>
              <a:t> </a:t>
            </a:r>
            <a:r>
              <a:rPr lang="en-US" sz="1900" dirty="0" err="1"/>
              <a:t>gửi</a:t>
            </a:r>
            <a:r>
              <a:rPr lang="en-US" sz="1900" dirty="0"/>
              <a:t> </a:t>
            </a:r>
            <a:r>
              <a:rPr lang="en-US" sz="1900" dirty="0" err="1" smtClean="0"/>
              <a:t>nhiều</a:t>
            </a:r>
            <a:r>
              <a:rPr lang="en-US" sz="1900" dirty="0" smtClean="0"/>
              <a:t> </a:t>
            </a:r>
            <a:r>
              <a:rPr lang="en-US" sz="1900" dirty="0" err="1" smtClean="0"/>
              <a:t>các</a:t>
            </a:r>
            <a:r>
              <a:rPr lang="en-US" sz="1900" dirty="0" smtClean="0"/>
              <a:t> </a:t>
            </a:r>
            <a:r>
              <a:rPr lang="en-US" sz="1900" dirty="0" err="1"/>
              <a:t>yêu</a:t>
            </a:r>
            <a:r>
              <a:rPr lang="en-US" sz="1900" dirty="0"/>
              <a:t> </a:t>
            </a:r>
            <a:r>
              <a:rPr lang="en-US" sz="1900" dirty="0" err="1"/>
              <a:t>cầu</a:t>
            </a:r>
            <a:r>
              <a:rPr lang="en-US" sz="1900" dirty="0"/>
              <a:t> </a:t>
            </a:r>
            <a:r>
              <a:rPr lang="en-US" sz="1900" dirty="0" err="1"/>
              <a:t>khác</a:t>
            </a:r>
            <a:r>
              <a:rPr lang="en-US" sz="1900" dirty="0"/>
              <a:t> </a:t>
            </a:r>
            <a:r>
              <a:rPr lang="en-US" sz="1900" dirty="0" err="1"/>
              <a:t>nhau</a:t>
            </a:r>
            <a:r>
              <a:rPr lang="en-US" sz="1900" dirty="0"/>
              <a:t> qua </a:t>
            </a:r>
            <a:r>
              <a:rPr lang="en-US" sz="1900" dirty="0" err="1"/>
              <a:t>một</a:t>
            </a:r>
            <a:r>
              <a:rPr lang="en-US" sz="1900" dirty="0"/>
              <a:t> </a:t>
            </a:r>
            <a:r>
              <a:rPr lang="en-US" sz="1900" dirty="0" err="1"/>
              <a:t>kết</a:t>
            </a:r>
            <a:r>
              <a:rPr lang="en-US" sz="1900" dirty="0"/>
              <a:t> </a:t>
            </a:r>
            <a:r>
              <a:rPr lang="en-US" sz="1900" dirty="0" err="1"/>
              <a:t>nối</a:t>
            </a:r>
            <a:r>
              <a:rPr lang="en-US" sz="1900" dirty="0"/>
              <a:t> </a:t>
            </a:r>
            <a:r>
              <a:rPr lang="en-US" sz="1900" dirty="0" err="1"/>
              <a:t>duy</a:t>
            </a:r>
            <a:r>
              <a:rPr lang="en-US" sz="1900" dirty="0"/>
              <a:t> </a:t>
            </a:r>
            <a:r>
              <a:rPr lang="en-US" sz="1900" dirty="0" err="1" smtClean="0"/>
              <a:t>nhất</a:t>
            </a:r>
            <a:endParaRPr lang="en-US" sz="1900" dirty="0" smtClean="0"/>
          </a:p>
        </p:txBody>
      </p:sp>
    </p:spTree>
    <p:extLst>
      <p:ext uri="{BB962C8B-B14F-4D97-AF65-F5344CB8AC3E}">
        <p14:creationId xmlns:p14="http://schemas.microsoft.com/office/powerpoint/2010/main" val="1377484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smtClean="0">
                <a:solidFill>
                  <a:schemeClr val="accent4">
                    <a:lumMod val="60000"/>
                    <a:lumOff val="40000"/>
                  </a:schemeClr>
                </a:solidFill>
                <a:latin typeface="Times New Roman" panose="02020603050405020304" pitchFamily="18" charset="0"/>
                <a:cs typeface="Times New Roman" panose="02020603050405020304" pitchFamily="18" charset="0"/>
              </a:rPr>
              <a:t>3.4 MIME</a:t>
            </a:r>
            <a:endParaRPr lang="en-US" sz="40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900" err="1" smtClean="0">
                <a:latin typeface="Times New Roman" panose="02020603050405020304" pitchFamily="18" charset="0"/>
                <a:cs typeface="Times New Roman" panose="02020603050405020304" pitchFamily="18" charset="0"/>
              </a:rPr>
              <a:t>Là</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một</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tiêu</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chuẩn</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mở</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để</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gửi</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dữ</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liệu</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đa</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phương</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tiện</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đa</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phần</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thông</a:t>
            </a:r>
            <a:r>
              <a:rPr lang="en-US" sz="1900" smtClean="0">
                <a:latin typeface="Times New Roman" panose="02020603050405020304" pitchFamily="18" charset="0"/>
                <a:cs typeface="Times New Roman" panose="02020603050405020304" pitchFamily="18" charset="0"/>
              </a:rPr>
              <a:t> qua email </a:t>
            </a:r>
            <a:r>
              <a:rPr lang="en-US" sz="1900" err="1" smtClean="0">
                <a:latin typeface="Times New Roman" panose="02020603050405020304" pitchFamily="18" charset="0"/>
                <a:cs typeface="Times New Roman" panose="02020603050405020304" pitchFamily="18" charset="0"/>
              </a:rPr>
              <a:t>từ</a:t>
            </a:r>
            <a:r>
              <a:rPr lang="en-US" sz="1900">
                <a:latin typeface="Times New Roman" panose="02020603050405020304" pitchFamily="18" charset="0"/>
                <a:cs typeface="Times New Roman" panose="02020603050405020304" pitchFamily="18" charset="0"/>
              </a:rPr>
              <a:t> internet. </a:t>
            </a:r>
            <a:r>
              <a:rPr lang="en-US" sz="1900" err="1">
                <a:latin typeface="Times New Roman" panose="02020603050405020304" pitchFamily="18" charset="0"/>
                <a:cs typeface="Times New Roman" panose="02020603050405020304" pitchFamily="18" charset="0"/>
              </a:rPr>
              <a:t>Dữ</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liệu</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có</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thể</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là</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nhị</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phân</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hoặc</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có</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thể</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sử</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dụng</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nhiều</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bộ</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ký</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tự</a:t>
            </a:r>
            <a:r>
              <a:rPr lang="en-US" sz="1900">
                <a:latin typeface="Times New Roman" panose="02020603050405020304" pitchFamily="18" charset="0"/>
                <a:cs typeface="Times New Roman" panose="02020603050405020304" pitchFamily="18" charset="0"/>
              </a:rPr>
              <a:t> ASCII </a:t>
            </a:r>
            <a:r>
              <a:rPr lang="en-US" sz="1900" err="1">
                <a:latin typeface="Times New Roman" panose="02020603050405020304" pitchFamily="18" charset="0"/>
                <a:cs typeface="Times New Roman" panose="02020603050405020304" pitchFamily="18" charset="0"/>
              </a:rPr>
              <a:t>và</a:t>
            </a:r>
            <a:r>
              <a:rPr lang="en-US" sz="1900">
                <a:latin typeface="Times New Roman" panose="02020603050405020304" pitchFamily="18" charset="0"/>
                <a:cs typeface="Times New Roman" panose="02020603050405020304" pitchFamily="18" charset="0"/>
              </a:rPr>
              <a:t> </a:t>
            </a:r>
            <a:r>
              <a:rPr lang="en-US" sz="1900" smtClean="0">
                <a:latin typeface="Times New Roman" panose="02020603050405020304" pitchFamily="18" charset="0"/>
                <a:cs typeface="Times New Roman" panose="02020603050405020304" pitchFamily="18" charset="0"/>
              </a:rPr>
              <a:t>non-ASCII.</a:t>
            </a:r>
          </a:p>
          <a:p>
            <a:r>
              <a:rPr lang="vi-VN" sz="1900">
                <a:cs typeface="Times New Roman" panose="02020603050405020304" pitchFamily="18" charset="0"/>
              </a:rPr>
              <a:t>MIME hỗ trợ gần một trăm loại nội dung được xác định trước. Các loại nội dung được phân loại ở hai </a:t>
            </a:r>
            <a:r>
              <a:rPr lang="en-US" sz="1900" err="1" smtClean="0">
                <a:latin typeface="Times New Roman" panose="02020603050405020304" pitchFamily="18" charset="0"/>
                <a:cs typeface="Times New Roman" panose="02020603050405020304" pitchFamily="18" charset="0"/>
              </a:rPr>
              <a:t>mức</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độ</a:t>
            </a:r>
            <a:r>
              <a:rPr lang="vi-VN" sz="1900" smtClean="0">
                <a:cs typeface="Times New Roman" panose="02020603050405020304" pitchFamily="18" charset="0"/>
              </a:rPr>
              <a:t>:</a:t>
            </a:r>
            <a:r>
              <a:rPr lang="en-US" sz="1900" smtClean="0">
                <a:cs typeface="Times New Roman" panose="02020603050405020304" pitchFamily="18" charset="0"/>
              </a:rPr>
              <a:t> </a:t>
            </a:r>
            <a:endParaRPr lang="en-US" sz="1900">
              <a:latin typeface="Times New Roman" panose="02020603050405020304" pitchFamily="18" charset="0"/>
              <a:cs typeface="Times New Roman" panose="02020603050405020304" pitchFamily="18" charset="0"/>
            </a:endParaRPr>
          </a:p>
          <a:p>
            <a:r>
              <a:rPr lang="en-US" sz="1600" err="1" smtClean="0">
                <a:latin typeface="Times New Roman" panose="02020603050405020304" pitchFamily="18" charset="0"/>
                <a:cs typeface="Times New Roman" panose="02020603050405020304" pitchFamily="18" charset="0"/>
              </a:rPr>
              <a:t>Mức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độ</a:t>
            </a:r>
            <a:r>
              <a:rPr lang="en-US" sz="1600" smtClean="0">
                <a:latin typeface="Times New Roman" panose="02020603050405020304" pitchFamily="18" charset="0"/>
                <a:cs typeface="Times New Roman" panose="02020603050405020304" pitchFamily="18" charset="0"/>
              </a:rPr>
              <a:t> type: </a:t>
            </a:r>
            <a:r>
              <a:rPr lang="en-US" sz="1600" err="1" smtClean="0">
                <a:latin typeface="Times New Roman" panose="02020603050405020304" pitchFamily="18" charset="0"/>
                <a:cs typeface="Times New Roman" panose="02020603050405020304" pitchFamily="18" charset="0"/>
              </a:rPr>
              <a:t>hiển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thị</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tổng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quát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các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loại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liệu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được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chứa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bao</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gồm</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hình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ảnh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văn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bản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phim</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ảnh</a:t>
            </a:r>
            <a:r>
              <a:rPr lang="en-US" sz="1600" smtClean="0">
                <a:latin typeface="Times New Roman" panose="02020603050405020304" pitchFamily="18" charset="0"/>
                <a:cs typeface="Times New Roman" panose="02020603050405020304" pitchFamily="18" charset="0"/>
              </a:rPr>
              <a:t>,…</a:t>
            </a:r>
          </a:p>
          <a:p>
            <a:r>
              <a:rPr lang="en-US" sz="1600" err="1" smtClean="0">
                <a:latin typeface="Times New Roman" panose="02020603050405020304" pitchFamily="18" charset="0"/>
                <a:cs typeface="Times New Roman" panose="02020603050405020304" pitchFamily="18" charset="0"/>
              </a:rPr>
              <a:t>Mức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độ</a:t>
            </a:r>
            <a:r>
              <a:rPr lang="en-US" sz="1600" smtClean="0">
                <a:latin typeface="Times New Roman" panose="02020603050405020304" pitchFamily="18" charset="0"/>
                <a:cs typeface="Times New Roman" panose="02020603050405020304" pitchFamily="18" charset="0"/>
              </a:rPr>
              <a:t> subtype: </a:t>
            </a:r>
            <a:r>
              <a:rPr lang="en-US" sz="1600" err="1" smtClean="0">
                <a:latin typeface="Times New Roman" panose="02020603050405020304" pitchFamily="18" charset="0"/>
                <a:cs typeface="Times New Roman" panose="02020603050405020304" pitchFamily="18" charset="0"/>
              </a:rPr>
              <a:t>hiển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thị</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các</a:t>
            </a:r>
            <a:r>
              <a:rPr lang="en-US" sz="1600" smtClean="0">
                <a:latin typeface="Times New Roman" panose="02020603050405020304" pitchFamily="18" charset="0"/>
                <a:cs typeface="Times New Roman" panose="02020603050405020304" pitchFamily="18" charset="0"/>
              </a:rPr>
              <a:t> identify </a:t>
            </a:r>
            <a:r>
              <a:rPr lang="en-US" sz="1600" err="1" smtClean="0">
                <a:latin typeface="Times New Roman" panose="02020603050405020304" pitchFamily="18" charset="0"/>
                <a:cs typeface="Times New Roman" panose="02020603050405020304" pitchFamily="18" charset="0"/>
              </a:rPr>
              <a:t>cụ</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thể</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bao</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gồm</a:t>
            </a:r>
            <a:r>
              <a:rPr lang="en-US" sz="1600" smtClean="0">
                <a:latin typeface="Times New Roman" panose="02020603050405020304" pitchFamily="18" charset="0"/>
                <a:cs typeface="Times New Roman" panose="02020603050405020304" pitchFamily="18" charset="0"/>
              </a:rPr>
              <a:t>: GIF, JFEG, TIFF,….</a:t>
            </a:r>
          </a:p>
          <a:p>
            <a:r>
              <a:rPr lang="en-US" sz="1900" smtClean="0">
                <a:latin typeface="Times New Roman" panose="02020603050405020304" pitchFamily="18" charset="0"/>
                <a:cs typeface="Times New Roman" panose="02020603050405020304" pitchFamily="18" charset="0"/>
              </a:rPr>
              <a:t>Một chương trình sử dụng MIME không nhất thiết phải hiểu hết tất cả các loại dữ liệu mà nó chỉ cần nhận ra những gì nó có và không thể xử lý.</a:t>
            </a:r>
            <a:endParaRPr 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768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8643" y="678094"/>
            <a:ext cx="7530957" cy="384721"/>
          </a:xfrm>
          <a:prstGeom prst="rect">
            <a:avLst/>
          </a:prstGeom>
          <a:noFill/>
        </p:spPr>
        <p:txBody>
          <a:bodyPr wrap="square" rtlCol="0">
            <a:spAutoFit/>
          </a:bodyPr>
          <a:lstStyle/>
          <a:p>
            <a:pPr defTabSz="914400"/>
            <a:r>
              <a:rPr lang="en-US" sz="1900" smtClean="0">
                <a:solidFill>
                  <a:prstClr val="black"/>
                </a:solidFill>
                <a:latin typeface="Times New Roman" panose="02020603050405020304" pitchFamily="18" charset="0"/>
                <a:cs typeface="Times New Roman" panose="02020603050405020304" pitchFamily="18" charset="0"/>
              </a:rPr>
              <a:t>Bảng 3.2 liệt kê các kiểu nội dung phổ biến hiện nay đã được xác định</a:t>
            </a:r>
            <a:endParaRPr lang="en-US" sz="190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644" y="1062815"/>
            <a:ext cx="5085708" cy="38973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352" y="1062815"/>
            <a:ext cx="5250093" cy="280074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570" y="3863556"/>
            <a:ext cx="5287656" cy="1619476"/>
          </a:xfrm>
          <a:prstGeom prst="rect">
            <a:avLst/>
          </a:prstGeom>
        </p:spPr>
      </p:pic>
    </p:spTree>
    <p:extLst>
      <p:ext uri="{BB962C8B-B14F-4D97-AF65-F5344CB8AC3E}">
        <p14:creationId xmlns:p14="http://schemas.microsoft.com/office/powerpoint/2010/main" val="657536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54" y="1514208"/>
            <a:ext cx="5315692" cy="382958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046" y="1514208"/>
            <a:ext cx="5306165" cy="2524477"/>
          </a:xfrm>
          <a:prstGeom prst="rect">
            <a:avLst/>
          </a:prstGeom>
        </p:spPr>
      </p:pic>
      <p:sp>
        <p:nvSpPr>
          <p:cNvPr id="5" name="TextBox 4"/>
          <p:cNvSpPr txBox="1"/>
          <p:nvPr/>
        </p:nvSpPr>
        <p:spPr>
          <a:xfrm>
            <a:off x="698643" y="678094"/>
            <a:ext cx="7530957" cy="384721"/>
          </a:xfrm>
          <a:prstGeom prst="rect">
            <a:avLst/>
          </a:prstGeom>
          <a:noFill/>
        </p:spPr>
        <p:txBody>
          <a:bodyPr wrap="square" rtlCol="0">
            <a:spAutoFit/>
          </a:bodyPr>
          <a:lstStyle/>
          <a:p>
            <a:pPr defTabSz="914400"/>
            <a:r>
              <a:rPr lang="en-US" sz="1900" smtClean="0">
                <a:solidFill>
                  <a:prstClr val="black"/>
                </a:solidFill>
                <a:latin typeface="Times New Roman" panose="02020603050405020304" pitchFamily="18" charset="0"/>
                <a:cs typeface="Times New Roman" panose="02020603050405020304" pitchFamily="18" charset="0"/>
              </a:rPr>
              <a:t>Bảng 3.2 liệt kê các kiểu nội dung phổ biến hiện nay đã được xác định</a:t>
            </a:r>
            <a:endParaRPr lang="en-US" sz="19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11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7546" y="647272"/>
            <a:ext cx="10849510" cy="677108"/>
          </a:xfrm>
          <a:prstGeom prst="rect">
            <a:avLst/>
          </a:prstGeom>
          <a:noFill/>
        </p:spPr>
        <p:txBody>
          <a:bodyPr wrap="square" rtlCol="0">
            <a:spAutoFit/>
          </a:bodyPr>
          <a:lstStyle/>
          <a:p>
            <a:pPr defTabSz="914400"/>
            <a:r>
              <a:rPr lang="en-US" sz="1900" smtClean="0">
                <a:solidFill>
                  <a:prstClr val="black"/>
                </a:solidFill>
                <a:latin typeface="Times New Roman" panose="02020603050405020304" pitchFamily="18" charset="0"/>
                <a:cs typeface="Times New Roman" panose="02020603050405020304" pitchFamily="18" charset="0"/>
              </a:rPr>
              <a:t>MIME cho phép bạn xác định thêm các kiểu phụ không chuẩn bằng cách sử dụng tiền tố x-</a:t>
            </a:r>
          </a:p>
          <a:p>
            <a:pPr defTabSz="914400"/>
            <a:r>
              <a:rPr lang="en-US" sz="1900" smtClean="0">
                <a:solidFill>
                  <a:prstClr val="black"/>
                </a:solidFill>
                <a:latin typeface="Times New Roman" panose="02020603050405020304" pitchFamily="18" charset="0"/>
                <a:cs typeface="Times New Roman" panose="02020603050405020304" pitchFamily="18" charset="0"/>
              </a:rPr>
              <a:t>Bảng 3.3 liệt kê các trường hợp sử đụng đến tiền tố x-</a:t>
            </a:r>
            <a:endParaRPr lang="en-US" sz="1900">
              <a:solidFill>
                <a:prstClr val="black"/>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46" y="1324380"/>
            <a:ext cx="5306165" cy="39534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01" y="1324380"/>
            <a:ext cx="5020376" cy="29150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301" y="4239437"/>
            <a:ext cx="5020376" cy="1752845"/>
          </a:xfrm>
          <a:prstGeom prst="rect">
            <a:avLst/>
          </a:prstGeom>
        </p:spPr>
      </p:pic>
    </p:spTree>
    <p:extLst>
      <p:ext uri="{BB962C8B-B14F-4D97-AF65-F5344CB8AC3E}">
        <p14:creationId xmlns:p14="http://schemas.microsoft.com/office/powerpoint/2010/main" val="368109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8692" y="971858"/>
            <a:ext cx="9601196" cy="1303867"/>
          </a:xfrm>
        </p:spPr>
        <p:txBody>
          <a:bodyPr>
            <a:normAutofit/>
          </a:bodyPr>
          <a:lstStyle/>
          <a:p>
            <a:pPr algn="l"/>
            <a:r>
              <a:rPr lang="en-US" sz="4000" smtClean="0">
                <a:solidFill>
                  <a:schemeClr val="accent4">
                    <a:lumMod val="60000"/>
                    <a:lumOff val="40000"/>
                  </a:schemeClr>
                </a:solidFill>
                <a:latin typeface="Times New Roman" panose="02020603050405020304" pitchFamily="18" charset="0"/>
                <a:cs typeface="Times New Roman" panose="02020603050405020304" pitchFamily="18" charset="0"/>
              </a:rPr>
              <a:t>3.5 CGI</a:t>
            </a:r>
            <a:endParaRPr lang="en-US" sz="400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r>
              <a:rPr lang="en-US" sz="1900" smtClean="0">
                <a:latin typeface="Times New Roman" panose="02020603050405020304" pitchFamily="18" charset="0"/>
                <a:cs typeface="Times New Roman" panose="02020603050405020304" pitchFamily="18" charset="0"/>
              </a:rPr>
              <a:t>Là cổng giao diện chung được sử dụng để tạo các web di động.</a:t>
            </a:r>
          </a:p>
          <a:p>
            <a:r>
              <a:rPr lang="en-US" sz="1900" smtClean="0">
                <a:latin typeface="Times New Roman" panose="02020603050405020304" pitchFamily="18" charset="0"/>
                <a:cs typeface="Times New Roman" panose="02020603050405020304" pitchFamily="18" charset="0"/>
              </a:rPr>
              <a:t>Trình duyệt gọi một chương trình trên máy chủ để tạo một trang mới một cách nhanh chóng. </a:t>
            </a:r>
            <a:r>
              <a:rPr lang="vi-VN" sz="1900">
                <a:cs typeface="Times New Roman" panose="02020603050405020304" pitchFamily="18" charset="0"/>
              </a:rPr>
              <a:t>Trang web này có thể hoàn toàn dựa trên dữ liệu máy chủ hoặc nó có thể xử lý kết quả của việc gửi biểu mẫu ứng dụng khách, URL khách hàng đã chọn hoặc các biến môi trường khác </a:t>
            </a:r>
            <a:r>
              <a:rPr lang="vi-VN" sz="1900" smtClean="0">
                <a:cs typeface="Times New Roman" panose="02020603050405020304" pitchFamily="18" charset="0"/>
              </a:rPr>
              <a:t>nhau</a:t>
            </a:r>
            <a:endParaRPr lang="en-US" sz="1900" smtClean="0">
              <a:cs typeface="Times New Roman" panose="02020603050405020304" pitchFamily="18" charset="0"/>
            </a:endParaRPr>
          </a:p>
          <a:p>
            <a:r>
              <a:rPr lang="vi-VN" sz="1900">
                <a:cs typeface="Times New Roman" panose="02020603050405020304" pitchFamily="18" charset="0"/>
              </a:rPr>
              <a:t>Các chương trình CGI có thể được viết bằng hầu hết mọi ngôn ngữ, kể cả Java, mặc dù hiện tại hầu hết các chương trình CGI được thực hiện bằng Perl, C hoặc AppleScript.</a:t>
            </a:r>
            <a:endParaRPr lang="en-US" sz="1900" smtClean="0">
              <a:latin typeface="Times New Roman" panose="02020603050405020304" pitchFamily="18" charset="0"/>
              <a:cs typeface="Times New Roman" panose="02020603050405020304" pitchFamily="18" charset="0"/>
            </a:endParaRPr>
          </a:p>
          <a:p>
            <a:endParaRPr 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err="1" smtClean="0">
                <a:solidFill>
                  <a:schemeClr val="accent3"/>
                </a:solidFill>
              </a:rPr>
              <a:t>Các</a:t>
            </a:r>
            <a:r>
              <a:rPr lang="en-US" sz="4000" dirty="0" smtClean="0">
                <a:solidFill>
                  <a:schemeClr val="accent3"/>
                </a:solidFill>
              </a:rPr>
              <a:t> </a:t>
            </a:r>
            <a:r>
              <a:rPr lang="en-US" sz="4000" dirty="0" err="1" smtClean="0">
                <a:solidFill>
                  <a:schemeClr val="accent3"/>
                </a:solidFill>
              </a:rPr>
              <a:t>chương</a:t>
            </a:r>
            <a:r>
              <a:rPr lang="en-US" sz="4000" dirty="0" smtClean="0">
                <a:solidFill>
                  <a:schemeClr val="accent3"/>
                </a:solidFill>
              </a:rPr>
              <a:t> </a:t>
            </a:r>
            <a:r>
              <a:rPr lang="en-US" sz="4000" dirty="0" err="1" smtClean="0">
                <a:solidFill>
                  <a:schemeClr val="accent3"/>
                </a:solidFill>
              </a:rPr>
              <a:t>trình</a:t>
            </a:r>
            <a:r>
              <a:rPr lang="en-US" sz="4000" dirty="0" smtClean="0">
                <a:solidFill>
                  <a:schemeClr val="accent3"/>
                </a:solidFill>
              </a:rPr>
              <a:t> </a:t>
            </a:r>
            <a:r>
              <a:rPr lang="en-US" sz="4000" dirty="0" err="1" smtClean="0">
                <a:solidFill>
                  <a:schemeClr val="accent3"/>
                </a:solidFill>
              </a:rPr>
              <a:t>hiện</a:t>
            </a:r>
            <a:r>
              <a:rPr lang="en-US" sz="4000" dirty="0" smtClean="0">
                <a:solidFill>
                  <a:schemeClr val="accent3"/>
                </a:solidFill>
              </a:rPr>
              <a:t> </a:t>
            </a:r>
            <a:r>
              <a:rPr lang="en-US" sz="4000" dirty="0" err="1" smtClean="0">
                <a:solidFill>
                  <a:schemeClr val="accent3"/>
                </a:solidFill>
              </a:rPr>
              <a:t>tại</a:t>
            </a:r>
            <a:endParaRPr lang="en-US" sz="4000" dirty="0">
              <a:solidFill>
                <a:schemeClr val="accent3"/>
              </a:solidFill>
            </a:endParaRPr>
          </a:p>
        </p:txBody>
      </p:sp>
      <p:sp>
        <p:nvSpPr>
          <p:cNvPr id="3" name="Content Placeholder 2"/>
          <p:cNvSpPr>
            <a:spLocks noGrp="1"/>
          </p:cNvSpPr>
          <p:nvPr>
            <p:ph idx="1"/>
          </p:nvPr>
        </p:nvSpPr>
        <p:spPr/>
        <p:txBody>
          <a:bodyPr>
            <a:noAutofit/>
          </a:bodyPr>
          <a:lstStyle/>
          <a:p>
            <a:r>
              <a:rPr lang="en-US" sz="1600" dirty="0" smtClean="0">
                <a:solidFill>
                  <a:schemeClr val="accent4"/>
                </a:solidFill>
              </a:rPr>
              <a:t>Data</a:t>
            </a:r>
            <a:r>
              <a:rPr lang="en-US" sz="1600" dirty="0" smtClean="0"/>
              <a:t> : </a:t>
            </a:r>
            <a:r>
              <a:rPr lang="vi-VN" sz="1600" dirty="0"/>
              <a:t>Dữ liệu được mã hóa Base64 được bao gồm trực tiếp trong một liên kết; xem RFC </a:t>
            </a:r>
            <a:r>
              <a:rPr lang="vi-VN" sz="1600" dirty="0" smtClean="0"/>
              <a:t>2397</a:t>
            </a:r>
            <a:endParaRPr lang="en-US" sz="1600" dirty="0" smtClean="0"/>
          </a:p>
          <a:p>
            <a:r>
              <a:rPr lang="en-US" sz="1600" dirty="0" smtClean="0">
                <a:solidFill>
                  <a:schemeClr val="accent4"/>
                </a:solidFill>
              </a:rPr>
              <a:t>File</a:t>
            </a:r>
            <a:r>
              <a:rPr lang="en-US" sz="1600" dirty="0" smtClean="0"/>
              <a:t> : </a:t>
            </a:r>
            <a:r>
              <a:rPr lang="en-US" sz="1600" dirty="0" err="1" smtClean="0"/>
              <a:t>Một</a:t>
            </a:r>
            <a:r>
              <a:rPr lang="en-US" sz="1600" dirty="0" smtClean="0"/>
              <a:t> </a:t>
            </a:r>
            <a:r>
              <a:rPr lang="en-US" sz="1600" dirty="0" err="1" smtClean="0"/>
              <a:t>tệp</a:t>
            </a:r>
            <a:r>
              <a:rPr lang="en-US" sz="1600" dirty="0" smtClean="0"/>
              <a:t> </a:t>
            </a:r>
            <a:r>
              <a:rPr lang="en-US" sz="1600" dirty="0" err="1" smtClean="0"/>
              <a:t>trên</a:t>
            </a:r>
            <a:r>
              <a:rPr lang="en-US" sz="1600" dirty="0" smtClean="0"/>
              <a:t> </a:t>
            </a:r>
            <a:r>
              <a:rPr lang="en-US" sz="1600" dirty="0" err="1" smtClean="0"/>
              <a:t>đĩa</a:t>
            </a:r>
            <a:r>
              <a:rPr lang="en-US" sz="1600" dirty="0" smtClean="0"/>
              <a:t> </a:t>
            </a:r>
            <a:r>
              <a:rPr lang="en-US" sz="1600" dirty="0" err="1" smtClean="0"/>
              <a:t>cục</a:t>
            </a:r>
            <a:r>
              <a:rPr lang="en-US" sz="1600" dirty="0" smtClean="0"/>
              <a:t> </a:t>
            </a:r>
            <a:r>
              <a:rPr lang="en-US" sz="1600" dirty="0" err="1" smtClean="0"/>
              <a:t>bộ</a:t>
            </a:r>
            <a:endParaRPr lang="en-US" sz="1600" dirty="0" smtClean="0"/>
          </a:p>
          <a:p>
            <a:r>
              <a:rPr lang="en-US" sz="1600" dirty="0" smtClean="0">
                <a:solidFill>
                  <a:schemeClr val="accent4"/>
                </a:solidFill>
              </a:rPr>
              <a:t>FTP</a:t>
            </a:r>
            <a:r>
              <a:rPr lang="en-US" sz="1600" dirty="0" smtClean="0"/>
              <a:t>: </a:t>
            </a:r>
            <a:r>
              <a:rPr lang="en-US" sz="1600" dirty="0" err="1" smtClean="0"/>
              <a:t>Một</a:t>
            </a:r>
            <a:r>
              <a:rPr lang="en-US" sz="1600" dirty="0" smtClean="0"/>
              <a:t> </a:t>
            </a:r>
            <a:r>
              <a:rPr lang="en-US" sz="1600" dirty="0" err="1" smtClean="0"/>
              <a:t>máy</a:t>
            </a:r>
            <a:r>
              <a:rPr lang="en-US" sz="1600" dirty="0" smtClean="0"/>
              <a:t> </a:t>
            </a:r>
            <a:r>
              <a:rPr lang="en-US" sz="1600" dirty="0" err="1" smtClean="0"/>
              <a:t>chủ</a:t>
            </a:r>
            <a:r>
              <a:rPr lang="en-US" sz="1600" dirty="0" smtClean="0"/>
              <a:t> FTP</a:t>
            </a:r>
          </a:p>
          <a:p>
            <a:r>
              <a:rPr lang="en-US" sz="1600" dirty="0" smtClean="0">
                <a:solidFill>
                  <a:schemeClr val="accent4"/>
                </a:solidFill>
              </a:rPr>
              <a:t>HTTP</a:t>
            </a:r>
            <a:r>
              <a:rPr lang="en-US" sz="1600" dirty="0" smtClean="0"/>
              <a:t>: </a:t>
            </a:r>
            <a:r>
              <a:rPr lang="en-US" sz="1600" dirty="0" err="1" smtClean="0"/>
              <a:t>Một</a:t>
            </a:r>
            <a:r>
              <a:rPr lang="en-US" sz="1600" dirty="0" smtClean="0"/>
              <a:t> </a:t>
            </a:r>
            <a:r>
              <a:rPr lang="en-US" sz="1600" dirty="0" err="1" smtClean="0"/>
              <a:t>máy</a:t>
            </a:r>
            <a:r>
              <a:rPr lang="en-US" sz="1600" dirty="0" smtClean="0"/>
              <a:t> </a:t>
            </a:r>
            <a:r>
              <a:rPr lang="en-US" sz="1600" dirty="0" err="1" smtClean="0"/>
              <a:t>chủ</a:t>
            </a:r>
            <a:r>
              <a:rPr lang="en-US" sz="1600" dirty="0" smtClean="0"/>
              <a:t> www </a:t>
            </a:r>
            <a:r>
              <a:rPr lang="en-US" sz="1600" dirty="0" err="1" smtClean="0"/>
              <a:t>sử</a:t>
            </a:r>
            <a:r>
              <a:rPr lang="en-US" sz="1600" dirty="0" smtClean="0"/>
              <a:t> </a:t>
            </a:r>
            <a:r>
              <a:rPr lang="en-US" sz="1600" dirty="0" err="1" smtClean="0"/>
              <a:t>dụng</a:t>
            </a:r>
            <a:r>
              <a:rPr lang="en-US" sz="1600" dirty="0" smtClean="0"/>
              <a:t> </a:t>
            </a:r>
            <a:r>
              <a:rPr lang="en-US" sz="1600" dirty="0" err="1" smtClean="0"/>
              <a:t>giao</a:t>
            </a:r>
            <a:r>
              <a:rPr lang="en-US" sz="1600" dirty="0" smtClean="0"/>
              <a:t> </a:t>
            </a:r>
            <a:r>
              <a:rPr lang="en-US" sz="1600" dirty="0" err="1" smtClean="0"/>
              <a:t>thức</a:t>
            </a:r>
            <a:r>
              <a:rPr lang="en-US" sz="1600" dirty="0" smtClean="0"/>
              <a:t> </a:t>
            </a:r>
            <a:r>
              <a:rPr lang="en-US" sz="1600" dirty="0" err="1" smtClean="0"/>
              <a:t>truyền</a:t>
            </a:r>
            <a:r>
              <a:rPr lang="en-US" sz="1600" dirty="0" smtClean="0"/>
              <a:t> </a:t>
            </a:r>
            <a:r>
              <a:rPr lang="en-US" sz="1600" dirty="0" err="1" smtClean="0"/>
              <a:t>tải</a:t>
            </a:r>
            <a:r>
              <a:rPr lang="en-US" sz="1600" dirty="0" smtClean="0"/>
              <a:t> </a:t>
            </a:r>
            <a:r>
              <a:rPr lang="en-US" sz="1600" dirty="0" err="1" smtClean="0"/>
              <a:t>siêu</a:t>
            </a:r>
            <a:r>
              <a:rPr lang="en-US" sz="1600" dirty="0" smtClean="0"/>
              <a:t> </a:t>
            </a:r>
            <a:r>
              <a:rPr lang="en-US" sz="1600" dirty="0" err="1" smtClean="0"/>
              <a:t>văn</a:t>
            </a:r>
            <a:r>
              <a:rPr lang="en-US" sz="1600" dirty="0" smtClean="0"/>
              <a:t> </a:t>
            </a:r>
            <a:r>
              <a:rPr lang="en-US" sz="1600" dirty="0" err="1" smtClean="0"/>
              <a:t>bản</a:t>
            </a:r>
            <a:r>
              <a:rPr lang="en-US" sz="1600" dirty="0" smtClean="0"/>
              <a:t>	</a:t>
            </a:r>
          </a:p>
          <a:p>
            <a:r>
              <a:rPr lang="en-US" sz="1600" dirty="0" smtClean="0">
                <a:solidFill>
                  <a:schemeClr val="accent4"/>
                </a:solidFill>
              </a:rPr>
              <a:t>Gopher</a:t>
            </a:r>
            <a:r>
              <a:rPr lang="en-US" sz="1600" dirty="0" smtClean="0"/>
              <a:t>: </a:t>
            </a:r>
            <a:r>
              <a:rPr lang="en-US" sz="1600" dirty="0" err="1" smtClean="0"/>
              <a:t>Một</a:t>
            </a:r>
            <a:r>
              <a:rPr lang="en-US" sz="1600" dirty="0" smtClean="0"/>
              <a:t> </a:t>
            </a:r>
            <a:r>
              <a:rPr lang="en-US" sz="1600" dirty="0" err="1" smtClean="0"/>
              <a:t>máy</a:t>
            </a:r>
            <a:r>
              <a:rPr lang="en-US" sz="1600" dirty="0" smtClean="0"/>
              <a:t> </a:t>
            </a:r>
            <a:r>
              <a:rPr lang="en-US" sz="1600" dirty="0" err="1" smtClean="0"/>
              <a:t>chủ</a:t>
            </a:r>
            <a:r>
              <a:rPr lang="en-US" sz="1600" dirty="0" smtClean="0"/>
              <a:t> gopher</a:t>
            </a:r>
          </a:p>
          <a:p>
            <a:r>
              <a:rPr lang="en-US" sz="1600" dirty="0" smtClean="0">
                <a:solidFill>
                  <a:schemeClr val="accent4"/>
                </a:solidFill>
              </a:rPr>
              <a:t>Mailto</a:t>
            </a:r>
            <a:r>
              <a:rPr lang="en-US" sz="1600" dirty="0" smtClean="0"/>
              <a:t>: </a:t>
            </a:r>
            <a:r>
              <a:rPr lang="en-US" sz="1600" dirty="0" err="1" smtClean="0"/>
              <a:t>Một</a:t>
            </a:r>
            <a:r>
              <a:rPr lang="en-US" sz="1600" dirty="0" smtClean="0"/>
              <a:t> </a:t>
            </a:r>
            <a:r>
              <a:rPr lang="en-US" sz="1600" dirty="0" err="1" smtClean="0"/>
              <a:t>địa</a:t>
            </a:r>
            <a:r>
              <a:rPr lang="en-US" sz="1600" dirty="0" smtClean="0"/>
              <a:t> </a:t>
            </a:r>
            <a:r>
              <a:rPr lang="en-US" sz="1600" dirty="0" err="1" smtClean="0"/>
              <a:t>chỉ</a:t>
            </a:r>
            <a:r>
              <a:rPr lang="en-US" sz="1600" dirty="0" smtClean="0"/>
              <a:t> email</a:t>
            </a:r>
          </a:p>
          <a:p>
            <a:r>
              <a:rPr lang="en-US" sz="1600" dirty="0" smtClean="0">
                <a:solidFill>
                  <a:schemeClr val="accent4"/>
                </a:solidFill>
              </a:rPr>
              <a:t>News</a:t>
            </a:r>
            <a:r>
              <a:rPr lang="en-US" sz="1600" dirty="0" smtClean="0"/>
              <a:t>: </a:t>
            </a:r>
            <a:r>
              <a:rPr lang="en-US" sz="1600" dirty="0" err="1" smtClean="0"/>
              <a:t>Một</a:t>
            </a:r>
            <a:r>
              <a:rPr lang="en-US" sz="1600" dirty="0" smtClean="0"/>
              <a:t> </a:t>
            </a:r>
            <a:r>
              <a:rPr lang="en-US" sz="1600" dirty="0" err="1" smtClean="0"/>
              <a:t>nhóm</a:t>
            </a:r>
            <a:r>
              <a:rPr lang="en-US" sz="1600" dirty="0" smtClean="0"/>
              <a:t> </a:t>
            </a:r>
            <a:r>
              <a:rPr lang="en-US" sz="1600" dirty="0" err="1" smtClean="0"/>
              <a:t>hệ</a:t>
            </a:r>
            <a:r>
              <a:rPr lang="en-US" sz="1600" dirty="0" smtClean="0"/>
              <a:t> </a:t>
            </a:r>
            <a:r>
              <a:rPr lang="en-US" sz="1600" dirty="0" err="1" smtClean="0"/>
              <a:t>thống</a:t>
            </a:r>
            <a:r>
              <a:rPr lang="en-US" sz="1600" dirty="0" smtClean="0"/>
              <a:t> </a:t>
            </a:r>
            <a:r>
              <a:rPr lang="en-US" sz="1600" dirty="0" err="1" smtClean="0"/>
              <a:t>thông</a:t>
            </a:r>
            <a:r>
              <a:rPr lang="en-US" sz="1600" dirty="0" smtClean="0"/>
              <a:t> tin </a:t>
            </a:r>
            <a:r>
              <a:rPr lang="en-US" sz="1600" dirty="0" err="1" smtClean="0"/>
              <a:t>toàn</a:t>
            </a:r>
            <a:r>
              <a:rPr lang="en-US" sz="1600" dirty="0" smtClean="0"/>
              <a:t> </a:t>
            </a:r>
            <a:r>
              <a:rPr lang="en-US" sz="1600" dirty="0" err="1" smtClean="0"/>
              <a:t>cầu</a:t>
            </a:r>
            <a:endParaRPr lang="en-US" sz="1600" dirty="0" smtClean="0"/>
          </a:p>
          <a:p>
            <a:r>
              <a:rPr lang="en-US" sz="1600" dirty="0" smtClean="0">
                <a:solidFill>
                  <a:schemeClr val="accent4"/>
                </a:solidFill>
              </a:rPr>
              <a:t>Telnet</a:t>
            </a:r>
            <a:r>
              <a:rPr lang="en-US" sz="1600" dirty="0" smtClean="0"/>
              <a:t>: </a:t>
            </a:r>
            <a:r>
              <a:rPr lang="en-US" sz="1600" dirty="0" err="1" smtClean="0"/>
              <a:t>Một</a:t>
            </a:r>
            <a:r>
              <a:rPr lang="en-US" sz="1600" dirty="0" smtClean="0"/>
              <a:t> </a:t>
            </a:r>
            <a:r>
              <a:rPr lang="en-US" sz="1600" dirty="0" err="1" smtClean="0"/>
              <a:t>kết</a:t>
            </a:r>
            <a:r>
              <a:rPr lang="en-US" sz="1600" dirty="0" smtClean="0"/>
              <a:t> </a:t>
            </a:r>
            <a:r>
              <a:rPr lang="en-US" sz="1600" dirty="0" err="1" smtClean="0"/>
              <a:t>nối</a:t>
            </a:r>
            <a:r>
              <a:rPr lang="en-US" sz="1600" dirty="0" smtClean="0"/>
              <a:t> </a:t>
            </a:r>
            <a:r>
              <a:rPr lang="en-US" sz="1600" dirty="0" err="1" smtClean="0"/>
              <a:t>dịch</a:t>
            </a:r>
            <a:r>
              <a:rPr lang="en-US" sz="1600" dirty="0" smtClean="0"/>
              <a:t> </a:t>
            </a:r>
            <a:r>
              <a:rPr lang="en-US" sz="1600" dirty="0" err="1" smtClean="0"/>
              <a:t>vụ</a:t>
            </a:r>
            <a:r>
              <a:rPr lang="en-US" sz="1600" dirty="0" smtClean="0"/>
              <a:t> </a:t>
            </a:r>
            <a:r>
              <a:rPr lang="en-US" sz="1600" dirty="0" err="1" smtClean="0"/>
              <a:t>dựa</a:t>
            </a:r>
            <a:r>
              <a:rPr lang="en-US" sz="1600" dirty="0" smtClean="0"/>
              <a:t> </a:t>
            </a:r>
            <a:r>
              <a:rPr lang="en-US" sz="1600" dirty="0" err="1" smtClean="0"/>
              <a:t>trên</a:t>
            </a:r>
            <a:r>
              <a:rPr lang="en-US" sz="1600" dirty="0" smtClean="0"/>
              <a:t> Telnet</a:t>
            </a:r>
          </a:p>
          <a:p>
            <a:r>
              <a:rPr lang="en-US" sz="1600" dirty="0" smtClean="0">
                <a:solidFill>
                  <a:schemeClr val="accent4"/>
                </a:solidFill>
              </a:rPr>
              <a:t>Urn</a:t>
            </a:r>
            <a:r>
              <a:rPr lang="en-US" sz="1600" dirty="0" smtClean="0"/>
              <a:t>: </a:t>
            </a:r>
            <a:r>
              <a:rPr lang="en-US" sz="1600" dirty="0" err="1" smtClean="0"/>
              <a:t>Một</a:t>
            </a:r>
            <a:r>
              <a:rPr lang="en-US" sz="1600" dirty="0" smtClean="0"/>
              <a:t> </a:t>
            </a:r>
            <a:r>
              <a:rPr lang="en-US" sz="1600" dirty="0" err="1" smtClean="0"/>
              <a:t>tên</a:t>
            </a:r>
            <a:r>
              <a:rPr lang="en-US" sz="1600" dirty="0" smtClean="0"/>
              <a:t> </a:t>
            </a:r>
            <a:r>
              <a:rPr lang="en-US" sz="1600" dirty="0" err="1" smtClean="0"/>
              <a:t>tài</a:t>
            </a:r>
            <a:r>
              <a:rPr lang="en-US" sz="1600" dirty="0" smtClean="0"/>
              <a:t> </a:t>
            </a:r>
            <a:r>
              <a:rPr lang="en-US" sz="1600" dirty="0" err="1" smtClean="0"/>
              <a:t>nguyên</a:t>
            </a:r>
            <a:r>
              <a:rPr lang="en-US" sz="1600" dirty="0" smtClean="0"/>
              <a:t> </a:t>
            </a:r>
            <a:r>
              <a:rPr lang="en-US" sz="1600" dirty="0" err="1" smtClean="0"/>
              <a:t>thống</a:t>
            </a:r>
            <a:r>
              <a:rPr lang="en-US" sz="1600" dirty="0" smtClean="0"/>
              <a:t> </a:t>
            </a:r>
            <a:r>
              <a:rPr lang="en-US" sz="1600" dirty="0" err="1" smtClean="0"/>
              <a:t>nhất</a:t>
            </a:r>
            <a:r>
              <a:rPr lang="en-US" sz="1600" dirty="0" smtClean="0"/>
              <a:t/>
            </a:r>
            <a:br>
              <a:rPr lang="en-US" sz="1600" dirty="0" smtClean="0"/>
            </a:br>
            <a:endParaRPr lang="en-US" sz="1600" dirty="0"/>
          </a:p>
        </p:txBody>
      </p:sp>
    </p:spTree>
    <p:extLst>
      <p:ext uri="{BB962C8B-B14F-4D97-AF65-F5344CB8AC3E}">
        <p14:creationId xmlns:p14="http://schemas.microsoft.com/office/powerpoint/2010/main" val="770716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21267" y="1438381"/>
            <a:ext cx="8712486" cy="3954929"/>
          </a:xfrm>
          <a:prstGeom prst="rect">
            <a:avLst/>
          </a:prstGeom>
          <a:noFill/>
        </p:spPr>
        <p:txBody>
          <a:bodyPr wrap="square" rtlCol="0">
            <a:spAutoFit/>
          </a:bodyPr>
          <a:lstStyle/>
          <a:p>
            <a:pPr defTabSz="914400"/>
            <a:r>
              <a:rPr lang="vi-VN" sz="1900">
                <a:solidFill>
                  <a:prstClr val="black"/>
                </a:solidFill>
                <a:cs typeface="Times New Roman" panose="02020603050405020304" pitchFamily="18" charset="0"/>
              </a:rPr>
              <a:t>Các chương trình CGI chạy như các quy trình độc lập, được khởi tạo bởi máy chủ HTTP mỗi khi nhận được yêu cầu dịch </a:t>
            </a:r>
            <a:r>
              <a:rPr lang="vi-VN" sz="1900" smtClean="0">
                <a:solidFill>
                  <a:prstClr val="black"/>
                </a:solidFill>
                <a:cs typeface="Times New Roman" panose="02020603050405020304" pitchFamily="18" charset="0"/>
              </a:rPr>
              <a:t>vụ</a:t>
            </a:r>
            <a:r>
              <a:rPr lang="en-US" sz="1900" smtClean="0">
                <a:solidFill>
                  <a:prstClr val="black"/>
                </a:solidFill>
                <a:cs typeface="Times New Roman" panose="02020603050405020304" pitchFamily="18" charset="0"/>
              </a:rPr>
              <a:t>.</a:t>
            </a:r>
            <a:r>
              <a:rPr lang="en-US" sz="1900">
                <a:solidFill>
                  <a:prstClr val="black"/>
                </a:solidFill>
                <a:latin typeface="Times New Roman" panose="02020603050405020304" pitchFamily="18" charset="0"/>
                <a:cs typeface="Times New Roman" panose="02020603050405020304" pitchFamily="18" charset="0"/>
              </a:rPr>
              <a:t> </a:t>
            </a:r>
            <a:r>
              <a:rPr lang="en-US" sz="1900" smtClean="0">
                <a:solidFill>
                  <a:prstClr val="black"/>
                </a:solidFill>
                <a:latin typeface="Times New Roman" panose="02020603050405020304" pitchFamily="18" charset="0"/>
                <a:cs typeface="Times New Roman" panose="02020603050405020304" pitchFamily="18" charset="0"/>
              </a:rPr>
              <a:t>Điều này tạo nên 3 hệ quả:</a:t>
            </a:r>
          </a:p>
          <a:p>
            <a:pPr defTabSz="914400"/>
            <a:endParaRPr lang="en-US" sz="1900" smtClean="0">
              <a:solidFill>
                <a:prstClr val="black"/>
              </a:solidFill>
              <a:latin typeface="Times New Roman" panose="02020603050405020304" pitchFamily="18" charset="0"/>
              <a:cs typeface="Times New Roman" panose="02020603050405020304" pitchFamily="18" charset="0"/>
            </a:endParaRPr>
          </a:p>
          <a:p>
            <a:pPr marL="285750" indent="-285750" defTabSz="914400">
              <a:buFontTx/>
              <a:buChar char="-"/>
            </a:pPr>
            <a:r>
              <a:rPr lang="vi-VN" sz="1600" smtClean="0">
                <a:solidFill>
                  <a:prstClr val="black"/>
                </a:solidFill>
                <a:cs typeface="Times New Roman" panose="02020603050405020304" pitchFamily="18" charset="0"/>
              </a:rPr>
              <a:t>Đầu </a:t>
            </a:r>
            <a:r>
              <a:rPr lang="vi-VN" sz="1600">
                <a:solidFill>
                  <a:prstClr val="black"/>
                </a:solidFill>
                <a:cs typeface="Times New Roman" panose="02020603050405020304" pitchFamily="18" charset="0"/>
              </a:rPr>
              <a:t>tiên, các chương trình CGI tương đối an toàn để chạy</a:t>
            </a:r>
            <a:r>
              <a:rPr lang="vi-VN" sz="1600" smtClean="0">
                <a:solidFill>
                  <a:prstClr val="black"/>
                </a:solidFill>
                <a:cs typeface="Times New Roman" panose="02020603050405020304" pitchFamily="18" charset="0"/>
              </a:rPr>
              <a:t>.</a:t>
            </a:r>
            <a:endParaRPr lang="en-US" sz="1600" smtClean="0">
              <a:solidFill>
                <a:prstClr val="black"/>
              </a:solidFill>
              <a:cs typeface="Times New Roman" panose="02020603050405020304" pitchFamily="18" charset="0"/>
            </a:endParaRPr>
          </a:p>
          <a:p>
            <a:pPr marL="285750" indent="-285750" defTabSz="914400">
              <a:buFontTx/>
              <a:buChar char="-"/>
            </a:pPr>
            <a:r>
              <a:rPr lang="vi-VN" sz="1600">
                <a:solidFill>
                  <a:prstClr val="black"/>
                </a:solidFill>
                <a:cs typeface="Times New Roman" panose="02020603050405020304" pitchFamily="18" charset="0"/>
              </a:rPr>
              <a:t>Thứ hai, chương trình CGI đã hạn chế nghiêm ngặt quyền truy cập vào máy chủ</a:t>
            </a:r>
            <a:r>
              <a:rPr lang="vi-VN" sz="1600" smtClean="0">
                <a:solidFill>
                  <a:prstClr val="black"/>
                </a:solidFill>
                <a:cs typeface="Times New Roman" panose="02020603050405020304" pitchFamily="18" charset="0"/>
              </a:rPr>
              <a:t>.</a:t>
            </a:r>
            <a:endParaRPr lang="en-US" sz="1600" smtClean="0">
              <a:solidFill>
                <a:prstClr val="black"/>
              </a:solidFill>
              <a:cs typeface="Times New Roman" panose="02020603050405020304" pitchFamily="18" charset="0"/>
            </a:endParaRPr>
          </a:p>
          <a:p>
            <a:pPr marL="285750" indent="-285750" defTabSz="914400">
              <a:buFontTx/>
              <a:buChar char="-"/>
            </a:pPr>
            <a:r>
              <a:rPr lang="vi-VN" sz="1600">
                <a:solidFill>
                  <a:prstClr val="black"/>
                </a:solidFill>
                <a:cs typeface="Times New Roman" panose="02020603050405020304" pitchFamily="18" charset="0"/>
              </a:rPr>
              <a:t>Thứ ba, các chương trình CGI chính xác là một hình phạt hiệu suất liên quan đến việc phân phát tệp </a:t>
            </a:r>
            <a:r>
              <a:rPr lang="vi-VN" sz="1600" smtClean="0">
                <a:solidFill>
                  <a:prstClr val="black"/>
                </a:solidFill>
                <a:cs typeface="Times New Roman" panose="02020603050405020304" pitchFamily="18" charset="0"/>
              </a:rPr>
              <a:t>tĩnh</a:t>
            </a:r>
            <a:r>
              <a:rPr lang="en-US" sz="1600" smtClean="0">
                <a:solidFill>
                  <a:prstClr val="black"/>
                </a:solidFill>
                <a:cs typeface="Times New Roman" panose="02020603050405020304" pitchFamily="18" charset="0"/>
              </a:rPr>
              <a:t>.</a:t>
            </a:r>
          </a:p>
          <a:p>
            <a:pPr defTabSz="914400"/>
            <a:endParaRPr lang="en-US" sz="1600" smtClean="0">
              <a:solidFill>
                <a:prstClr val="black"/>
              </a:solidFill>
              <a:cs typeface="Times New Roman" panose="02020603050405020304" pitchFamily="18" charset="0"/>
            </a:endParaRPr>
          </a:p>
          <a:p>
            <a:pPr defTabSz="914400"/>
            <a:r>
              <a:rPr lang="vi-VN" sz="1900">
                <a:solidFill>
                  <a:prstClr val="black"/>
                </a:solidFill>
                <a:cs typeface="Times New Roman" panose="02020603050405020304" pitchFamily="18" charset="0"/>
              </a:rPr>
              <a:t>Các chương trình CGI đơn giản nhất chạy mà không cần bất kỳ đầu vào nào từ người dùng</a:t>
            </a:r>
            <a:r>
              <a:rPr lang="vi-VN" sz="1900" smtClean="0">
                <a:solidFill>
                  <a:prstClr val="black"/>
                </a:solidFill>
                <a:cs typeface="Times New Roman" panose="02020603050405020304" pitchFamily="18" charset="0"/>
              </a:rPr>
              <a:t>.</a:t>
            </a:r>
            <a:endParaRPr lang="en-US" sz="1900" smtClean="0">
              <a:solidFill>
                <a:prstClr val="black"/>
              </a:solidFill>
              <a:cs typeface="Times New Roman" panose="02020603050405020304" pitchFamily="18" charset="0"/>
            </a:endParaRPr>
          </a:p>
          <a:p>
            <a:pPr defTabSz="914400"/>
            <a:endParaRPr lang="en-US" sz="1900">
              <a:solidFill>
                <a:prstClr val="black"/>
              </a:solidFill>
              <a:latin typeface="Times New Roman" panose="02020603050405020304" pitchFamily="18" charset="0"/>
              <a:cs typeface="Times New Roman" panose="02020603050405020304" pitchFamily="18" charset="0"/>
            </a:endParaRPr>
          </a:p>
          <a:p>
            <a:pPr defTabSz="914400"/>
            <a:r>
              <a:rPr lang="vi-VN" sz="1900">
                <a:solidFill>
                  <a:prstClr val="black"/>
                </a:solidFill>
                <a:cs typeface="Times New Roman" panose="02020603050405020304" pitchFamily="18" charset="0"/>
              </a:rPr>
              <a:t>Sự khác biệt giữa trang web được tạo bởi chương trình CGI mà không cần đầu vào và trang web được viết bằng HTML tĩnh đều nằm ở phía máy chủ.</a:t>
            </a:r>
            <a:endParaRPr lang="en-US" sz="1900" smtClean="0">
              <a:solidFill>
                <a:prstClr val="black"/>
              </a:solidFill>
              <a:latin typeface="Times New Roman" panose="02020603050405020304" pitchFamily="18" charset="0"/>
              <a:cs typeface="Times New Roman" panose="02020603050405020304" pitchFamily="18" charset="0"/>
            </a:endParaRPr>
          </a:p>
          <a:p>
            <a:pPr defTabSz="914400"/>
            <a:r>
              <a:rPr lang="en-US" sz="1900">
                <a:solidFill>
                  <a:prstClr val="black"/>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4881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9334" y="2626529"/>
            <a:ext cx="9601200" cy="1303337"/>
          </a:xfrm>
        </p:spPr>
        <p:txBody>
          <a:bodyPr>
            <a:noAutofit/>
          </a:bodyPr>
          <a:lstStyle/>
          <a:p>
            <a:r>
              <a:rPr lang="en-US" sz="4000">
                <a:solidFill>
                  <a:schemeClr val="accent6">
                    <a:lumMod val="75000"/>
                  </a:schemeClr>
                </a:solidFill>
                <a:latin typeface="Times New Roman" panose="02020603050405020304" pitchFamily="18" charset="0"/>
                <a:cs typeface="Times New Roman" panose="02020603050405020304" pitchFamily="18" charset="0"/>
              </a:rPr>
              <a:t>3.6  </a:t>
            </a:r>
            <a:r>
              <a:rPr lang="en-US" sz="4000" smtClean="0">
                <a:solidFill>
                  <a:schemeClr val="accent6">
                    <a:lumMod val="75000"/>
                  </a:schemeClr>
                </a:solidFill>
                <a:latin typeface="Times New Roman" panose="02020603050405020304" pitchFamily="18" charset="0"/>
                <a:cs typeface="Times New Roman" panose="02020603050405020304" pitchFamily="18" charset="0"/>
              </a:rPr>
              <a:t>Chuỗi Applet và Bảo Mật</a:t>
            </a:r>
            <a:endParaRPr lang="en-US" sz="400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983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sz="4000" smtClean="0">
                <a:latin typeface="Times New Roman" panose="02020603050405020304" pitchFamily="18" charset="0"/>
                <a:cs typeface="Times New Roman" panose="02020603050405020304" pitchFamily="18" charset="0"/>
              </a:rPr>
              <a:t>3.6.1 Chuỗi Applet và Các Lớp bắt nguồn từ đâu </a:t>
            </a:r>
            <a:endParaRPr lang="en-US" sz="400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r>
              <a:rPr lang="en-US" sz="1900">
                <a:latin typeface="Times New Roman" panose="02020603050405020304" pitchFamily="18" charset="0"/>
                <a:cs typeface="Times New Roman" panose="02020603050405020304" pitchFamily="18" charset="0"/>
              </a:rPr>
              <a:t>Khi trình duyệt web nhìn thấy thẻ applet và quyết định tải xuống và phát applet, nó sẽ bắt đầu một chuỗi sự </a:t>
            </a:r>
            <a:r>
              <a:rPr lang="en-US" sz="1900" smtClean="0">
                <a:latin typeface="Times New Roman" panose="02020603050405020304" pitchFamily="18" charset="0"/>
                <a:cs typeface="Times New Roman" panose="02020603050405020304" pitchFamily="18" charset="0"/>
              </a:rPr>
              <a:t>kiện. Ví dụ về một thẻ applet:</a:t>
            </a:r>
          </a:p>
          <a:p>
            <a:endParaRPr lang="en-US" sz="19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 Trình duyệt web được đặt trong một khung hình chữ nhật trong một trang có chiều rộng 200 pixel và chiều cao 100 </a:t>
            </a:r>
            <a:r>
              <a:rPr lang="en-US" sz="1600" smtClean="0">
                <a:latin typeface="Times New Roman" panose="02020603050405020304" pitchFamily="18" charset="0"/>
                <a:cs typeface="Times New Roman" panose="02020603050405020304" pitchFamily="18" charset="0"/>
              </a:rPr>
              <a:t>pixel. </a:t>
            </a:r>
            <a:r>
              <a:rPr lang="vi-VN" sz="1600">
                <a:cs typeface="Times New Roman" panose="02020603050405020304" pitchFamily="18" charset="0"/>
              </a:rPr>
              <a:t>Trong hầu hết các trình duyệt web, khu vực này có kích thước cố định và không thể sửa đổi sau khi được tạo</a:t>
            </a:r>
            <a:r>
              <a:rPr lang="vi-VN" sz="1600" smtClean="0">
                <a:cs typeface="Times New Roman" panose="02020603050405020304" pitchFamily="18" charset="0"/>
              </a:rPr>
              <a:t>.</a:t>
            </a:r>
            <a:endParaRPr lang="en-US" sz="1600" smtClean="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 </a:t>
            </a:r>
            <a:r>
              <a:rPr lang="vi-VN" sz="1600">
                <a:cs typeface="Times New Roman" panose="02020603050405020304" pitchFamily="18" charset="0"/>
              </a:rPr>
              <a:t>Trình duyệt mở một kết nối đến máy chủ được chỉ định </a:t>
            </a:r>
            <a:r>
              <a:rPr lang="vi-VN" sz="1600" smtClean="0">
                <a:cs typeface="Times New Roman" panose="02020603050405020304" pitchFamily="18" charset="0"/>
              </a:rPr>
              <a:t>tro</a:t>
            </a:r>
            <a:r>
              <a:rPr lang="en-US" sz="1600">
                <a:latin typeface="Times New Roman" panose="02020603050405020304" pitchFamily="18" charset="0"/>
                <a:cs typeface="Times New Roman" panose="02020603050405020304" pitchFamily="18" charset="0"/>
              </a:rPr>
              <a:t>ng tham số codebase sử dụng port 80 và các port được cài đặt sẵn trong codebase URL. không có tham số codebase, khi đó trình duyệt kết nối với cùng một máy chủ đã phân phát trang HTML</a:t>
            </a:r>
            <a:r>
              <a:rPr lang="en-US" sz="1600" smtClean="0">
                <a:latin typeface="Times New Roman" panose="02020603050405020304" pitchFamily="18" charset="0"/>
                <a:cs typeface="Times New Roman" panose="02020603050405020304" pitchFamily="18" charset="0"/>
              </a:rPr>
              <a:t>.</a:t>
            </a:r>
          </a:p>
          <a:p>
            <a:pPr marL="0" indent="0">
              <a:buNone/>
            </a:pPr>
            <a:endParaRPr lang="en-US" sz="160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2990398"/>
            <a:ext cx="4382112" cy="342948"/>
          </a:xfrm>
          <a:prstGeom prst="rect">
            <a:avLst/>
          </a:prstGeom>
        </p:spPr>
      </p:pic>
    </p:spTree>
    <p:extLst>
      <p:ext uri="{BB962C8B-B14F-4D97-AF65-F5344CB8AC3E}">
        <p14:creationId xmlns:p14="http://schemas.microsoft.com/office/powerpoint/2010/main" val="3168514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9465" y="667820"/>
            <a:ext cx="10736495" cy="5755422"/>
          </a:xfrm>
          <a:prstGeom prst="rect">
            <a:avLst/>
          </a:prstGeom>
          <a:noFill/>
        </p:spPr>
        <p:txBody>
          <a:bodyPr wrap="square" rtlCol="0">
            <a:spAutoFit/>
          </a:bodyPr>
          <a:lstStyle/>
          <a:p>
            <a:r>
              <a:rPr lang="en-US" sz="1600" smtClean="0">
                <a:latin typeface="Times New Roman" panose="02020603050405020304" pitchFamily="18" charset="0"/>
                <a:cs typeface="Times New Roman" panose="02020603050405020304" pitchFamily="18" charset="0"/>
              </a:rPr>
              <a:t>3. </a:t>
            </a:r>
            <a:r>
              <a:rPr lang="vi-VN" sz="1600" smtClean="0">
                <a:latin typeface="Times New Roman" panose="02020603050405020304" pitchFamily="18" charset="0"/>
                <a:cs typeface="Times New Roman" panose="02020603050405020304" pitchFamily="18" charset="0"/>
              </a:rPr>
              <a:t>Trình </a:t>
            </a:r>
            <a:r>
              <a:rPr lang="vi-VN" sz="1600">
                <a:latin typeface="Times New Roman" panose="02020603050405020304" pitchFamily="18" charset="0"/>
                <a:cs typeface="Times New Roman" panose="02020603050405020304" pitchFamily="18" charset="0"/>
              </a:rPr>
              <a:t>duyệt yêu cầu tệp .class từ máy chủ web khi nó yêu cầu bất kỳ tệp nào khác. Nếu có một </a:t>
            </a:r>
            <a:r>
              <a:rPr lang="en-US" sz="1600" smtClean="0">
                <a:latin typeface="Times New Roman" panose="02020603050405020304" pitchFamily="18" charset="0"/>
                <a:cs typeface="Times New Roman" panose="02020603050405020304" pitchFamily="18" charset="0"/>
              </a:rPr>
              <a:t>codebase</a:t>
            </a:r>
            <a:r>
              <a:rPr lang="vi-VN" sz="1600"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nó được đặt trước tên tệp được yêu cầu. Nếu không, cơ sở tài liệu (thư mục </a:t>
            </a:r>
            <a:r>
              <a:rPr lang="vi-VN" sz="1600" smtClean="0">
                <a:latin typeface="Times New Roman" panose="02020603050405020304" pitchFamily="18" charset="0"/>
                <a:cs typeface="Times New Roman" panose="02020603050405020304" pitchFamily="18" charset="0"/>
              </a:rPr>
              <a:t>chứa </a:t>
            </a:r>
            <a:r>
              <a:rPr lang="vi-VN" sz="1600">
                <a:latin typeface="Times New Roman" panose="02020603050405020304" pitchFamily="18" charset="0"/>
                <a:cs typeface="Times New Roman" panose="02020603050405020304" pitchFamily="18" charset="0"/>
              </a:rPr>
              <a:t>HTML) sẽ được sử dụng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4. </a:t>
            </a:r>
            <a:r>
              <a:rPr lang="vi-VN" sz="1600">
                <a:cs typeface="Times New Roman" panose="02020603050405020304" pitchFamily="18" charset="0"/>
              </a:rPr>
              <a:t>Máy chủ phản hồi bằng cách gửi một tiêu đề MIME theo sau là một dòng trống theo sau là dữ liệu nhị phân trong tệp .class. Máy chủ được định cấu hình đúng sẽ gửi các tệp .class với ứng dụng loại MIME / </a:t>
            </a:r>
            <a:r>
              <a:rPr lang="vi-VN" sz="1600" smtClean="0">
                <a:cs typeface="Times New Roman" panose="02020603050405020304" pitchFamily="18" charset="0"/>
              </a:rPr>
              <a:t>octet-stream</a:t>
            </a:r>
            <a:r>
              <a:rPr lang="en-US" sz="1600" smtClean="0">
                <a:cs typeface="Times New Roman" panose="02020603050405020304" pitchFamily="18" charset="0"/>
              </a:rPr>
              <a:t> .</a:t>
            </a:r>
            <a:endParaRPr lang="en-US" sz="1600" smtClean="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5. </a:t>
            </a:r>
            <a:r>
              <a:rPr lang="vi-VN" sz="1600">
                <a:cs typeface="Times New Roman" panose="02020603050405020304" pitchFamily="18" charset="0"/>
              </a:rPr>
              <a:t>Trình duyệt web nhận dữ liệu và lưu trữ nó trong một </a:t>
            </a:r>
            <a:r>
              <a:rPr lang="vi-VN" sz="1600">
                <a:cs typeface="Times New Roman" panose="02020603050405020304" pitchFamily="18" charset="0"/>
              </a:rPr>
              <a:t>mảng </a:t>
            </a:r>
            <a:r>
              <a:rPr lang="vi-VN" sz="1600" smtClean="0">
                <a:cs typeface="Times New Roman" panose="02020603050405020304" pitchFamily="18" charset="0"/>
              </a:rPr>
              <a:t>byte</a:t>
            </a:r>
            <a:r>
              <a:rPr lang="en-US" sz="1600" smtClean="0">
                <a:cs typeface="Times New Roman" panose="02020603050405020304" pitchFamily="18" charset="0"/>
              </a:rPr>
              <a:t>.</a:t>
            </a:r>
          </a:p>
          <a:p>
            <a:endParaRPr lang="en-US" sz="160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6. </a:t>
            </a:r>
            <a:r>
              <a:rPr lang="vi-VN" sz="1600">
                <a:cs typeface="Times New Roman" panose="02020603050405020304" pitchFamily="18" charset="0"/>
              </a:rPr>
              <a:t>Trình xác minh mã byte xem qua các mã byte đã nhận được để đảm bảo rằng chúng không làm bất kỳ điều </a:t>
            </a:r>
            <a:r>
              <a:rPr lang="vi-VN" sz="1600">
                <a:cs typeface="Times New Roman" panose="02020603050405020304" pitchFamily="18" charset="0"/>
              </a:rPr>
              <a:t>gì </a:t>
            </a:r>
            <a:r>
              <a:rPr lang="vi-VN" sz="1600" smtClean="0">
                <a:cs typeface="Times New Roman" panose="02020603050405020304" pitchFamily="18" charset="0"/>
              </a:rPr>
              <a:t>bị</a:t>
            </a:r>
            <a:r>
              <a:rPr lang="en-US" sz="1600" smtClean="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cấm.</a:t>
            </a: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7. Nếu trình xác minh </a:t>
            </a:r>
            <a:r>
              <a:rPr lang="en-US" sz="1600">
                <a:latin typeface="Times New Roman" panose="02020603050405020304" pitchFamily="18" charset="0"/>
                <a:cs typeface="Times New Roman" panose="02020603050405020304" pitchFamily="18" charset="0"/>
              </a:rPr>
              <a:t>mã </a:t>
            </a:r>
            <a:r>
              <a:rPr lang="en-US" sz="1600" smtClean="0">
                <a:latin typeface="Times New Roman" panose="02020603050405020304" pitchFamily="18" charset="0"/>
                <a:cs typeface="Times New Roman" panose="02020603050405020304" pitchFamily="18" charset="0"/>
              </a:rPr>
              <a:t>byte thoả mãn với các byte đã được tải xuống </a:t>
            </a:r>
            <a:r>
              <a:rPr lang="vi-VN" sz="1600">
                <a:cs typeface="Times New Roman" panose="02020603050405020304" pitchFamily="18" charset="0"/>
              </a:rPr>
              <a:t>thì dữ liệu thô được chuyển đổi thành một lớp Java bằng cách sử dụng các phương thức defineClass () và loadClass () của đối tượng ClassLoader hiện </a:t>
            </a:r>
            <a:r>
              <a:rPr lang="vi-VN" sz="1600">
                <a:cs typeface="Times New Roman" panose="02020603050405020304" pitchFamily="18" charset="0"/>
              </a:rPr>
              <a:t>tại</a:t>
            </a:r>
            <a:r>
              <a:rPr lang="vi-VN" sz="1600" smtClean="0">
                <a:cs typeface="Times New Roman" panose="02020603050405020304" pitchFamily="18" charset="0"/>
              </a:rPr>
              <a:t>.</a:t>
            </a:r>
            <a:endParaRPr lang="en-US" sz="1600" smtClean="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8. Trình duyệt web khởi tạo lớp Animation bằng cách sử dụng hàm </a:t>
            </a:r>
            <a:r>
              <a:rPr lang="en-US" sz="1600">
                <a:latin typeface="Times New Roman" panose="02020603050405020304" pitchFamily="18" charset="0"/>
                <a:cs typeface="Times New Roman" panose="02020603050405020304" pitchFamily="18" charset="0"/>
              </a:rPr>
              <a:t>tạo </a:t>
            </a:r>
            <a:r>
              <a:rPr lang="en-US" sz="1600" smtClean="0">
                <a:latin typeface="Times New Roman" panose="02020603050405020304" pitchFamily="18" charset="0"/>
                <a:cs typeface="Times New Roman" panose="02020603050405020304" pitchFamily="18" charset="0"/>
              </a:rPr>
              <a:t>noargs.</a:t>
            </a:r>
          </a:p>
          <a:p>
            <a:endParaRPr lang="en-US" sz="160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9. </a:t>
            </a:r>
            <a:r>
              <a:rPr lang="vi-VN" sz="1600">
                <a:cs typeface="Times New Roman" panose="02020603050405020304" pitchFamily="18" charset="0"/>
              </a:rPr>
              <a:t>Trình duyệt web gọi phương thức init () của </a:t>
            </a:r>
            <a:r>
              <a:rPr lang="vi-VN" sz="1600">
                <a:cs typeface="Times New Roman" panose="02020603050405020304" pitchFamily="18" charset="0"/>
              </a:rPr>
              <a:t>Animation</a:t>
            </a:r>
            <a:r>
              <a:rPr lang="vi-VN" sz="1600" smtClean="0">
                <a:cs typeface="Times New Roman" panose="02020603050405020304" pitchFamily="18" charset="0"/>
              </a:rPr>
              <a:t>.</a:t>
            </a:r>
            <a:endParaRPr lang="en-US" sz="1600" smtClean="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10. </a:t>
            </a:r>
            <a:r>
              <a:rPr lang="vi-VN" sz="1600">
                <a:cs typeface="Times New Roman" panose="02020603050405020304" pitchFamily="18" charset="0"/>
              </a:rPr>
              <a:t>Trình duyệt web gọi phương </a:t>
            </a:r>
            <a:r>
              <a:rPr lang="vi-VN" sz="1600">
                <a:cs typeface="Times New Roman" panose="02020603050405020304" pitchFamily="18" charset="0"/>
              </a:rPr>
              <a:t>thức </a:t>
            </a:r>
            <a:r>
              <a:rPr lang="en-US" sz="1600" smtClean="0">
                <a:cs typeface="Times New Roman" panose="02020603050405020304" pitchFamily="18" charset="0"/>
              </a:rPr>
              <a:t>start</a:t>
            </a:r>
            <a:r>
              <a:rPr lang="vi-VN" sz="1600" smtClean="0">
                <a:cs typeface="Times New Roman" panose="02020603050405020304" pitchFamily="18" charset="0"/>
              </a:rPr>
              <a:t> </a:t>
            </a:r>
            <a:r>
              <a:rPr lang="vi-VN" sz="1600">
                <a:cs typeface="Times New Roman" panose="02020603050405020304" pitchFamily="18" charset="0"/>
              </a:rPr>
              <a:t>() của Animation.</a:t>
            </a:r>
            <a:endParaRPr lang="en-US" sz="160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61" y="2028757"/>
            <a:ext cx="3486637" cy="971686"/>
          </a:xfrm>
          <a:prstGeom prst="rect">
            <a:avLst/>
          </a:prstGeom>
        </p:spPr>
      </p:pic>
    </p:spTree>
    <p:extLst>
      <p:ext uri="{BB962C8B-B14F-4D97-AF65-F5344CB8AC3E}">
        <p14:creationId xmlns:p14="http://schemas.microsoft.com/office/powerpoint/2010/main" val="2597057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2900" y="2404153"/>
            <a:ext cx="9976205" cy="2431435"/>
          </a:xfrm>
          <a:prstGeom prst="rect">
            <a:avLst/>
          </a:prstGeom>
          <a:noFill/>
        </p:spPr>
        <p:txBody>
          <a:bodyPr wrap="square" rtlCol="0">
            <a:spAutoFit/>
          </a:bodyPr>
          <a:lstStyle/>
          <a:p>
            <a:r>
              <a:rPr lang="en-US" sz="1900" smtClean="0">
                <a:latin typeface="Times New Roman" panose="02020603050405020304" pitchFamily="18" charset="0"/>
                <a:cs typeface="Times New Roman" panose="02020603050405020304" pitchFamily="18" charset="0"/>
              </a:rPr>
              <a:t>Nếu lớp Animation tham chiếu đến một Lớp khác, thì </a:t>
            </a:r>
            <a:r>
              <a:rPr lang="vi-VN" sz="1900">
                <a:cs typeface="Times New Roman" panose="02020603050405020304" pitchFamily="18" charset="0"/>
              </a:rPr>
              <a:t>trình thông dịch Java trước tiên sẽ tìm </a:t>
            </a:r>
            <a:r>
              <a:rPr lang="vi-VN" sz="1900">
                <a:cs typeface="Times New Roman" panose="02020603050405020304" pitchFamily="18" charset="0"/>
              </a:rPr>
              <a:t>kiếm </a:t>
            </a:r>
            <a:r>
              <a:rPr lang="en-US" sz="1900" smtClean="0">
                <a:cs typeface="Times New Roman" panose="02020603050405020304" pitchFamily="18" charset="0"/>
              </a:rPr>
              <a:t>L</a:t>
            </a:r>
            <a:r>
              <a:rPr lang="vi-VN" sz="1900" smtClean="0">
                <a:cs typeface="Times New Roman" panose="02020603050405020304" pitchFamily="18" charset="0"/>
              </a:rPr>
              <a:t>ớp </a:t>
            </a:r>
            <a:r>
              <a:rPr lang="vi-VN" sz="1900">
                <a:cs typeface="Times New Roman" panose="02020603050405020304" pitchFamily="18" charset="0"/>
              </a:rPr>
              <a:t>mới trong CLASSPATH của người </a:t>
            </a:r>
            <a:r>
              <a:rPr lang="vi-VN" sz="1900">
                <a:cs typeface="Times New Roman" panose="02020603050405020304" pitchFamily="18" charset="0"/>
              </a:rPr>
              <a:t>dùng</a:t>
            </a:r>
            <a:r>
              <a:rPr lang="vi-VN" sz="1900" smtClean="0">
                <a:cs typeface="Times New Roman" panose="02020603050405020304" pitchFamily="18" charset="0"/>
              </a:rPr>
              <a:t>.</a:t>
            </a:r>
            <a:r>
              <a:rPr lang="en-US" sz="1900" smtClean="0">
                <a:cs typeface="Times New Roman" panose="02020603050405020304" pitchFamily="18" charset="0"/>
              </a:rPr>
              <a:t> </a:t>
            </a:r>
            <a:r>
              <a:rPr lang="vi-VN" sz="1900">
                <a:cs typeface="Times New Roman" panose="02020603050405020304" pitchFamily="18" charset="0"/>
              </a:rPr>
              <a:t>Nếu </a:t>
            </a:r>
            <a:r>
              <a:rPr lang="en-US" sz="1900" smtClean="0">
                <a:cs typeface="Times New Roman" panose="02020603050405020304" pitchFamily="18" charset="0"/>
              </a:rPr>
              <a:t>L</a:t>
            </a:r>
            <a:r>
              <a:rPr lang="vi-VN" sz="1900" smtClean="0">
                <a:cs typeface="Times New Roman" panose="02020603050405020304" pitchFamily="18" charset="0"/>
              </a:rPr>
              <a:t>ớp </a:t>
            </a:r>
            <a:r>
              <a:rPr lang="vi-VN" sz="1900">
                <a:cs typeface="Times New Roman" panose="02020603050405020304" pitchFamily="18" charset="0"/>
              </a:rPr>
              <a:t>được tìm thấy trong CLASSPATH của người dùng, thì nó được tạo từ tệp .class trên ổ cứng của người </a:t>
            </a:r>
            <a:r>
              <a:rPr lang="vi-VN" sz="1900">
                <a:cs typeface="Times New Roman" panose="02020603050405020304" pitchFamily="18" charset="0"/>
              </a:rPr>
              <a:t>dùng</a:t>
            </a:r>
            <a:r>
              <a:rPr lang="vi-VN" sz="1900" smtClean="0">
                <a:cs typeface="Times New Roman" panose="02020603050405020304" pitchFamily="18" charset="0"/>
              </a:rPr>
              <a:t>.</a:t>
            </a:r>
            <a:r>
              <a:rPr lang="en-US" sz="190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Nếu không, trình duyệt web sẽ quay lại trang web </a:t>
            </a:r>
            <a:r>
              <a:rPr lang="en-US" sz="1900">
                <a:latin typeface="Times New Roman" panose="02020603050405020304" pitchFamily="18" charset="0"/>
                <a:cs typeface="Times New Roman" panose="02020603050405020304" pitchFamily="18" charset="0"/>
              </a:rPr>
              <a:t>mà </a:t>
            </a:r>
            <a:r>
              <a:rPr lang="en-US" sz="1900">
                <a:latin typeface="Times New Roman" panose="02020603050405020304" pitchFamily="18" charset="0"/>
                <a:cs typeface="Times New Roman" panose="02020603050405020304" pitchFamily="18" charset="0"/>
              </a:rPr>
              <a:t>L</a:t>
            </a:r>
            <a:r>
              <a:rPr lang="en-US" sz="1900" smtClean="0">
                <a:latin typeface="Times New Roman" panose="02020603050405020304" pitchFamily="18" charset="0"/>
                <a:cs typeface="Times New Roman" panose="02020603050405020304" pitchFamily="18" charset="0"/>
              </a:rPr>
              <a:t>ớp </a:t>
            </a:r>
            <a:r>
              <a:rPr lang="en-US" sz="1900">
                <a:latin typeface="Times New Roman" panose="02020603050405020304" pitchFamily="18" charset="0"/>
                <a:cs typeface="Times New Roman" panose="02020603050405020304" pitchFamily="18" charset="0"/>
              </a:rPr>
              <a:t>này đến và tải xuống tệp .class </a:t>
            </a:r>
            <a:r>
              <a:rPr lang="en-US" sz="1900">
                <a:latin typeface="Times New Roman" panose="02020603050405020304" pitchFamily="18" charset="0"/>
                <a:cs typeface="Times New Roman" panose="02020603050405020304" pitchFamily="18" charset="0"/>
              </a:rPr>
              <a:t>cho </a:t>
            </a:r>
            <a:r>
              <a:rPr lang="en-US" sz="1900">
                <a:latin typeface="Times New Roman" panose="02020603050405020304" pitchFamily="18" charset="0"/>
                <a:cs typeface="Times New Roman" panose="02020603050405020304" pitchFamily="18" charset="0"/>
              </a:rPr>
              <a:t>L</a:t>
            </a:r>
            <a:r>
              <a:rPr lang="en-US" sz="1900" smtClean="0">
                <a:latin typeface="Times New Roman" panose="02020603050405020304" pitchFamily="18" charset="0"/>
                <a:cs typeface="Times New Roman" panose="02020603050405020304" pitchFamily="18" charset="0"/>
              </a:rPr>
              <a:t>ớp </a:t>
            </a:r>
            <a:r>
              <a:rPr lang="en-US" sz="1900">
                <a:latin typeface="Times New Roman" panose="02020603050405020304" pitchFamily="18" charset="0"/>
                <a:cs typeface="Times New Roman" panose="02020603050405020304" pitchFamily="18" charset="0"/>
              </a:rPr>
              <a:t>mới</a:t>
            </a:r>
            <a:r>
              <a:rPr lang="en-US" sz="1900" smtClean="0">
                <a:latin typeface="Times New Roman" panose="02020603050405020304" pitchFamily="18" charset="0"/>
                <a:cs typeface="Times New Roman" panose="02020603050405020304" pitchFamily="18" charset="0"/>
              </a:rPr>
              <a:t>. </a:t>
            </a:r>
            <a:r>
              <a:rPr lang="vi-VN" sz="1900">
                <a:cs typeface="Times New Roman" panose="02020603050405020304" pitchFamily="18" charset="0"/>
              </a:rPr>
              <a:t>Quy trình tương tự được thực hiện </a:t>
            </a:r>
            <a:r>
              <a:rPr lang="vi-VN" sz="1900">
                <a:cs typeface="Times New Roman" panose="02020603050405020304" pitchFamily="18" charset="0"/>
              </a:rPr>
              <a:t>cho </a:t>
            </a:r>
            <a:r>
              <a:rPr lang="en-US" sz="1900" smtClean="0">
                <a:cs typeface="Times New Roman" panose="02020603050405020304" pitchFamily="18" charset="0"/>
              </a:rPr>
              <a:t>L</a:t>
            </a:r>
            <a:r>
              <a:rPr lang="vi-VN" sz="1900" smtClean="0">
                <a:cs typeface="Times New Roman" panose="02020603050405020304" pitchFamily="18" charset="0"/>
              </a:rPr>
              <a:t>ớp </a:t>
            </a:r>
            <a:r>
              <a:rPr lang="vi-VN" sz="1900">
                <a:cs typeface="Times New Roman" panose="02020603050405020304" pitchFamily="18" charset="0"/>
              </a:rPr>
              <a:t>mới và bất </a:t>
            </a:r>
            <a:r>
              <a:rPr lang="vi-VN" sz="1900">
                <a:cs typeface="Times New Roman" panose="02020603050405020304" pitchFamily="18" charset="0"/>
              </a:rPr>
              <a:t>kỳ </a:t>
            </a:r>
            <a:r>
              <a:rPr lang="en-US" sz="1900" smtClean="0">
                <a:cs typeface="Times New Roman" panose="02020603050405020304" pitchFamily="18" charset="0"/>
              </a:rPr>
              <a:t>L</a:t>
            </a:r>
            <a:r>
              <a:rPr lang="vi-VN" sz="1900" smtClean="0">
                <a:cs typeface="Times New Roman" panose="02020603050405020304" pitchFamily="18" charset="0"/>
              </a:rPr>
              <a:t>ớp </a:t>
            </a:r>
            <a:r>
              <a:rPr lang="vi-VN" sz="1900">
                <a:cs typeface="Times New Roman" panose="02020603050405020304" pitchFamily="18" charset="0"/>
              </a:rPr>
              <a:t>nào khác được tải xuống từ Net. Nếu không tìm </a:t>
            </a:r>
            <a:r>
              <a:rPr lang="vi-VN" sz="1900">
                <a:cs typeface="Times New Roman" panose="02020603050405020304" pitchFamily="18" charset="0"/>
              </a:rPr>
              <a:t>thấy </a:t>
            </a:r>
            <a:r>
              <a:rPr lang="en-US" sz="1900" smtClean="0">
                <a:cs typeface="Times New Roman" panose="02020603050405020304" pitchFamily="18" charset="0"/>
              </a:rPr>
              <a:t>L</a:t>
            </a:r>
            <a:r>
              <a:rPr lang="vi-VN" sz="1900" smtClean="0">
                <a:cs typeface="Times New Roman" panose="02020603050405020304" pitchFamily="18" charset="0"/>
              </a:rPr>
              <a:t>ớp </a:t>
            </a:r>
            <a:r>
              <a:rPr lang="vi-VN" sz="1900">
                <a:cs typeface="Times New Roman" panose="02020603050405020304" pitchFamily="18" charset="0"/>
              </a:rPr>
              <a:t>mới, </a:t>
            </a:r>
            <a:r>
              <a:rPr lang="vi-VN" sz="1900">
                <a:cs typeface="Times New Roman" panose="02020603050405020304" pitchFamily="18" charset="0"/>
              </a:rPr>
              <a:t>thì </a:t>
            </a:r>
            <a:r>
              <a:rPr lang="en-US" sz="1900" smtClean="0">
                <a:latin typeface="Times New Roman" panose="02020603050405020304" pitchFamily="18" charset="0"/>
                <a:cs typeface="Times New Roman" panose="02020603050405020304" pitchFamily="18" charset="0"/>
              </a:rPr>
              <a:t>máy sẽ hiện thông báo</a:t>
            </a:r>
            <a:r>
              <a:rPr lang="vi-VN" sz="1900" smtClean="0">
                <a:cs typeface="Times New Roman" panose="02020603050405020304" pitchFamily="18" charset="0"/>
              </a:rPr>
              <a:t> ClassNotFoundException</a:t>
            </a:r>
            <a:r>
              <a:rPr lang="en-US" sz="1900" smtClean="0">
                <a:cs typeface="Times New Roman" panose="02020603050405020304" pitchFamily="18" charset="0"/>
              </a:rPr>
              <a:t>.</a:t>
            </a:r>
            <a:endParaRPr lang="en-US" sz="1900">
              <a:cs typeface="Times New Roman" panose="02020603050405020304" pitchFamily="18" charset="0"/>
            </a:endParaRPr>
          </a:p>
          <a:p>
            <a:endParaRPr lang="en-US" sz="1900" smtClean="0">
              <a:cs typeface="Times New Roman" panose="02020603050405020304" pitchFamily="18" charset="0"/>
            </a:endParaRPr>
          </a:p>
          <a:p>
            <a:endParaRPr 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045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smtClean="0">
                <a:latin typeface="Times New Roman" panose="02020603050405020304" pitchFamily="18" charset="0"/>
                <a:cs typeface="Times New Roman" panose="02020603050405020304" pitchFamily="18" charset="0"/>
              </a:rPr>
              <a:t>3.6.2 Bảo mật: Chuỗi Applet giao tiếp như thế nào?</a:t>
            </a:r>
            <a:endParaRPr 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900" smtClean="0">
                <a:latin typeface="Times New Roman" panose="02020603050405020304" pitchFamily="18" charset="0"/>
                <a:cs typeface="Times New Roman" panose="02020603050405020304" pitchFamily="18" charset="0"/>
              </a:rPr>
              <a:t>Những điều mà chuỗi applet truyển tải từ Network thường bị cấm: </a:t>
            </a:r>
          </a:p>
          <a:p>
            <a:r>
              <a:rPr lang="en-US" sz="1600">
                <a:latin typeface="Times New Roman" panose="02020603050405020304" pitchFamily="18" charset="0"/>
                <a:cs typeface="Times New Roman" panose="02020603050405020304" pitchFamily="18" charset="0"/>
              </a:rPr>
              <a:t>Applet không thể truy cập các địa chỉ tùy ý trong </a:t>
            </a:r>
            <a:r>
              <a:rPr lang="en-US" sz="1600">
                <a:latin typeface="Times New Roman" panose="02020603050405020304" pitchFamily="18" charset="0"/>
                <a:cs typeface="Times New Roman" panose="02020603050405020304" pitchFamily="18" charset="0"/>
              </a:rPr>
              <a:t>bộ </a:t>
            </a:r>
            <a:r>
              <a:rPr lang="en-US" sz="1600" smtClean="0">
                <a:latin typeface="Times New Roman" panose="02020603050405020304" pitchFamily="18" charset="0"/>
                <a:cs typeface="Times New Roman" panose="02020603050405020304" pitchFamily="18" charset="0"/>
              </a:rPr>
              <a:t>nhớ.</a:t>
            </a:r>
          </a:p>
          <a:p>
            <a:r>
              <a:rPr lang="en-US" sz="1600">
                <a:latin typeface="Times New Roman" panose="02020603050405020304" pitchFamily="18" charset="0"/>
                <a:cs typeface="Times New Roman" panose="02020603050405020304" pitchFamily="18" charset="0"/>
              </a:rPr>
              <a:t>Applet không thể truy cập hệ thống tệp cục bộ theo bất kỳ </a:t>
            </a:r>
            <a:r>
              <a:rPr lang="en-US" sz="1600">
                <a:latin typeface="Times New Roman" panose="02020603050405020304" pitchFamily="18" charset="0"/>
                <a:cs typeface="Times New Roman" panose="02020603050405020304" pitchFamily="18" charset="0"/>
              </a:rPr>
              <a:t>cách </a:t>
            </a:r>
            <a:r>
              <a:rPr lang="en-US" sz="1600" smtClean="0">
                <a:latin typeface="Times New Roman" panose="02020603050405020304" pitchFamily="18" charset="0"/>
                <a:cs typeface="Times New Roman" panose="02020603050405020304" pitchFamily="18" charset="0"/>
              </a:rPr>
              <a:t>nào.</a:t>
            </a:r>
          </a:p>
          <a:p>
            <a:r>
              <a:rPr lang="vi-VN" sz="1600">
                <a:cs typeface="Times New Roman" panose="02020603050405020304" pitchFamily="18" charset="0"/>
              </a:rPr>
              <a:t>Applet không thể khởi chạy các chương trình khác </a:t>
            </a:r>
            <a:r>
              <a:rPr lang="vi-VN" sz="1600">
                <a:cs typeface="Times New Roman" panose="02020603050405020304" pitchFamily="18" charset="0"/>
              </a:rPr>
              <a:t>trên </a:t>
            </a:r>
            <a:r>
              <a:rPr lang="en-US" sz="1600" smtClean="0">
                <a:cs typeface="Times New Roman" panose="02020603050405020304" pitchFamily="18" charset="0"/>
              </a:rPr>
              <a:t>Client.</a:t>
            </a:r>
          </a:p>
          <a:p>
            <a:r>
              <a:rPr lang="vi-VN" sz="1600">
                <a:cs typeface="Times New Roman" panose="02020603050405020304" pitchFamily="18" charset="0"/>
              </a:rPr>
              <a:t>Applet không thể tải các thư viện gốc hoặc xác định các cuộc gọi phương thức </a:t>
            </a:r>
            <a:r>
              <a:rPr lang="vi-VN" sz="1600">
                <a:cs typeface="Times New Roman" panose="02020603050405020304" pitchFamily="18" charset="0"/>
              </a:rPr>
              <a:t>gốc</a:t>
            </a:r>
            <a:r>
              <a:rPr lang="vi-VN" sz="1600" smtClean="0">
                <a:cs typeface="Times New Roman" panose="02020603050405020304" pitchFamily="18" charset="0"/>
              </a:rPr>
              <a:t>.</a:t>
            </a:r>
            <a:endParaRPr lang="en-US" sz="1600" smtClean="0">
              <a:cs typeface="Times New Roman" panose="02020603050405020304" pitchFamily="18" charset="0"/>
            </a:endParaRPr>
          </a:p>
          <a:p>
            <a:r>
              <a:rPr lang="vi-VN" sz="1600">
                <a:cs typeface="Times New Roman" panose="02020603050405020304" pitchFamily="18" charset="0"/>
              </a:rPr>
              <a:t>Applet không được phép sử dụng System.getProperty () theo cách tiết lộ thông tin về người dùng hoặc máy của </a:t>
            </a:r>
            <a:r>
              <a:rPr lang="vi-VN" sz="1600">
                <a:cs typeface="Times New Roman" panose="02020603050405020304" pitchFamily="18" charset="0"/>
              </a:rPr>
              <a:t>người </a:t>
            </a:r>
            <a:r>
              <a:rPr lang="vi-VN" sz="1600" smtClean="0">
                <a:cs typeface="Times New Roman" panose="02020603050405020304" pitchFamily="18" charset="0"/>
              </a:rPr>
              <a:t>dùng</a:t>
            </a:r>
            <a:r>
              <a:rPr lang="en-US" sz="1600" smtClean="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Applet có thể không xác định bất kỳ thuộc tính hệ thống nào.</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795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9896" y="2239767"/>
            <a:ext cx="8527551" cy="2108269"/>
          </a:xfrm>
          <a:prstGeom prst="rect">
            <a:avLst/>
          </a:prstGeom>
          <a:noFill/>
        </p:spPr>
        <p:txBody>
          <a:bodyPr wrap="square" rtlCol="0">
            <a:spAutoFit/>
          </a:bodyPr>
          <a:lstStyle/>
          <a:p>
            <a:r>
              <a:rPr lang="en-US" sz="1900" smtClean="0">
                <a:latin typeface="Times New Roman" panose="02020603050405020304" pitchFamily="18" charset="0"/>
                <a:cs typeface="Times New Roman" panose="02020603050405020304" pitchFamily="18" charset="0"/>
              </a:rPr>
              <a:t>Và những điều quan trọng nhất đối với chuỗi applet:</a:t>
            </a:r>
          </a:p>
          <a:p>
            <a:endParaRPr lang="en-US" sz="1600">
              <a:latin typeface="Times New Roman" panose="02020603050405020304" pitchFamily="18" charset="0"/>
              <a:cs typeface="Times New Roman" panose="02020603050405020304" pitchFamily="18" charset="0"/>
            </a:endParaRPr>
          </a:p>
          <a:p>
            <a:r>
              <a:rPr lang="vi-VN" sz="1600">
                <a:cs typeface="Times New Roman" panose="02020603050405020304" pitchFamily="18" charset="0"/>
              </a:rPr>
              <a:t>Một applet chỉ có thể mở các kết nối mạng tới máy chủ mà applet đó được tải xuống từ </a:t>
            </a:r>
            <a:r>
              <a:rPr lang="vi-VN" sz="1600">
                <a:cs typeface="Times New Roman" panose="02020603050405020304" pitchFamily="18" charset="0"/>
              </a:rPr>
              <a:t>đó</a:t>
            </a:r>
            <a:r>
              <a:rPr lang="vi-VN" sz="1600" smtClean="0">
                <a:cs typeface="Times New Roman" panose="02020603050405020304" pitchFamily="18" charset="0"/>
              </a:rPr>
              <a:t>.</a:t>
            </a:r>
            <a:endParaRPr lang="en-US" sz="1600" smtClean="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vi-VN" sz="1600">
                <a:cs typeface="Times New Roman" panose="02020603050405020304" pitchFamily="18" charset="0"/>
              </a:rPr>
              <a:t>Một applet không </a:t>
            </a:r>
            <a:r>
              <a:rPr lang="vi-VN" sz="1600">
                <a:cs typeface="Times New Roman" panose="02020603050405020304" pitchFamily="18" charset="0"/>
              </a:rPr>
              <a:t>thể </a:t>
            </a:r>
            <a:r>
              <a:rPr lang="en-US" sz="1600" smtClean="0">
                <a:latin typeface="Times New Roman" panose="02020603050405020304" pitchFamily="18" charset="0"/>
                <a:cs typeface="Times New Roman" panose="02020603050405020304" pitchFamily="18" charset="0"/>
              </a:rPr>
              <a:t>hoạt động</a:t>
            </a:r>
            <a:r>
              <a:rPr lang="vi-VN" sz="1600" smtClean="0">
                <a:latin typeface="Times New Roman" panose="02020603050405020304" pitchFamily="18" charset="0"/>
                <a:cs typeface="Times New Roman" panose="02020603050405020304" pitchFamily="18" charset="0"/>
              </a:rPr>
              <a:t> </a:t>
            </a:r>
            <a:r>
              <a:rPr lang="vi-VN" sz="1600">
                <a:cs typeface="Times New Roman" panose="02020603050405020304" pitchFamily="18" charset="0"/>
              </a:rPr>
              <a:t>trên các cổng dưới </a:t>
            </a:r>
            <a:r>
              <a:rPr lang="vi-VN" sz="1600">
                <a:cs typeface="Times New Roman" panose="02020603050405020304" pitchFamily="18" charset="0"/>
              </a:rPr>
              <a:t>1.024</a:t>
            </a:r>
            <a:r>
              <a:rPr lang="vi-VN" sz="1600" smtClean="0">
                <a:cs typeface="Times New Roman" panose="02020603050405020304" pitchFamily="18" charset="0"/>
              </a:rPr>
              <a:t>.</a:t>
            </a:r>
            <a:endParaRPr lang="en-US" sz="1600" smtClean="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vi-VN" sz="1600">
                <a:cs typeface="Times New Roman" panose="02020603050405020304" pitchFamily="18" charset="0"/>
              </a:rPr>
              <a:t>Ngay cả khi một applet có </a:t>
            </a:r>
            <a:r>
              <a:rPr lang="vi-VN" sz="1600">
                <a:cs typeface="Times New Roman" panose="02020603050405020304" pitchFamily="18" charset="0"/>
              </a:rPr>
              <a:t>thể </a:t>
            </a:r>
            <a:r>
              <a:rPr lang="en-US" sz="1600" smtClean="0">
                <a:latin typeface="Times New Roman" panose="02020603050405020304" pitchFamily="18" charset="0"/>
                <a:cs typeface="Times New Roman" panose="02020603050405020304" pitchFamily="18" charset="0"/>
              </a:rPr>
              <a:t>hoạt động </a:t>
            </a:r>
            <a:r>
              <a:rPr lang="vi-VN" sz="1600" smtClean="0">
                <a:cs typeface="Times New Roman" panose="02020603050405020304" pitchFamily="18" charset="0"/>
              </a:rPr>
              <a:t>trên </a:t>
            </a:r>
            <a:r>
              <a:rPr lang="vi-VN" sz="1600">
                <a:cs typeface="Times New Roman" panose="02020603050405020304" pitchFamily="18" charset="0"/>
              </a:rPr>
              <a:t>một cổng, nó chỉ có thể chấp nhận các kết nối đến từ máy chủ lưu trữ mà applet đó đã được tải xuống.</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50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26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err="1" smtClean="0">
                <a:solidFill>
                  <a:schemeClr val="accent3"/>
                </a:solidFill>
              </a:rPr>
              <a:t>Cú</a:t>
            </a:r>
            <a:r>
              <a:rPr lang="en-US" sz="4000" dirty="0" smtClean="0">
                <a:solidFill>
                  <a:schemeClr val="accent3"/>
                </a:solidFill>
              </a:rPr>
              <a:t> </a:t>
            </a:r>
            <a:r>
              <a:rPr lang="en-US" sz="4000" dirty="0" err="1" smtClean="0">
                <a:solidFill>
                  <a:schemeClr val="accent3"/>
                </a:solidFill>
              </a:rPr>
              <a:t>pháp</a:t>
            </a:r>
            <a:endParaRPr lang="en-US" sz="4000" dirty="0">
              <a:solidFill>
                <a:schemeClr val="accent3"/>
              </a:solidFill>
            </a:endParaRPr>
          </a:p>
        </p:txBody>
      </p:sp>
      <p:sp>
        <p:nvSpPr>
          <p:cNvPr id="3" name="Content Placeholder 2"/>
          <p:cNvSpPr>
            <a:spLocks noGrp="1"/>
          </p:cNvSpPr>
          <p:nvPr>
            <p:ph idx="1"/>
          </p:nvPr>
        </p:nvSpPr>
        <p:spPr/>
        <p:txBody>
          <a:bodyPr>
            <a:normAutofit/>
          </a:bodyPr>
          <a:lstStyle/>
          <a:p>
            <a:r>
              <a:rPr lang="en-US" sz="1900" dirty="0" err="1" smtClean="0"/>
              <a:t>Đa</a:t>
            </a:r>
            <a:r>
              <a:rPr lang="en-US" sz="1900" dirty="0" smtClean="0"/>
              <a:t> </a:t>
            </a:r>
            <a:r>
              <a:rPr lang="en-US" sz="1900" dirty="0" err="1" smtClean="0"/>
              <a:t>số</a:t>
            </a:r>
            <a:r>
              <a:rPr lang="en-US" sz="1900" dirty="0" smtClean="0"/>
              <a:t> </a:t>
            </a:r>
            <a:r>
              <a:rPr lang="en-US" sz="1900" dirty="0" err="1" smtClean="0"/>
              <a:t>làm</a:t>
            </a:r>
            <a:r>
              <a:rPr lang="en-US" sz="1900" dirty="0" smtClean="0"/>
              <a:t> </a:t>
            </a:r>
            <a:r>
              <a:rPr lang="en-US" sz="1900" dirty="0" err="1" smtClean="0"/>
              <a:t>theo</a:t>
            </a:r>
            <a:r>
              <a:rPr lang="en-US" sz="1900" dirty="0" smtClean="0"/>
              <a:t> </a:t>
            </a:r>
            <a:r>
              <a:rPr lang="en-US" sz="1900" dirty="0" err="1" smtClean="0"/>
              <a:t>hình</a:t>
            </a:r>
            <a:r>
              <a:rPr lang="en-US" sz="1900" dirty="0" smtClean="0"/>
              <a:t> </a:t>
            </a:r>
            <a:r>
              <a:rPr lang="en-US" sz="1900" dirty="0" err="1" smtClean="0"/>
              <a:t>thức</a:t>
            </a:r>
            <a:r>
              <a:rPr lang="en-US" sz="1900" dirty="0" smtClean="0"/>
              <a:t>: </a:t>
            </a:r>
            <a:r>
              <a:rPr lang="en-US" sz="1900" dirty="0"/>
              <a:t>//</a:t>
            </a:r>
            <a:r>
              <a:rPr lang="en-US" sz="1900" i="1" dirty="0" smtClean="0"/>
              <a:t>authority</a:t>
            </a:r>
            <a:r>
              <a:rPr lang="en-US" sz="1900" dirty="0" smtClean="0"/>
              <a:t>/</a:t>
            </a:r>
            <a:r>
              <a:rPr lang="en-US" sz="1900" i="1" dirty="0" err="1" smtClean="0"/>
              <a:t>path</a:t>
            </a:r>
            <a:r>
              <a:rPr lang="en-US" sz="1900" dirty="0" err="1" smtClean="0"/>
              <a:t>?</a:t>
            </a:r>
            <a:r>
              <a:rPr lang="en-US" sz="1900" i="1" dirty="0" err="1" smtClean="0"/>
              <a:t>query</a:t>
            </a:r>
            <a:r>
              <a:rPr lang="en-US" sz="1900" i="1" dirty="0" smtClean="0"/>
              <a:t> </a:t>
            </a:r>
          </a:p>
          <a:p>
            <a:pPr marL="0" indent="0">
              <a:buNone/>
            </a:pPr>
            <a:r>
              <a:rPr lang="en-US" sz="1900" i="1" dirty="0" smtClean="0"/>
              <a:t>+ </a:t>
            </a:r>
            <a:r>
              <a:rPr lang="vi-VN" sz="1900" i="1" dirty="0" smtClean="0"/>
              <a:t>Phần </a:t>
            </a:r>
            <a:r>
              <a:rPr lang="en-US" sz="1900" i="1" dirty="0" smtClean="0"/>
              <a:t>authority </a:t>
            </a:r>
            <a:r>
              <a:rPr lang="vi-VN" sz="1900" i="1" dirty="0" smtClean="0"/>
              <a:t>của </a:t>
            </a:r>
            <a:r>
              <a:rPr lang="vi-VN" sz="1900" i="1" dirty="0"/>
              <a:t>URI đặt tên cho cơ quan chịu trách nhiệm giải quyết phần còn lại của URI</a:t>
            </a:r>
            <a:r>
              <a:rPr lang="vi-VN" sz="1900" i="1" dirty="0" smtClean="0"/>
              <a:t>.</a:t>
            </a:r>
            <a:endParaRPr lang="en-US" sz="1900" i="1" dirty="0" smtClean="0"/>
          </a:p>
          <a:p>
            <a:pPr marL="0" indent="0">
              <a:buNone/>
            </a:pPr>
            <a:r>
              <a:rPr lang="en-US" sz="1900" i="1" dirty="0" smtClean="0"/>
              <a:t>+ </a:t>
            </a:r>
            <a:r>
              <a:rPr lang="en-US" sz="1900" i="1" dirty="0" err="1" smtClean="0"/>
              <a:t>Phần</a:t>
            </a:r>
            <a:r>
              <a:rPr lang="en-US" sz="1900" i="1" dirty="0" smtClean="0"/>
              <a:t> path </a:t>
            </a:r>
            <a:r>
              <a:rPr lang="vi-VN" sz="1900" i="1" dirty="0" smtClean="0"/>
              <a:t>(bao </a:t>
            </a:r>
            <a:r>
              <a:rPr lang="vi-VN" sz="1900" i="1" dirty="0"/>
              <a:t>gồm ký tự đầu /) là một chuỗi mà cơ </a:t>
            </a:r>
            <a:r>
              <a:rPr lang="vi-VN" sz="1900" i="1" dirty="0" smtClean="0"/>
              <a:t>quan</a:t>
            </a:r>
            <a:r>
              <a:rPr lang="en-US" sz="1900" i="1" dirty="0" smtClean="0"/>
              <a:t> </a:t>
            </a:r>
            <a:r>
              <a:rPr lang="en-US" sz="1900" i="1" dirty="0" err="1" smtClean="0"/>
              <a:t>có</a:t>
            </a:r>
            <a:r>
              <a:rPr lang="en-US" sz="1900" i="1" dirty="0" smtClean="0"/>
              <a:t> </a:t>
            </a:r>
            <a:r>
              <a:rPr lang="en-US" sz="1900" i="1" dirty="0" err="1" smtClean="0"/>
              <a:t>thẩm</a:t>
            </a:r>
            <a:r>
              <a:rPr lang="en-US" sz="1900" i="1" dirty="0" smtClean="0"/>
              <a:t> </a:t>
            </a:r>
            <a:r>
              <a:rPr lang="en-US" sz="1900" i="1" dirty="0" err="1" smtClean="0"/>
              <a:t>quyền</a:t>
            </a:r>
            <a:r>
              <a:rPr lang="vi-VN" sz="1900" i="1" dirty="0" smtClean="0"/>
              <a:t> </a:t>
            </a:r>
            <a:r>
              <a:rPr lang="vi-VN" sz="1900" i="1" dirty="0"/>
              <a:t>có thể sử dụng để xác định tài nguyên nào được xác định. Các cơ quan có thẩm quyền khác nhau có thể giải thích cùng một đường dẫn để chỉ các nguồn khác </a:t>
            </a:r>
            <a:r>
              <a:rPr lang="vi-VN" sz="1900" i="1" dirty="0" smtClean="0"/>
              <a:t>nhau</a:t>
            </a:r>
            <a:r>
              <a:rPr lang="en-US" sz="1900" i="1" dirty="0" smtClean="0"/>
              <a:t/>
            </a:r>
            <a:br>
              <a:rPr lang="en-US" sz="1900" i="1" dirty="0" smtClean="0"/>
            </a:br>
            <a:endParaRPr lang="en-US" sz="1900" dirty="0"/>
          </a:p>
        </p:txBody>
      </p:sp>
    </p:spTree>
    <p:extLst>
      <p:ext uri="{BB962C8B-B14F-4D97-AF65-F5344CB8AC3E}">
        <p14:creationId xmlns:p14="http://schemas.microsoft.com/office/powerpoint/2010/main" val="238942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73423"/>
            <a:ext cx="9601196" cy="1303867"/>
          </a:xfrm>
        </p:spPr>
        <p:txBody>
          <a:bodyPr>
            <a:normAutofit/>
          </a:bodyPr>
          <a:lstStyle/>
          <a:p>
            <a:pPr algn="l"/>
            <a:r>
              <a:rPr lang="en-US" sz="4000" dirty="0" err="1" smtClean="0">
                <a:solidFill>
                  <a:schemeClr val="accent3"/>
                </a:solidFill>
              </a:rPr>
              <a:t>Lược</a:t>
            </a:r>
            <a:r>
              <a:rPr lang="en-US" sz="4000" dirty="0" smtClean="0">
                <a:solidFill>
                  <a:schemeClr val="accent3"/>
                </a:solidFill>
              </a:rPr>
              <a:t> </a:t>
            </a:r>
            <a:r>
              <a:rPr lang="en-US" sz="4000" dirty="0" err="1" smtClean="0">
                <a:solidFill>
                  <a:schemeClr val="accent3"/>
                </a:solidFill>
              </a:rPr>
              <a:t>đồ</a:t>
            </a:r>
            <a:endParaRPr lang="en-US" sz="4000" dirty="0">
              <a:solidFill>
                <a:schemeClr val="accent3"/>
              </a:solidFill>
            </a:endParaRPr>
          </a:p>
        </p:txBody>
      </p:sp>
      <p:sp>
        <p:nvSpPr>
          <p:cNvPr id="3" name="Content Placeholder 2"/>
          <p:cNvSpPr>
            <a:spLocks noGrp="1"/>
          </p:cNvSpPr>
          <p:nvPr>
            <p:ph idx="1"/>
          </p:nvPr>
        </p:nvSpPr>
        <p:spPr/>
        <p:txBody>
          <a:bodyPr>
            <a:normAutofit fontScale="92500" lnSpcReduction="10000"/>
          </a:bodyPr>
          <a:lstStyle/>
          <a:p>
            <a:r>
              <a:rPr lang="en-US" sz="2100" dirty="0" smtClean="0"/>
              <a:t>B</a:t>
            </a:r>
            <a:r>
              <a:rPr lang="vi-VN" sz="2100" dirty="0" smtClean="0"/>
              <a:t>ao </a:t>
            </a:r>
            <a:r>
              <a:rPr lang="vi-VN" sz="2100" dirty="0"/>
              <a:t>gồm các chữ cái viết thường, chữ số và dấu cộng, dấu chấm và dấu gạch ngang</a:t>
            </a:r>
            <a:r>
              <a:rPr lang="vi-VN" sz="2100" dirty="0" smtClean="0"/>
              <a:t>.</a:t>
            </a:r>
            <a:r>
              <a:rPr lang="en-US" sz="2100" dirty="0" smtClean="0"/>
              <a:t> </a:t>
            </a:r>
            <a:r>
              <a:rPr lang="vi-VN" sz="2100" dirty="0"/>
              <a:t>Nó phải bắt đầu bằng một chữ cái thường</a:t>
            </a:r>
            <a:r>
              <a:rPr lang="vi-VN" sz="2100" dirty="0" smtClean="0"/>
              <a:t>.</a:t>
            </a:r>
            <a:endParaRPr lang="en-US" sz="2100" dirty="0" smtClean="0"/>
          </a:p>
          <a:p>
            <a:r>
              <a:rPr lang="en-US" sz="2100" dirty="0" smtClean="0"/>
              <a:t>Ba </a:t>
            </a:r>
            <a:r>
              <a:rPr lang="en-US" sz="2100" dirty="0" err="1" smtClean="0"/>
              <a:t>phần</a:t>
            </a:r>
            <a:r>
              <a:rPr lang="en-US" sz="2100" dirty="0" smtClean="0"/>
              <a:t> (authority, path, query) </a:t>
            </a:r>
            <a:r>
              <a:rPr lang="en-US" sz="2100" dirty="0" err="1" smtClean="0"/>
              <a:t>mỗi</a:t>
            </a:r>
            <a:r>
              <a:rPr lang="en-US" sz="2100" dirty="0" smtClean="0"/>
              <a:t> </a:t>
            </a:r>
            <a:r>
              <a:rPr lang="en-US" sz="2100" dirty="0" err="1" smtClean="0"/>
              <a:t>phần</a:t>
            </a:r>
            <a:r>
              <a:rPr lang="en-US" sz="2100" dirty="0" smtClean="0"/>
              <a:t> </a:t>
            </a:r>
            <a:r>
              <a:rPr lang="en-US" sz="2100" dirty="0" err="1" smtClean="0"/>
              <a:t>gồm</a:t>
            </a:r>
            <a:r>
              <a:rPr lang="en-US" sz="2100" dirty="0" smtClean="0"/>
              <a:t> </a:t>
            </a:r>
            <a:r>
              <a:rPr lang="en-US" sz="2100" dirty="0" err="1" smtClean="0"/>
              <a:t>các</a:t>
            </a:r>
            <a:r>
              <a:rPr lang="en-US" sz="2100" dirty="0" smtClean="0"/>
              <a:t> </a:t>
            </a:r>
            <a:r>
              <a:rPr lang="en-US" sz="2100" dirty="0" err="1" smtClean="0"/>
              <a:t>ký</a:t>
            </a:r>
            <a:r>
              <a:rPr lang="en-US" sz="2100" dirty="0" smtClean="0"/>
              <a:t> </a:t>
            </a:r>
            <a:r>
              <a:rPr lang="en-US" sz="2100" dirty="0" err="1" smtClean="0"/>
              <a:t>tự</a:t>
            </a:r>
            <a:r>
              <a:rPr lang="en-US" sz="2100" dirty="0" smtClean="0"/>
              <a:t> </a:t>
            </a:r>
            <a:r>
              <a:rPr lang="en-US" sz="2100" dirty="0" err="1" smtClean="0"/>
              <a:t>chữ</a:t>
            </a:r>
            <a:r>
              <a:rPr lang="en-US" sz="2100" dirty="0" smtClean="0"/>
              <a:t> </a:t>
            </a:r>
            <a:r>
              <a:rPr lang="en-US" sz="2100" dirty="0" err="1" smtClean="0"/>
              <a:t>và</a:t>
            </a:r>
            <a:r>
              <a:rPr lang="en-US" sz="2100" dirty="0" smtClean="0"/>
              <a:t> </a:t>
            </a:r>
            <a:r>
              <a:rPr lang="en-US" sz="2100" dirty="0" err="1" smtClean="0"/>
              <a:t>chữ</a:t>
            </a:r>
            <a:r>
              <a:rPr lang="en-US" sz="2100" dirty="0" smtClean="0"/>
              <a:t> </a:t>
            </a:r>
            <a:r>
              <a:rPr lang="en-US" sz="2100" dirty="0" err="1" smtClean="0"/>
              <a:t>số</a:t>
            </a:r>
            <a:r>
              <a:rPr lang="en-US" sz="2100" dirty="0" smtClean="0"/>
              <a:t> ASCII (</a:t>
            </a:r>
            <a:r>
              <a:rPr lang="en-US" sz="2100" dirty="0" err="1" smtClean="0"/>
              <a:t>các</a:t>
            </a:r>
            <a:r>
              <a:rPr lang="en-US" sz="2100" dirty="0" smtClean="0"/>
              <a:t> </a:t>
            </a:r>
            <a:r>
              <a:rPr lang="en-US" sz="2100" dirty="0" err="1" smtClean="0"/>
              <a:t>chữ</a:t>
            </a:r>
            <a:r>
              <a:rPr lang="en-US" sz="2100" dirty="0" smtClean="0"/>
              <a:t> </a:t>
            </a:r>
            <a:r>
              <a:rPr lang="en-US" sz="2100" dirty="0" err="1" smtClean="0"/>
              <a:t>cái</a:t>
            </a:r>
            <a:r>
              <a:rPr lang="en-US" sz="2100" dirty="0" smtClean="0"/>
              <a:t> A-Z, a-z, </a:t>
            </a:r>
            <a:r>
              <a:rPr lang="en-US" sz="2100" dirty="0" err="1" smtClean="0"/>
              <a:t>các</a:t>
            </a:r>
            <a:r>
              <a:rPr lang="en-US" sz="2100" dirty="0" smtClean="0"/>
              <a:t> </a:t>
            </a:r>
            <a:r>
              <a:rPr lang="en-US" sz="2100" dirty="0" err="1" smtClean="0"/>
              <a:t>số</a:t>
            </a:r>
            <a:r>
              <a:rPr lang="en-US" sz="2100" dirty="0" smtClean="0"/>
              <a:t> 0-9)</a:t>
            </a:r>
          </a:p>
          <a:p>
            <a:r>
              <a:rPr lang="en-US" sz="2100" dirty="0" err="1" smtClean="0"/>
              <a:t>Có</a:t>
            </a:r>
            <a:r>
              <a:rPr lang="en-US" sz="2100" dirty="0" smtClean="0"/>
              <a:t> </a:t>
            </a:r>
            <a:r>
              <a:rPr lang="en-US" sz="2100" dirty="0" err="1" smtClean="0"/>
              <a:t>thể</a:t>
            </a:r>
            <a:r>
              <a:rPr lang="en-US" sz="2100" dirty="0" smtClean="0"/>
              <a:t> </a:t>
            </a:r>
            <a:r>
              <a:rPr lang="en-US" sz="2100" dirty="0" err="1" smtClean="0"/>
              <a:t>sử</a:t>
            </a:r>
            <a:r>
              <a:rPr lang="en-US" sz="2100" dirty="0" smtClean="0"/>
              <a:t> </a:t>
            </a:r>
            <a:r>
              <a:rPr lang="en-US" sz="2100" dirty="0" err="1" smtClean="0"/>
              <a:t>dụng</a:t>
            </a:r>
            <a:r>
              <a:rPr lang="en-US" sz="2100" dirty="0" smtClean="0"/>
              <a:t> </a:t>
            </a:r>
            <a:r>
              <a:rPr lang="en-US" sz="2100" dirty="0" err="1" smtClean="0"/>
              <a:t>dấu</a:t>
            </a:r>
            <a:r>
              <a:rPr lang="en-US" sz="2100" dirty="0" smtClean="0"/>
              <a:t> </a:t>
            </a:r>
            <a:r>
              <a:rPr lang="en-US" sz="2100" dirty="0" err="1" smtClean="0"/>
              <a:t>câu</a:t>
            </a:r>
            <a:r>
              <a:rPr lang="en-US" sz="2100" dirty="0"/>
              <a:t> - _. ! ~ * </a:t>
            </a:r>
            <a:r>
              <a:rPr lang="en-US" sz="2100" dirty="0" smtClean="0"/>
              <a:t>`</a:t>
            </a:r>
          </a:p>
          <a:p>
            <a:r>
              <a:rPr lang="vi-VN" sz="2100" dirty="0"/>
              <a:t>Tất cả các ký tự khác bao gồm cả chữ và số không phải ASCII chẳng hạn như á và phải được thoát bằng dấu phần trăm (%) theo sau là mã thập lục phân cho ký tự.</a:t>
            </a:r>
            <a:r>
              <a:rPr lang="en-US" sz="2100" dirty="0" smtClean="0"/>
              <a:t> 	</a:t>
            </a:r>
          </a:p>
          <a:p>
            <a:r>
              <a:rPr lang="vi-VN" sz="2100" dirty="0"/>
              <a:t>Các ký tự dấu câu như / và @ cũng phải được mã hóa bằng cách sử dụng phần trăm thoát nếu chúng được sử dụng trong bất kỳ vai trò nào khác với những gì được chỉ định cho chúng trong phần cụ thể của lược đồ</a:t>
            </a:r>
            <a:endParaRPr lang="en-US" sz="2100" dirty="0" smtClean="0"/>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9458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3.1.1. URNS</a:t>
            </a:r>
            <a:endParaRPr lang="en-US" sz="4000" dirty="0">
              <a:solidFill>
                <a:schemeClr val="accent3"/>
              </a:solidFill>
            </a:endParaRPr>
          </a:p>
        </p:txBody>
      </p:sp>
      <p:sp>
        <p:nvSpPr>
          <p:cNvPr id="3" name="Content Placeholder 2"/>
          <p:cNvSpPr>
            <a:spLocks noGrp="1"/>
          </p:cNvSpPr>
          <p:nvPr>
            <p:ph idx="1"/>
          </p:nvPr>
        </p:nvSpPr>
        <p:spPr/>
        <p:txBody>
          <a:bodyPr/>
          <a:lstStyle/>
          <a:p>
            <a:r>
              <a:rPr lang="en-US" sz="1900" dirty="0" err="1"/>
              <a:t>Có</a:t>
            </a:r>
            <a:r>
              <a:rPr lang="en-US" sz="1900" dirty="0"/>
              <a:t> </a:t>
            </a:r>
            <a:r>
              <a:rPr lang="en-US" sz="1900" dirty="0" err="1"/>
              <a:t>hai</a:t>
            </a:r>
            <a:r>
              <a:rPr lang="en-US" sz="1900" dirty="0"/>
              <a:t> </a:t>
            </a:r>
            <a:r>
              <a:rPr lang="en-US" sz="1900" dirty="0" err="1"/>
              <a:t>loại</a:t>
            </a:r>
            <a:r>
              <a:rPr lang="en-US" sz="1900" dirty="0"/>
              <a:t> </a:t>
            </a:r>
            <a:r>
              <a:rPr lang="en-US" sz="1900" dirty="0" smtClean="0"/>
              <a:t>URI</a:t>
            </a:r>
            <a:r>
              <a:rPr lang="en-US" sz="1900" dirty="0"/>
              <a:t>S</a:t>
            </a:r>
            <a:r>
              <a:rPr lang="en-US" sz="1900" dirty="0" smtClean="0"/>
              <a:t>: </a:t>
            </a:r>
            <a:r>
              <a:rPr lang="en-US" sz="1900" dirty="0" err="1"/>
              <a:t>Bộ</a:t>
            </a:r>
            <a:r>
              <a:rPr lang="en-US" sz="1900" dirty="0"/>
              <a:t> </a:t>
            </a:r>
            <a:r>
              <a:rPr lang="en-US" sz="1900" dirty="0" err="1"/>
              <a:t>định</a:t>
            </a:r>
            <a:r>
              <a:rPr lang="en-US" sz="1900" dirty="0"/>
              <a:t> </a:t>
            </a:r>
            <a:r>
              <a:rPr lang="en-US" sz="1900" dirty="0" err="1"/>
              <a:t>vị</a:t>
            </a:r>
            <a:r>
              <a:rPr lang="en-US" sz="1900" dirty="0"/>
              <a:t> </a:t>
            </a:r>
            <a:r>
              <a:rPr lang="en-US" sz="1900" dirty="0" err="1"/>
              <a:t>tài</a:t>
            </a:r>
            <a:r>
              <a:rPr lang="en-US" sz="1900" dirty="0"/>
              <a:t> </a:t>
            </a:r>
            <a:r>
              <a:rPr lang="en-US" sz="1900" dirty="0" err="1"/>
              <a:t>nguyên</a:t>
            </a:r>
            <a:r>
              <a:rPr lang="en-US" sz="1900" dirty="0"/>
              <a:t> </a:t>
            </a:r>
            <a:r>
              <a:rPr lang="en-US" sz="1900" dirty="0" err="1"/>
              <a:t>đồng</a:t>
            </a:r>
            <a:r>
              <a:rPr lang="en-US" sz="1900" dirty="0"/>
              <a:t> </a:t>
            </a:r>
            <a:r>
              <a:rPr lang="en-US" sz="1900" dirty="0" err="1"/>
              <a:t>nhất</a:t>
            </a:r>
            <a:r>
              <a:rPr lang="en-US" sz="1900" dirty="0"/>
              <a:t> (</a:t>
            </a:r>
            <a:r>
              <a:rPr lang="en-US" sz="1900" dirty="0" smtClean="0"/>
              <a:t>URL</a:t>
            </a:r>
            <a:r>
              <a:rPr lang="en-US" sz="1900" dirty="0"/>
              <a:t>S</a:t>
            </a:r>
            <a:r>
              <a:rPr lang="en-US" sz="1900" dirty="0" smtClean="0"/>
              <a:t>) </a:t>
            </a:r>
            <a:r>
              <a:rPr lang="en-US" sz="1900" dirty="0" err="1"/>
              <a:t>và</a:t>
            </a:r>
            <a:r>
              <a:rPr lang="en-US" sz="1900" dirty="0"/>
              <a:t> </a:t>
            </a:r>
            <a:r>
              <a:rPr lang="en-US" sz="1900" dirty="0" err="1"/>
              <a:t>Đồng</a:t>
            </a:r>
            <a:r>
              <a:rPr lang="en-US" sz="1900" dirty="0"/>
              <a:t> </a:t>
            </a:r>
            <a:r>
              <a:rPr lang="en-US" sz="1900" dirty="0" err="1" smtClean="0"/>
              <a:t>nhất</a:t>
            </a:r>
            <a:r>
              <a:rPr lang="en-US" sz="1900" dirty="0" smtClean="0"/>
              <a:t> </a:t>
            </a:r>
            <a:r>
              <a:rPr lang="en-US" sz="1900" dirty="0" err="1" smtClean="0"/>
              <a:t>tên</a:t>
            </a:r>
            <a:r>
              <a:rPr lang="en-US" sz="1900" dirty="0" smtClean="0"/>
              <a:t> </a:t>
            </a:r>
            <a:r>
              <a:rPr lang="en-US" sz="1900" dirty="0" err="1"/>
              <a:t>tài</a:t>
            </a:r>
            <a:r>
              <a:rPr lang="en-US" sz="1900" dirty="0"/>
              <a:t> </a:t>
            </a:r>
            <a:r>
              <a:rPr lang="en-US" sz="1900" dirty="0" err="1"/>
              <a:t>nguyên</a:t>
            </a:r>
            <a:r>
              <a:rPr lang="en-US" sz="1900" dirty="0"/>
              <a:t> (</a:t>
            </a:r>
            <a:r>
              <a:rPr lang="en-US" sz="1900" dirty="0" smtClean="0"/>
              <a:t>URNS).</a:t>
            </a:r>
          </a:p>
          <a:p>
            <a:pPr marL="0" indent="0">
              <a:buNone/>
            </a:pPr>
            <a:r>
              <a:rPr lang="en-US" sz="1900" dirty="0"/>
              <a:t>+ URL </a:t>
            </a:r>
            <a:r>
              <a:rPr lang="en-US" sz="1900" dirty="0" err="1"/>
              <a:t>là</a:t>
            </a:r>
            <a:r>
              <a:rPr lang="en-US" sz="1900" dirty="0"/>
              <a:t> </a:t>
            </a:r>
            <a:r>
              <a:rPr lang="en-US" sz="1900" dirty="0" err="1"/>
              <a:t>một</a:t>
            </a:r>
            <a:r>
              <a:rPr lang="en-US" sz="1900" dirty="0"/>
              <a:t> con </a:t>
            </a:r>
            <a:r>
              <a:rPr lang="en-US" sz="1900" dirty="0" err="1"/>
              <a:t>trỏ</a:t>
            </a:r>
            <a:r>
              <a:rPr lang="en-US" sz="1900" dirty="0"/>
              <a:t> </a:t>
            </a:r>
            <a:r>
              <a:rPr lang="en-US" sz="1900" dirty="0" err="1"/>
              <a:t>đến</a:t>
            </a:r>
            <a:r>
              <a:rPr lang="en-US" sz="1900" dirty="0"/>
              <a:t> </a:t>
            </a:r>
            <a:r>
              <a:rPr lang="en-US" sz="1900" dirty="0" err="1"/>
              <a:t>một</a:t>
            </a:r>
            <a:r>
              <a:rPr lang="en-US" sz="1900" dirty="0"/>
              <a:t> </a:t>
            </a:r>
            <a:r>
              <a:rPr lang="en-US" sz="1900" dirty="0" err="1"/>
              <a:t>tài</a:t>
            </a:r>
            <a:r>
              <a:rPr lang="en-US" sz="1900" dirty="0"/>
              <a:t> </a:t>
            </a:r>
            <a:r>
              <a:rPr lang="en-US" sz="1900" dirty="0" err="1"/>
              <a:t>nguyên</a:t>
            </a:r>
            <a:r>
              <a:rPr lang="en-US" sz="1900" dirty="0"/>
              <a:t> </a:t>
            </a:r>
            <a:r>
              <a:rPr lang="en-US" sz="1900" dirty="0" err="1"/>
              <a:t>cụ</a:t>
            </a:r>
            <a:r>
              <a:rPr lang="en-US" sz="1900" dirty="0"/>
              <a:t> </a:t>
            </a:r>
            <a:r>
              <a:rPr lang="en-US" sz="1900" dirty="0" err="1"/>
              <a:t>thể</a:t>
            </a:r>
            <a:r>
              <a:rPr lang="en-US" sz="1900" dirty="0"/>
              <a:t> </a:t>
            </a:r>
            <a:r>
              <a:rPr lang="en-US" sz="1900" dirty="0" err="1"/>
              <a:t>trên</a:t>
            </a:r>
            <a:r>
              <a:rPr lang="en-US" sz="1900" dirty="0"/>
              <a:t> </a:t>
            </a:r>
            <a:r>
              <a:rPr lang="en-US" sz="1900" dirty="0" smtClean="0"/>
              <a:t>Internet</a:t>
            </a:r>
          </a:p>
          <a:p>
            <a:pPr marL="0" indent="0">
              <a:buNone/>
            </a:pPr>
            <a:r>
              <a:rPr lang="en-US" sz="1900" dirty="0" smtClean="0"/>
              <a:t>+ </a:t>
            </a:r>
            <a:r>
              <a:rPr lang="vi-VN" sz="1900" dirty="0"/>
              <a:t>URN là </a:t>
            </a:r>
            <a:r>
              <a:rPr lang="vi-VN" sz="1900" dirty="0" smtClean="0"/>
              <a:t>một</a:t>
            </a:r>
            <a:r>
              <a:rPr lang="en-US" sz="1900" dirty="0" smtClean="0"/>
              <a:t> </a:t>
            </a:r>
            <a:r>
              <a:rPr lang="vi-VN" sz="1900" dirty="0" smtClean="0"/>
              <a:t>tên </a:t>
            </a:r>
            <a:r>
              <a:rPr lang="vi-VN" sz="1900" dirty="0"/>
              <a:t>cho một tài nguyên cụ thể nhưng không có tham chiếu đến một vị trí cụ thể.</a:t>
            </a:r>
            <a:endParaRPr lang="en-US" sz="1900" dirty="0" smtClean="0"/>
          </a:p>
          <a:p>
            <a:endParaRPr lang="en-US" dirty="0"/>
          </a:p>
        </p:txBody>
      </p:sp>
    </p:spTree>
    <p:extLst>
      <p:ext uri="{BB962C8B-B14F-4D97-AF65-F5344CB8AC3E}">
        <p14:creationId xmlns:p14="http://schemas.microsoft.com/office/powerpoint/2010/main" val="333354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err="1" smtClean="0">
                <a:solidFill>
                  <a:schemeClr val="accent3"/>
                </a:solidFill>
              </a:rPr>
              <a:t>Định</a:t>
            </a:r>
            <a:r>
              <a:rPr lang="en-US" sz="4000" dirty="0" smtClean="0">
                <a:solidFill>
                  <a:schemeClr val="accent3"/>
                </a:solidFill>
              </a:rPr>
              <a:t> </a:t>
            </a:r>
            <a:r>
              <a:rPr lang="en-US" sz="4000" dirty="0" err="1" smtClean="0">
                <a:solidFill>
                  <a:schemeClr val="accent3"/>
                </a:solidFill>
              </a:rPr>
              <a:t>dạng</a:t>
            </a:r>
            <a:r>
              <a:rPr lang="en-US" sz="4000" dirty="0" smtClean="0">
                <a:solidFill>
                  <a:schemeClr val="accent3"/>
                </a:solidFill>
              </a:rPr>
              <a:t>, </a:t>
            </a:r>
            <a:r>
              <a:rPr lang="en-US" sz="4000" dirty="0" err="1" smtClean="0">
                <a:solidFill>
                  <a:schemeClr val="accent3"/>
                </a:solidFill>
              </a:rPr>
              <a:t>mục</a:t>
            </a:r>
            <a:r>
              <a:rPr lang="en-US" sz="4000" dirty="0" smtClean="0">
                <a:solidFill>
                  <a:schemeClr val="accent3"/>
                </a:solidFill>
              </a:rPr>
              <a:t> </a:t>
            </a:r>
            <a:r>
              <a:rPr lang="en-US" sz="4000" dirty="0" err="1" smtClean="0">
                <a:solidFill>
                  <a:schemeClr val="accent3"/>
                </a:solidFill>
              </a:rPr>
              <a:t>đích</a:t>
            </a:r>
            <a:endParaRPr lang="en-US" sz="4000" dirty="0">
              <a:solidFill>
                <a:schemeClr val="accent3"/>
              </a:solidFill>
            </a:endParaRPr>
          </a:p>
        </p:txBody>
      </p:sp>
      <p:sp>
        <p:nvSpPr>
          <p:cNvPr id="3" name="Content Placeholder 2"/>
          <p:cNvSpPr>
            <a:spLocks noGrp="1"/>
          </p:cNvSpPr>
          <p:nvPr>
            <p:ph idx="1"/>
          </p:nvPr>
        </p:nvSpPr>
        <p:spPr/>
        <p:txBody>
          <a:bodyPr/>
          <a:lstStyle/>
          <a:p>
            <a:r>
              <a:rPr lang="en-US" sz="1900" dirty="0" err="1" smtClean="0"/>
              <a:t>Định</a:t>
            </a:r>
            <a:r>
              <a:rPr lang="en-US" sz="1900" dirty="0" smtClean="0"/>
              <a:t> </a:t>
            </a:r>
            <a:r>
              <a:rPr lang="en-US" sz="1900" dirty="0" err="1" smtClean="0"/>
              <a:t>dạng</a:t>
            </a:r>
            <a:r>
              <a:rPr lang="en-US" sz="1900" dirty="0" smtClean="0"/>
              <a:t> </a:t>
            </a:r>
            <a:r>
              <a:rPr lang="en-US" sz="1900" dirty="0" err="1" smtClean="0"/>
              <a:t>chung</a:t>
            </a:r>
            <a:r>
              <a:rPr lang="en-US" sz="1900" dirty="0" smtClean="0"/>
              <a:t>: </a:t>
            </a:r>
            <a:r>
              <a:rPr lang="en-US" sz="1900" dirty="0" err="1" smtClean="0"/>
              <a:t>urn:</a:t>
            </a:r>
            <a:r>
              <a:rPr lang="en-US" sz="1900" i="1" dirty="0" err="1" smtClean="0"/>
              <a:t>namespace</a:t>
            </a:r>
            <a:r>
              <a:rPr lang="en-US" sz="1900" dirty="0" err="1" smtClean="0"/>
              <a:t>:</a:t>
            </a:r>
            <a:r>
              <a:rPr lang="en-US" sz="1900" i="1" dirty="0" err="1" smtClean="0"/>
              <a:t>resource_name</a:t>
            </a:r>
            <a:r>
              <a:rPr lang="en-US" sz="1900" dirty="0" smtClean="0"/>
              <a:t> </a:t>
            </a:r>
          </a:p>
          <a:p>
            <a:pPr marL="0" indent="0">
              <a:buNone/>
            </a:pPr>
            <a:r>
              <a:rPr lang="en-US" sz="1600" dirty="0" smtClean="0"/>
              <a:t>+</a:t>
            </a:r>
            <a:r>
              <a:rPr lang="vi-VN" sz="1600" dirty="0"/>
              <a:t> </a:t>
            </a:r>
            <a:r>
              <a:rPr lang="en-US" sz="1600" dirty="0" smtClean="0"/>
              <a:t>Namespace </a:t>
            </a:r>
            <a:r>
              <a:rPr lang="vi-VN" sz="1600" dirty="0" smtClean="0"/>
              <a:t>là </a:t>
            </a:r>
            <a:r>
              <a:rPr lang="vi-VN" sz="1600" dirty="0"/>
              <a:t>tên của một tập hợp các loại tài nguyên nhất định được duy trì </a:t>
            </a:r>
            <a:r>
              <a:rPr lang="vi-VN" sz="1600" dirty="0" smtClean="0"/>
              <a:t>bởi</a:t>
            </a:r>
            <a:r>
              <a:rPr lang="en-US" sz="1600" dirty="0" smtClean="0"/>
              <a:t> </a:t>
            </a:r>
            <a:r>
              <a:rPr lang="en-US" sz="1600" dirty="0" err="1" smtClean="0"/>
              <a:t>một</a:t>
            </a:r>
            <a:r>
              <a:rPr lang="en-US" sz="1600" dirty="0" smtClean="0"/>
              <a:t> </a:t>
            </a:r>
            <a:r>
              <a:rPr lang="en-US" sz="1600" dirty="0" err="1" smtClean="0"/>
              <a:t>số</a:t>
            </a:r>
            <a:r>
              <a:rPr lang="en-US" sz="1600" dirty="0" smtClean="0"/>
              <a:t> </a:t>
            </a:r>
            <a:r>
              <a:rPr lang="en-US" sz="1600" dirty="0" err="1" smtClean="0"/>
              <a:t>người</a:t>
            </a:r>
            <a:r>
              <a:rPr lang="en-US" sz="1600" dirty="0" smtClean="0"/>
              <a:t> </a:t>
            </a:r>
            <a:r>
              <a:rPr lang="en-US" sz="1600" dirty="0" err="1" smtClean="0"/>
              <a:t>có</a:t>
            </a:r>
            <a:r>
              <a:rPr lang="en-US" sz="1600" dirty="0" smtClean="0"/>
              <a:t> </a:t>
            </a:r>
            <a:r>
              <a:rPr lang="en-US" sz="1600" dirty="0" err="1" smtClean="0"/>
              <a:t>thẩm</a:t>
            </a:r>
            <a:r>
              <a:rPr lang="en-US" sz="1600" dirty="0" smtClean="0"/>
              <a:t> </a:t>
            </a:r>
            <a:r>
              <a:rPr lang="en-US" sz="1600" dirty="0" err="1" smtClean="0"/>
              <a:t>quyền</a:t>
            </a:r>
            <a:endParaRPr lang="en-US" sz="1600" dirty="0" smtClean="0"/>
          </a:p>
          <a:p>
            <a:pPr marL="0" indent="0">
              <a:buNone/>
            </a:pPr>
            <a:r>
              <a:rPr lang="en-US" sz="1600" dirty="0" smtClean="0"/>
              <a:t>+ Resource name </a:t>
            </a:r>
            <a:r>
              <a:rPr lang="en-US" sz="1600" dirty="0" err="1" smtClean="0"/>
              <a:t>là</a:t>
            </a:r>
            <a:r>
              <a:rPr lang="en-US" sz="1600" dirty="0" smtClean="0"/>
              <a:t> </a:t>
            </a:r>
            <a:r>
              <a:rPr lang="vi-VN" sz="1600" dirty="0"/>
              <a:t>tên của một tài nguyên trong bộ sưu tập đó.</a:t>
            </a:r>
            <a:r>
              <a:rPr lang="en-US" sz="1600" dirty="0"/>
              <a:t/>
            </a:r>
            <a:br>
              <a:rPr lang="en-US" sz="1600" dirty="0"/>
            </a:br>
            <a:endParaRPr lang="en-US" sz="1600" dirty="0"/>
          </a:p>
          <a:p>
            <a:pPr marL="0" indent="0">
              <a:buNone/>
            </a:pPr>
            <a:r>
              <a:rPr lang="en-US" sz="1600" dirty="0" smtClean="0">
                <a:solidFill>
                  <a:schemeClr val="accent1"/>
                </a:solidFill>
              </a:rPr>
              <a:t>●  </a:t>
            </a:r>
            <a:r>
              <a:rPr lang="en-US" sz="1900" dirty="0" err="1" smtClean="0">
                <a:solidFill>
                  <a:schemeClr val="tx1"/>
                </a:solidFill>
              </a:rPr>
              <a:t>Mục</a:t>
            </a:r>
            <a:r>
              <a:rPr lang="en-US" sz="1900" dirty="0" smtClean="0">
                <a:solidFill>
                  <a:schemeClr val="tx1"/>
                </a:solidFill>
              </a:rPr>
              <a:t> </a:t>
            </a:r>
            <a:r>
              <a:rPr lang="en-US" sz="1900" dirty="0" err="1" smtClean="0">
                <a:solidFill>
                  <a:schemeClr val="tx1"/>
                </a:solidFill>
              </a:rPr>
              <a:t>đích</a:t>
            </a:r>
            <a:r>
              <a:rPr lang="en-US" sz="1900" dirty="0" smtClean="0">
                <a:solidFill>
                  <a:schemeClr val="tx1"/>
                </a:solidFill>
              </a:rPr>
              <a:t>: </a:t>
            </a:r>
            <a:r>
              <a:rPr lang="vi-VN" sz="1900" dirty="0">
                <a:solidFill>
                  <a:schemeClr val="tx1"/>
                </a:solidFill>
              </a:rPr>
              <a:t>xử lý các tài nguyên được sao chép ở nhiều vị trí khác nhau hoặc đã chuyển từ trang này sang trang khác</a:t>
            </a:r>
            <a:endParaRPr lang="en-US" sz="1900" dirty="0" smtClean="0">
              <a:solidFill>
                <a:schemeClr val="accent1"/>
              </a:solidFill>
            </a:endParaRPr>
          </a:p>
        </p:txBody>
      </p:sp>
    </p:spTree>
    <p:extLst>
      <p:ext uri="{BB962C8B-B14F-4D97-AF65-F5344CB8AC3E}">
        <p14:creationId xmlns:p14="http://schemas.microsoft.com/office/powerpoint/2010/main" val="308637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solidFill>
                  <a:schemeClr val="accent3"/>
                </a:solidFill>
              </a:rPr>
              <a:t>Namespace (</a:t>
            </a:r>
            <a:r>
              <a:rPr lang="en-US" sz="4000" dirty="0" err="1" smtClean="0">
                <a:solidFill>
                  <a:schemeClr val="accent3"/>
                </a:solidFill>
              </a:rPr>
              <a:t>Không</a:t>
            </a:r>
            <a:r>
              <a:rPr lang="en-US" sz="4000" dirty="0" smtClean="0">
                <a:solidFill>
                  <a:schemeClr val="accent3"/>
                </a:solidFill>
              </a:rPr>
              <a:t> </a:t>
            </a:r>
            <a:r>
              <a:rPr lang="en-US" sz="4000" dirty="0" err="1" smtClean="0">
                <a:solidFill>
                  <a:schemeClr val="accent3"/>
                </a:solidFill>
              </a:rPr>
              <a:t>gian</a:t>
            </a:r>
            <a:r>
              <a:rPr lang="en-US" sz="4000" dirty="0" smtClean="0">
                <a:solidFill>
                  <a:schemeClr val="accent3"/>
                </a:solidFill>
              </a:rPr>
              <a:t> </a:t>
            </a:r>
            <a:r>
              <a:rPr lang="en-US" sz="4000" dirty="0" err="1" smtClean="0">
                <a:solidFill>
                  <a:schemeClr val="accent3"/>
                </a:solidFill>
              </a:rPr>
              <a:t>tên</a:t>
            </a:r>
            <a:r>
              <a:rPr lang="en-US" sz="4000" dirty="0" smtClean="0">
                <a:solidFill>
                  <a:schemeClr val="accent3"/>
                </a:solidFill>
              </a:rPr>
              <a:t>)</a:t>
            </a:r>
            <a:endParaRPr lang="en-US" sz="4000" dirty="0">
              <a:solidFill>
                <a:schemeClr val="accent3"/>
              </a:solidFill>
            </a:endParaRPr>
          </a:p>
        </p:txBody>
      </p:sp>
      <p:sp>
        <p:nvSpPr>
          <p:cNvPr id="3" name="Content Placeholder 2"/>
          <p:cNvSpPr>
            <a:spLocks noGrp="1"/>
          </p:cNvSpPr>
          <p:nvPr>
            <p:ph idx="1"/>
          </p:nvPr>
        </p:nvSpPr>
        <p:spPr/>
        <p:txBody>
          <a:bodyPr/>
          <a:lstStyle/>
          <a:p>
            <a:r>
              <a:rPr lang="en-US" sz="1900" dirty="0" err="1" smtClean="0"/>
              <a:t>Cú</a:t>
            </a:r>
            <a:r>
              <a:rPr lang="en-US" sz="1900" dirty="0" smtClean="0"/>
              <a:t> </a:t>
            </a:r>
            <a:r>
              <a:rPr lang="en-US" sz="1900" dirty="0" err="1" smtClean="0"/>
              <a:t>pháp</a:t>
            </a:r>
            <a:r>
              <a:rPr lang="en-US" sz="1900" dirty="0" smtClean="0"/>
              <a:t> </a:t>
            </a:r>
            <a:r>
              <a:rPr lang="en-US" sz="1900" dirty="0" err="1" smtClean="0"/>
              <a:t>chính</a:t>
            </a:r>
            <a:r>
              <a:rPr lang="en-US" sz="1900" dirty="0" smtClean="0"/>
              <a:t> </a:t>
            </a:r>
            <a:r>
              <a:rPr lang="en-US" sz="1900" dirty="0" err="1" smtClean="0"/>
              <a:t>xác</a:t>
            </a:r>
            <a:r>
              <a:rPr lang="en-US" sz="1900" dirty="0" smtClean="0"/>
              <a:t> </a:t>
            </a:r>
            <a:r>
              <a:rPr lang="en-US" sz="1900" dirty="0" err="1" smtClean="0"/>
              <a:t>của</a:t>
            </a:r>
            <a:r>
              <a:rPr lang="en-US" sz="1900" dirty="0" smtClean="0"/>
              <a:t> </a:t>
            </a:r>
            <a:r>
              <a:rPr lang="en-US" sz="1900" dirty="0" err="1" smtClean="0"/>
              <a:t>tên</a:t>
            </a:r>
            <a:r>
              <a:rPr lang="en-US" sz="1900" dirty="0" smtClean="0"/>
              <a:t> </a:t>
            </a:r>
            <a:r>
              <a:rPr lang="en-US" sz="1900" dirty="0" err="1" smtClean="0"/>
              <a:t>tài</a:t>
            </a:r>
            <a:r>
              <a:rPr lang="en-US" sz="1900" dirty="0" smtClean="0"/>
              <a:t> </a:t>
            </a:r>
            <a:r>
              <a:rPr lang="en-US" sz="1900" dirty="0" err="1" smtClean="0"/>
              <a:t>nguyên</a:t>
            </a:r>
            <a:r>
              <a:rPr lang="en-US" sz="1900" dirty="0" smtClean="0"/>
              <a:t> </a:t>
            </a:r>
            <a:r>
              <a:rPr lang="en-US" sz="1900" dirty="0" err="1" smtClean="0"/>
              <a:t>phụ</a:t>
            </a:r>
            <a:r>
              <a:rPr lang="en-US" sz="1900" dirty="0" smtClean="0"/>
              <a:t> </a:t>
            </a:r>
            <a:r>
              <a:rPr lang="en-US" sz="1900" dirty="0" err="1" smtClean="0"/>
              <a:t>thuộc</a:t>
            </a:r>
            <a:r>
              <a:rPr lang="en-US" sz="1900" dirty="0" smtClean="0"/>
              <a:t> </a:t>
            </a:r>
            <a:r>
              <a:rPr lang="en-US" sz="1900" dirty="0" err="1" smtClean="0"/>
              <a:t>vào</a:t>
            </a:r>
            <a:r>
              <a:rPr lang="en-US" sz="1900" dirty="0" smtClean="0"/>
              <a:t> </a:t>
            </a:r>
            <a:r>
              <a:rPr lang="en-US" sz="1900" dirty="0" err="1" smtClean="0"/>
              <a:t>không</a:t>
            </a:r>
            <a:r>
              <a:rPr lang="en-US" sz="1900" dirty="0" smtClean="0"/>
              <a:t> </a:t>
            </a:r>
            <a:r>
              <a:rPr lang="en-US" sz="1900" dirty="0" err="1" smtClean="0"/>
              <a:t>gian</a:t>
            </a:r>
            <a:r>
              <a:rPr lang="en-US" sz="1900" dirty="0" smtClean="0"/>
              <a:t> </a:t>
            </a:r>
            <a:r>
              <a:rPr lang="en-US" sz="1900" dirty="0" err="1" smtClean="0"/>
              <a:t>tên</a:t>
            </a:r>
            <a:endParaRPr lang="en-US" sz="1900" dirty="0"/>
          </a:p>
          <a:p>
            <a:r>
              <a:rPr lang="en-US" sz="1900" dirty="0" err="1"/>
              <a:t>Không</a:t>
            </a:r>
            <a:r>
              <a:rPr lang="en-US" sz="1900" dirty="0"/>
              <a:t> </a:t>
            </a:r>
            <a:r>
              <a:rPr lang="en-US" sz="1900" dirty="0" err="1"/>
              <a:t>gian</a:t>
            </a:r>
            <a:r>
              <a:rPr lang="en-US" sz="1900" dirty="0"/>
              <a:t> </a:t>
            </a:r>
            <a:r>
              <a:rPr lang="en-US" sz="1900" dirty="0" err="1"/>
              <a:t>tên</a:t>
            </a:r>
            <a:r>
              <a:rPr lang="en-US" sz="1900" dirty="0"/>
              <a:t> </a:t>
            </a:r>
            <a:r>
              <a:rPr lang="en-US" sz="1900" dirty="0" smtClean="0"/>
              <a:t>ISBN </a:t>
            </a:r>
            <a:r>
              <a:rPr lang="en-US" sz="1900" dirty="0" err="1" smtClean="0"/>
              <a:t>thấy</a:t>
            </a:r>
            <a:r>
              <a:rPr lang="en-US" sz="1900" dirty="0" smtClean="0"/>
              <a:t> </a:t>
            </a:r>
            <a:r>
              <a:rPr lang="en-US" sz="1900" dirty="0" err="1"/>
              <a:t>các</a:t>
            </a:r>
            <a:r>
              <a:rPr lang="en-US" sz="1900" dirty="0"/>
              <a:t> </a:t>
            </a:r>
            <a:r>
              <a:rPr lang="en-US" sz="1900" dirty="0" err="1"/>
              <a:t>chuỗi</a:t>
            </a:r>
            <a:r>
              <a:rPr lang="en-US" sz="1900" dirty="0"/>
              <a:t> </a:t>
            </a:r>
            <a:r>
              <a:rPr lang="en-US" sz="1900" dirty="0" err="1"/>
              <a:t>bao</a:t>
            </a:r>
            <a:r>
              <a:rPr lang="en-US" sz="1900" dirty="0"/>
              <a:t> </a:t>
            </a:r>
            <a:r>
              <a:rPr lang="en-US" sz="1900" dirty="0" err="1"/>
              <a:t>gồm</a:t>
            </a:r>
            <a:r>
              <a:rPr lang="en-US" sz="1900" dirty="0"/>
              <a:t> 10 </a:t>
            </a:r>
            <a:r>
              <a:rPr lang="en-US" sz="1900" dirty="0" err="1"/>
              <a:t>ký</a:t>
            </a:r>
            <a:r>
              <a:rPr lang="en-US" sz="1900" dirty="0"/>
              <a:t> </a:t>
            </a:r>
            <a:r>
              <a:rPr lang="en-US" sz="1900" dirty="0" err="1"/>
              <a:t>tự</a:t>
            </a:r>
            <a:r>
              <a:rPr lang="en-US" sz="1900" dirty="0"/>
              <a:t>, </a:t>
            </a:r>
            <a:r>
              <a:rPr lang="en-US" sz="1900" dirty="0" err="1"/>
              <a:t>tất</a:t>
            </a:r>
            <a:r>
              <a:rPr lang="en-US" sz="1900" dirty="0"/>
              <a:t> </a:t>
            </a:r>
            <a:r>
              <a:rPr lang="en-US" sz="1900" dirty="0" err="1"/>
              <a:t>cả</a:t>
            </a:r>
            <a:r>
              <a:rPr lang="en-US" sz="1900" dirty="0"/>
              <a:t> </a:t>
            </a:r>
            <a:r>
              <a:rPr lang="en-US" sz="1900" dirty="0" err="1"/>
              <a:t>đều</a:t>
            </a:r>
            <a:r>
              <a:rPr lang="en-US" sz="1900" dirty="0"/>
              <a:t> </a:t>
            </a:r>
            <a:r>
              <a:rPr lang="en-US" sz="1900" dirty="0" err="1"/>
              <a:t>là</a:t>
            </a:r>
            <a:r>
              <a:rPr lang="en-US" sz="1900" dirty="0"/>
              <a:t> </a:t>
            </a:r>
            <a:r>
              <a:rPr lang="en-US" sz="1900" dirty="0" err="1"/>
              <a:t>chữ</a:t>
            </a:r>
            <a:r>
              <a:rPr lang="en-US" sz="1900" dirty="0"/>
              <a:t> </a:t>
            </a:r>
            <a:r>
              <a:rPr lang="en-US" sz="1900" dirty="0" err="1"/>
              <a:t>số</a:t>
            </a:r>
            <a:r>
              <a:rPr lang="en-US" sz="1900" dirty="0"/>
              <a:t> </a:t>
            </a:r>
            <a:r>
              <a:rPr lang="en-US" sz="1900" dirty="0" err="1" smtClean="0"/>
              <a:t>với</a:t>
            </a:r>
            <a:r>
              <a:rPr lang="en-US" sz="1900" dirty="0" smtClean="0"/>
              <a:t> </a:t>
            </a:r>
            <a:r>
              <a:rPr lang="en-US" sz="1900" dirty="0" err="1" smtClean="0"/>
              <a:t>một</a:t>
            </a:r>
            <a:r>
              <a:rPr lang="en-US" sz="1900" dirty="0" smtClean="0"/>
              <a:t> </a:t>
            </a:r>
            <a:r>
              <a:rPr lang="en-US" sz="1900" dirty="0" err="1"/>
              <a:t>ngoại</a:t>
            </a:r>
            <a:r>
              <a:rPr lang="en-US" sz="1900" dirty="0"/>
              <a:t> </a:t>
            </a:r>
            <a:r>
              <a:rPr lang="en-US" sz="1900" dirty="0" err="1"/>
              <a:t>lệ</a:t>
            </a:r>
            <a:r>
              <a:rPr lang="en-US" sz="1900" dirty="0"/>
              <a:t> </a:t>
            </a:r>
            <a:r>
              <a:rPr lang="en-US" sz="1900" dirty="0" err="1"/>
              <a:t>duy</a:t>
            </a:r>
            <a:r>
              <a:rPr lang="en-US" sz="1900" dirty="0"/>
              <a:t> </a:t>
            </a:r>
            <a:r>
              <a:rPr lang="en-US" sz="1900" dirty="0" err="1"/>
              <a:t>nhất</a:t>
            </a:r>
            <a:r>
              <a:rPr lang="en-US" sz="1900" dirty="0"/>
              <a:t> </a:t>
            </a:r>
            <a:r>
              <a:rPr lang="en-US" sz="1900" dirty="0" err="1"/>
              <a:t>mà</a:t>
            </a:r>
            <a:r>
              <a:rPr lang="en-US" sz="1900" dirty="0"/>
              <a:t> </a:t>
            </a:r>
            <a:r>
              <a:rPr lang="en-US" sz="1900" dirty="0" err="1"/>
              <a:t>ký</a:t>
            </a:r>
            <a:r>
              <a:rPr lang="en-US" sz="1900" dirty="0"/>
              <a:t> </a:t>
            </a:r>
            <a:r>
              <a:rPr lang="en-US" sz="1900" dirty="0" err="1"/>
              <a:t>tự</a:t>
            </a:r>
            <a:r>
              <a:rPr lang="en-US" sz="1900" dirty="0"/>
              <a:t> </a:t>
            </a:r>
            <a:r>
              <a:rPr lang="en-US" sz="1900" dirty="0" err="1"/>
              <a:t>cuối</a:t>
            </a:r>
            <a:r>
              <a:rPr lang="en-US" sz="1900" dirty="0"/>
              <a:t> </a:t>
            </a:r>
            <a:r>
              <a:rPr lang="en-US" sz="1900" dirty="0" err="1"/>
              <a:t>cùng</a:t>
            </a:r>
            <a:r>
              <a:rPr lang="en-US" sz="1900" dirty="0"/>
              <a:t> </a:t>
            </a:r>
            <a:r>
              <a:rPr lang="en-US" sz="1900" dirty="0" err="1"/>
              <a:t>có</a:t>
            </a:r>
            <a:r>
              <a:rPr lang="en-US" sz="1900" dirty="0"/>
              <a:t> </a:t>
            </a:r>
            <a:r>
              <a:rPr lang="en-US" sz="1900" dirty="0" err="1"/>
              <a:t>thể</a:t>
            </a:r>
            <a:r>
              <a:rPr lang="en-US" sz="1900" dirty="0"/>
              <a:t> </a:t>
            </a:r>
            <a:r>
              <a:rPr lang="en-US" sz="1900" dirty="0" err="1"/>
              <a:t>là</a:t>
            </a:r>
            <a:r>
              <a:rPr lang="en-US" sz="1900" dirty="0"/>
              <a:t> </a:t>
            </a:r>
            <a:r>
              <a:rPr lang="en-US" sz="1900" dirty="0" err="1"/>
              <a:t>chữ</a:t>
            </a:r>
            <a:r>
              <a:rPr lang="en-US" sz="1900" dirty="0"/>
              <a:t> X </a:t>
            </a:r>
            <a:r>
              <a:rPr lang="en-US" sz="1900" dirty="0" err="1"/>
              <a:t>viết</a:t>
            </a:r>
            <a:r>
              <a:rPr lang="en-US" sz="1900" dirty="0"/>
              <a:t> </a:t>
            </a:r>
            <a:r>
              <a:rPr lang="en-US" sz="1900" dirty="0" err="1"/>
              <a:t>hoa</a:t>
            </a:r>
            <a:r>
              <a:rPr lang="en-US" sz="1900" dirty="0"/>
              <a:t>.</a:t>
            </a:r>
            <a:endParaRPr lang="en-US" sz="1900" dirty="0" smtClean="0"/>
          </a:p>
          <a:p>
            <a:r>
              <a:rPr lang="en-US" sz="1900" dirty="0" err="1" smtClean="0"/>
              <a:t>Các</a:t>
            </a:r>
            <a:r>
              <a:rPr lang="en-US" sz="1900" dirty="0" smtClean="0"/>
              <a:t> </a:t>
            </a:r>
            <a:r>
              <a:rPr lang="en-US" sz="1900" dirty="0" err="1" smtClean="0"/>
              <a:t>không</a:t>
            </a:r>
            <a:r>
              <a:rPr lang="en-US" sz="1900" dirty="0" smtClean="0"/>
              <a:t> </a:t>
            </a:r>
            <a:r>
              <a:rPr lang="en-US" sz="1900" dirty="0" err="1" smtClean="0"/>
              <a:t>gian</a:t>
            </a:r>
            <a:r>
              <a:rPr lang="en-US" sz="1900" dirty="0" smtClean="0"/>
              <a:t> </a:t>
            </a:r>
            <a:r>
              <a:rPr lang="en-US" sz="1900" dirty="0" err="1" smtClean="0"/>
              <a:t>tên</a:t>
            </a:r>
            <a:r>
              <a:rPr lang="en-US" sz="1900" dirty="0" smtClean="0"/>
              <a:t> </a:t>
            </a:r>
            <a:r>
              <a:rPr lang="en-US" sz="1900" dirty="0" err="1" smtClean="0"/>
              <a:t>khác</a:t>
            </a:r>
            <a:r>
              <a:rPr lang="en-US" sz="1900" dirty="0" smtClean="0"/>
              <a:t> </a:t>
            </a:r>
            <a:r>
              <a:rPr lang="en-US" sz="1900" dirty="0" err="1" smtClean="0"/>
              <a:t>sẽ</a:t>
            </a:r>
            <a:r>
              <a:rPr lang="en-US" sz="1900" dirty="0" smtClean="0"/>
              <a:t> </a:t>
            </a:r>
            <a:r>
              <a:rPr lang="en-US" sz="1900" dirty="0" err="1" smtClean="0"/>
              <a:t>sử</a:t>
            </a:r>
            <a:r>
              <a:rPr lang="en-US" sz="1900" dirty="0" smtClean="0"/>
              <a:t> </a:t>
            </a:r>
            <a:r>
              <a:rPr lang="en-US" sz="1900" dirty="0" err="1" smtClean="0"/>
              <a:t>dụng</a:t>
            </a:r>
            <a:r>
              <a:rPr lang="en-US" sz="1900" dirty="0" smtClean="0"/>
              <a:t> </a:t>
            </a:r>
            <a:r>
              <a:rPr lang="en-US" sz="1900" dirty="0" err="1" smtClean="0"/>
              <a:t>các</a:t>
            </a:r>
            <a:r>
              <a:rPr lang="en-US" sz="1900" dirty="0" smtClean="0"/>
              <a:t> </a:t>
            </a:r>
            <a:r>
              <a:rPr lang="en-US" sz="1900" dirty="0" err="1" smtClean="0"/>
              <a:t>cú</a:t>
            </a:r>
            <a:r>
              <a:rPr lang="en-US" sz="1900" dirty="0" smtClean="0"/>
              <a:t> </a:t>
            </a:r>
            <a:r>
              <a:rPr lang="en-US" sz="1900" dirty="0" err="1" smtClean="0"/>
              <a:t>pháp</a:t>
            </a:r>
            <a:r>
              <a:rPr lang="en-US" sz="1900" dirty="0" smtClean="0"/>
              <a:t> </a:t>
            </a:r>
            <a:r>
              <a:rPr lang="en-US" sz="1900" dirty="0" err="1" smtClean="0"/>
              <a:t>khác</a:t>
            </a:r>
            <a:r>
              <a:rPr lang="en-US" sz="1900" dirty="0" smtClean="0"/>
              <a:t> </a:t>
            </a:r>
            <a:r>
              <a:rPr lang="en-US" sz="1900" dirty="0" err="1" smtClean="0"/>
              <a:t>nhau</a:t>
            </a:r>
            <a:r>
              <a:rPr lang="en-US" sz="1900" dirty="0" smtClean="0"/>
              <a:t> </a:t>
            </a:r>
            <a:r>
              <a:rPr lang="en-US" sz="1900" dirty="0" err="1" smtClean="0"/>
              <a:t>cho</a:t>
            </a:r>
            <a:r>
              <a:rPr lang="en-US" sz="1900" dirty="0" smtClean="0"/>
              <a:t> </a:t>
            </a:r>
            <a:r>
              <a:rPr lang="en-US" sz="1900" dirty="0" err="1" smtClean="0"/>
              <a:t>tên</a:t>
            </a:r>
            <a:r>
              <a:rPr lang="en-US" sz="1900" dirty="0" smtClean="0"/>
              <a:t> </a:t>
            </a:r>
            <a:r>
              <a:rPr lang="en-US" sz="1900" dirty="0" err="1" smtClean="0"/>
              <a:t>tài</a:t>
            </a:r>
            <a:r>
              <a:rPr lang="en-US" sz="1900" dirty="0" smtClean="0"/>
              <a:t> </a:t>
            </a:r>
            <a:r>
              <a:rPr lang="en-US" sz="1900" dirty="0" err="1" smtClean="0"/>
              <a:t>nguyên</a:t>
            </a:r>
            <a:endParaRPr lang="en-US" sz="1900" dirty="0"/>
          </a:p>
          <a:p>
            <a:r>
              <a:rPr lang="en-US" sz="1900" dirty="0" smtClean="0"/>
              <a:t>IANA </a:t>
            </a:r>
            <a:r>
              <a:rPr lang="en-US" sz="1900" dirty="0" err="1" smtClean="0"/>
              <a:t>chịu</a:t>
            </a:r>
            <a:r>
              <a:rPr lang="en-US" sz="1900" dirty="0" smtClean="0"/>
              <a:t> </a:t>
            </a:r>
            <a:r>
              <a:rPr lang="en-US" sz="1900" dirty="0" err="1" smtClean="0"/>
              <a:t>trách</a:t>
            </a:r>
            <a:r>
              <a:rPr lang="en-US" sz="1900" dirty="0" smtClean="0"/>
              <a:t> </a:t>
            </a:r>
            <a:r>
              <a:rPr lang="en-US" sz="1900" dirty="0" err="1" smtClean="0"/>
              <a:t>nhiệm</a:t>
            </a:r>
            <a:r>
              <a:rPr lang="en-US" sz="1900" dirty="0" smtClean="0"/>
              <a:t> </a:t>
            </a:r>
            <a:r>
              <a:rPr lang="en-US" sz="1900" dirty="0" err="1" smtClean="0"/>
              <a:t>phân</a:t>
            </a:r>
            <a:r>
              <a:rPr lang="en-US" sz="1900" dirty="0" smtClean="0"/>
              <a:t> </a:t>
            </a:r>
            <a:r>
              <a:rPr lang="en-US" sz="1900" dirty="0" err="1" smtClean="0"/>
              <a:t>phối</a:t>
            </a:r>
            <a:r>
              <a:rPr lang="en-US" sz="1900" dirty="0" smtClean="0"/>
              <a:t> </a:t>
            </a:r>
            <a:r>
              <a:rPr lang="en-US" sz="1900" dirty="0" err="1" smtClean="0"/>
              <a:t>không</a:t>
            </a:r>
            <a:r>
              <a:rPr lang="en-US" sz="1900" dirty="0" smtClean="0"/>
              <a:t> </a:t>
            </a:r>
            <a:r>
              <a:rPr lang="en-US" sz="1900" dirty="0" err="1" smtClean="0"/>
              <a:t>gian</a:t>
            </a:r>
            <a:r>
              <a:rPr lang="en-US" sz="1900" dirty="0" smtClean="0"/>
              <a:t> </a:t>
            </a:r>
            <a:r>
              <a:rPr lang="en-US" sz="1900" dirty="0" err="1" smtClean="0"/>
              <a:t>tên</a:t>
            </a:r>
            <a:r>
              <a:rPr lang="en-US" sz="1900" dirty="0" smtClean="0"/>
              <a:t> </a:t>
            </a:r>
            <a:r>
              <a:rPr lang="en-US" sz="1900" dirty="0" err="1" smtClean="0"/>
              <a:t>cho</a:t>
            </a:r>
            <a:r>
              <a:rPr lang="en-US" sz="1900" dirty="0" smtClean="0"/>
              <a:t> </a:t>
            </a:r>
            <a:r>
              <a:rPr lang="en-US" sz="1900" dirty="0" err="1" smtClean="0"/>
              <a:t>các</a:t>
            </a:r>
            <a:r>
              <a:rPr lang="en-US" sz="1900" dirty="0" smtClean="0"/>
              <a:t> </a:t>
            </a:r>
            <a:r>
              <a:rPr lang="en-US" sz="1900" dirty="0" err="1" smtClean="0"/>
              <a:t>tổ</a:t>
            </a:r>
            <a:r>
              <a:rPr lang="en-US" sz="1900" dirty="0" smtClean="0"/>
              <a:t> </a:t>
            </a:r>
            <a:r>
              <a:rPr lang="en-US" sz="1900" dirty="0" err="1" smtClean="0"/>
              <a:t>chức</a:t>
            </a:r>
            <a:r>
              <a:rPr lang="en-US" sz="1900" dirty="0" smtClean="0"/>
              <a:t> </a:t>
            </a:r>
            <a:r>
              <a:rPr lang="en-US" sz="1900" dirty="0" err="1" smtClean="0"/>
              <a:t>khác</a:t>
            </a:r>
            <a:r>
              <a:rPr lang="en-US" sz="1900" dirty="0" smtClean="0"/>
              <a:t> </a:t>
            </a:r>
            <a:r>
              <a:rPr lang="en-US" sz="1900" dirty="0" err="1" smtClean="0"/>
              <a:t>nhau</a:t>
            </a:r>
            <a:endParaRPr lang="en-US" sz="1900" dirty="0" smtClean="0"/>
          </a:p>
          <a:p>
            <a:endParaRPr lang="en-US" dirty="0" smtClean="0"/>
          </a:p>
          <a:p>
            <a:endParaRPr lang="en-US" dirty="0"/>
          </a:p>
        </p:txBody>
      </p:sp>
    </p:spTree>
    <p:extLst>
      <p:ext uri="{BB962C8B-B14F-4D97-AF65-F5344CB8AC3E}">
        <p14:creationId xmlns:p14="http://schemas.microsoft.com/office/powerpoint/2010/main" val="209775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20487"/>
            <a:ext cx="9601196" cy="1303867"/>
          </a:xfrm>
        </p:spPr>
        <p:txBody>
          <a:bodyPr>
            <a:normAutofit/>
          </a:bodyPr>
          <a:lstStyle/>
          <a:p>
            <a:pPr algn="l"/>
            <a:r>
              <a:rPr lang="en-US" sz="4000" dirty="0" smtClean="0">
                <a:solidFill>
                  <a:schemeClr val="accent3"/>
                </a:solidFill>
              </a:rPr>
              <a:t>3.1.2. URL</a:t>
            </a:r>
            <a:r>
              <a:rPr lang="en-US" sz="4000" dirty="0">
                <a:solidFill>
                  <a:schemeClr val="accent3"/>
                </a:solidFill>
              </a:rPr>
              <a:t>S</a:t>
            </a:r>
          </a:p>
        </p:txBody>
      </p:sp>
      <p:sp>
        <p:nvSpPr>
          <p:cNvPr id="3" name="Content Placeholder 2"/>
          <p:cNvSpPr>
            <a:spLocks noGrp="1"/>
          </p:cNvSpPr>
          <p:nvPr>
            <p:ph idx="1"/>
          </p:nvPr>
        </p:nvSpPr>
        <p:spPr/>
        <p:txBody>
          <a:bodyPr>
            <a:normAutofit/>
          </a:bodyPr>
          <a:lstStyle/>
          <a:p>
            <a:r>
              <a:rPr lang="en-US" sz="1900" dirty="0" err="1" smtClean="0"/>
              <a:t>Là</a:t>
            </a:r>
            <a:r>
              <a:rPr lang="en-US" sz="1900" dirty="0" smtClean="0"/>
              <a:t> </a:t>
            </a:r>
            <a:r>
              <a:rPr lang="en-US" sz="1900" dirty="0" err="1" smtClean="0"/>
              <a:t>địa</a:t>
            </a:r>
            <a:r>
              <a:rPr lang="en-US" sz="1900" dirty="0" smtClean="0"/>
              <a:t> </a:t>
            </a:r>
            <a:r>
              <a:rPr lang="en-US" sz="1900" dirty="0" err="1" smtClean="0"/>
              <a:t>chỉ</a:t>
            </a:r>
            <a:r>
              <a:rPr lang="en-US" sz="1900" dirty="0" smtClean="0"/>
              <a:t> </a:t>
            </a:r>
            <a:r>
              <a:rPr lang="en-US" sz="1900" dirty="0" err="1" smtClean="0"/>
              <a:t>của</a:t>
            </a:r>
            <a:r>
              <a:rPr lang="en-US" sz="1900" dirty="0" smtClean="0"/>
              <a:t> </a:t>
            </a:r>
            <a:r>
              <a:rPr lang="en-US" sz="1900" dirty="0" err="1" smtClean="0"/>
              <a:t>một</a:t>
            </a:r>
            <a:r>
              <a:rPr lang="en-US" sz="1900" dirty="0" smtClean="0"/>
              <a:t> </a:t>
            </a:r>
            <a:r>
              <a:rPr lang="en-US" sz="1900" dirty="0" err="1" smtClean="0"/>
              <a:t>tài</a:t>
            </a:r>
            <a:r>
              <a:rPr lang="en-US" sz="1900" dirty="0" smtClean="0"/>
              <a:t> </a:t>
            </a:r>
            <a:r>
              <a:rPr lang="en-US" sz="1900" dirty="0" err="1" smtClean="0"/>
              <a:t>nguyên</a:t>
            </a:r>
            <a:r>
              <a:rPr lang="en-US" sz="1900" dirty="0"/>
              <a:t> </a:t>
            </a:r>
            <a:r>
              <a:rPr lang="en-US" sz="1900" dirty="0" smtClean="0"/>
              <a:t>(html, </a:t>
            </a:r>
            <a:r>
              <a:rPr lang="en-US" sz="1900" dirty="0" err="1" smtClean="0"/>
              <a:t>css</a:t>
            </a:r>
            <a:r>
              <a:rPr lang="en-US" sz="1900" dirty="0" smtClean="0"/>
              <a:t>, pdf,…) </a:t>
            </a:r>
            <a:r>
              <a:rPr lang="en-US" sz="1900" dirty="0" err="1" smtClean="0"/>
              <a:t>duy</a:t>
            </a:r>
            <a:r>
              <a:rPr lang="en-US" sz="1900" dirty="0" smtClean="0"/>
              <a:t> </a:t>
            </a:r>
            <a:r>
              <a:rPr lang="en-US" sz="1900" dirty="0" err="1" smtClean="0"/>
              <a:t>nhất</a:t>
            </a:r>
            <a:r>
              <a:rPr lang="en-US" sz="1900" dirty="0" smtClean="0"/>
              <a:t> </a:t>
            </a:r>
            <a:r>
              <a:rPr lang="en-US" sz="1900" dirty="0" err="1" smtClean="0"/>
              <a:t>trên</a:t>
            </a:r>
            <a:r>
              <a:rPr lang="en-US" sz="1900" dirty="0" smtClean="0"/>
              <a:t> web</a:t>
            </a:r>
            <a:endParaRPr lang="en-US" sz="1900" dirty="0"/>
          </a:p>
          <a:p>
            <a:r>
              <a:rPr lang="vi-VN" sz="1900" dirty="0"/>
              <a:t>URL xác định vị trí của tài nguyên trên Internet. Nó chỉ định giao </a:t>
            </a:r>
            <a:r>
              <a:rPr lang="vi-VN" sz="1900" dirty="0" smtClean="0"/>
              <a:t>thức</a:t>
            </a:r>
            <a:r>
              <a:rPr lang="en-US" sz="1900" dirty="0" smtClean="0"/>
              <a:t> </a:t>
            </a:r>
            <a:r>
              <a:rPr lang="vi-VN" sz="1900" dirty="0" smtClean="0"/>
              <a:t>được </a:t>
            </a:r>
            <a:r>
              <a:rPr lang="vi-VN" sz="1900" dirty="0"/>
              <a:t>sử dụng để truy cập máy </a:t>
            </a:r>
            <a:r>
              <a:rPr lang="vi-VN" sz="1900" dirty="0" smtClean="0"/>
              <a:t>chủ</a:t>
            </a:r>
            <a:r>
              <a:rPr lang="en-US" sz="1900" dirty="0"/>
              <a:t>, </a:t>
            </a:r>
            <a:r>
              <a:rPr lang="en-US" sz="1900" dirty="0" err="1"/>
              <a:t>tên</a:t>
            </a:r>
            <a:r>
              <a:rPr lang="en-US" sz="1900" dirty="0"/>
              <a:t> </a:t>
            </a:r>
            <a:r>
              <a:rPr lang="en-US" sz="1900" dirty="0" err="1"/>
              <a:t>của</a:t>
            </a:r>
            <a:r>
              <a:rPr lang="en-US" sz="1900" dirty="0"/>
              <a:t> </a:t>
            </a:r>
            <a:r>
              <a:rPr lang="en-US" sz="1900" dirty="0" err="1"/>
              <a:t>máy</a:t>
            </a:r>
            <a:r>
              <a:rPr lang="en-US" sz="1900" dirty="0"/>
              <a:t> </a:t>
            </a:r>
            <a:r>
              <a:rPr lang="en-US" sz="1900" dirty="0" err="1"/>
              <a:t>chủ</a:t>
            </a:r>
            <a:r>
              <a:rPr lang="en-US" sz="1900" dirty="0"/>
              <a:t> </a:t>
            </a:r>
            <a:r>
              <a:rPr lang="en-US" sz="1900" dirty="0" err="1"/>
              <a:t>và</a:t>
            </a:r>
            <a:r>
              <a:rPr lang="en-US" sz="1900" dirty="0"/>
              <a:t> </a:t>
            </a:r>
            <a:r>
              <a:rPr lang="en-US" sz="1900" dirty="0" err="1"/>
              <a:t>vị</a:t>
            </a:r>
            <a:r>
              <a:rPr lang="en-US" sz="1900" dirty="0"/>
              <a:t> </a:t>
            </a:r>
            <a:r>
              <a:rPr lang="en-US" sz="1900" dirty="0" err="1"/>
              <a:t>trí</a:t>
            </a:r>
            <a:r>
              <a:rPr lang="en-US" sz="1900" dirty="0"/>
              <a:t> </a:t>
            </a:r>
            <a:r>
              <a:rPr lang="en-US" sz="1900" dirty="0" err="1" smtClean="0"/>
              <a:t>của</a:t>
            </a:r>
            <a:r>
              <a:rPr lang="en-US" sz="1900" dirty="0" smtClean="0"/>
              <a:t> </a:t>
            </a:r>
            <a:r>
              <a:rPr lang="en-US" sz="1900" dirty="0" err="1" smtClean="0"/>
              <a:t>một</a:t>
            </a:r>
            <a:r>
              <a:rPr lang="en-US" sz="1900" dirty="0" smtClean="0"/>
              <a:t> </a:t>
            </a:r>
            <a:r>
              <a:rPr lang="en-US" sz="1900" dirty="0" err="1"/>
              <a:t>tệp</a:t>
            </a:r>
            <a:r>
              <a:rPr lang="en-US" sz="1900" dirty="0"/>
              <a:t> </a:t>
            </a:r>
            <a:r>
              <a:rPr lang="en-US" sz="1900" dirty="0" err="1"/>
              <a:t>trên</a:t>
            </a:r>
            <a:r>
              <a:rPr lang="en-US" sz="1900" dirty="0"/>
              <a:t> </a:t>
            </a:r>
            <a:r>
              <a:rPr lang="en-US" sz="1900" dirty="0" err="1"/>
              <a:t>máy</a:t>
            </a:r>
            <a:r>
              <a:rPr lang="en-US" sz="1900" dirty="0"/>
              <a:t> </a:t>
            </a:r>
            <a:r>
              <a:rPr lang="en-US" sz="1900" dirty="0" err="1"/>
              <a:t>chủ</a:t>
            </a:r>
            <a:r>
              <a:rPr lang="en-US" sz="1900" dirty="0"/>
              <a:t> </a:t>
            </a:r>
            <a:r>
              <a:rPr lang="en-US" sz="1900" dirty="0" err="1"/>
              <a:t>đó</a:t>
            </a:r>
            <a:r>
              <a:rPr lang="en-US" sz="1900" dirty="0" smtClean="0"/>
              <a:t>.</a:t>
            </a:r>
            <a:r>
              <a:rPr lang="en-US" sz="1900" dirty="0"/>
              <a:t/>
            </a:r>
            <a:br>
              <a:rPr lang="en-US" sz="1900" dirty="0"/>
            </a:br>
            <a:endParaRPr lang="en-US" sz="1900" dirty="0" smtClean="0"/>
          </a:p>
        </p:txBody>
      </p:sp>
    </p:spTree>
    <p:extLst>
      <p:ext uri="{BB962C8B-B14F-4D97-AF65-F5344CB8AC3E}">
        <p14:creationId xmlns:p14="http://schemas.microsoft.com/office/powerpoint/2010/main" val="30226983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ustom 3">
      <a:majorFont>
        <a:latin typeface="Times New Roman"/>
        <a:ea typeface=""/>
        <a:cs typeface=""/>
      </a:majorFont>
      <a:minorFont>
        <a:latin typeface="Times New Roman"/>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2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3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5.xml><?xml version="1.0" encoding="utf-8"?>
<a:theme xmlns:a="http://schemas.openxmlformats.org/drawingml/2006/main" name="4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6.xml><?xml version="1.0" encoding="utf-8"?>
<a:theme xmlns:a="http://schemas.openxmlformats.org/drawingml/2006/main" name="5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7.xml><?xml version="1.0" encoding="utf-8"?>
<a:theme xmlns:a="http://schemas.openxmlformats.org/drawingml/2006/main" name="6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8.xml><?xml version="1.0" encoding="utf-8"?>
<a:theme xmlns:a="http://schemas.openxmlformats.org/drawingml/2006/main" name="7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9.xml><?xml version="1.0" encoding="utf-8"?>
<a:theme xmlns:a="http://schemas.openxmlformats.org/drawingml/2006/main" name="8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487</TotalTime>
  <Words>2812</Words>
  <Application>Microsoft Office PowerPoint</Application>
  <PresentationFormat>Widescreen</PresentationFormat>
  <Paragraphs>173</Paragraphs>
  <Slides>37</Slides>
  <Notes>0</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37</vt:i4>
      </vt:variant>
    </vt:vector>
  </HeadingPairs>
  <TitlesOfParts>
    <vt:vector size="49" baseType="lpstr">
      <vt:lpstr>Arial</vt:lpstr>
      <vt:lpstr>Garamond</vt:lpstr>
      <vt:lpstr>Times New Roman</vt:lpstr>
      <vt:lpstr>Organic</vt:lpstr>
      <vt:lpstr>1_Organic</vt:lpstr>
      <vt:lpstr>2_Organic</vt:lpstr>
      <vt:lpstr>3_Organic</vt:lpstr>
      <vt:lpstr>4_Organic</vt:lpstr>
      <vt:lpstr>5_Organic</vt:lpstr>
      <vt:lpstr>6_Organic</vt:lpstr>
      <vt:lpstr>7_Organic</vt:lpstr>
      <vt:lpstr>8_Organic</vt:lpstr>
      <vt:lpstr>Chương 3: Các khái niệm cơ bản về web</vt:lpstr>
      <vt:lpstr>3.1. URIS </vt:lpstr>
      <vt:lpstr>Các chương trình hiện tại</vt:lpstr>
      <vt:lpstr>Cú pháp</vt:lpstr>
      <vt:lpstr>Lược đồ</vt:lpstr>
      <vt:lpstr>3.1.1. URNS</vt:lpstr>
      <vt:lpstr>Định dạng, mục đích</vt:lpstr>
      <vt:lpstr>Namespace (Không gian tên)</vt:lpstr>
      <vt:lpstr>3.1.2. URLS</vt:lpstr>
      <vt:lpstr>Cú pháp</vt:lpstr>
      <vt:lpstr>Hình 3.1. Máy chủ web được định cấu hình để gửi danh sách thư mục khi không có tệp chỉ mục nào tồn tại</vt:lpstr>
      <vt:lpstr>Hình 3.2. Máy chủ web được định cấu hình để gửi lỗi 403 khi không có tệp chỉ mục nào tồn tại</vt:lpstr>
      <vt:lpstr>3.1.3. Mối quan hệ của URLs</vt:lpstr>
      <vt:lpstr>Ưu điểm của URL tương đối</vt:lpstr>
      <vt:lpstr>3.2. HTML, SGML và XML</vt:lpstr>
      <vt:lpstr>A. HTML</vt:lpstr>
      <vt:lpstr>B. SGML</vt:lpstr>
      <vt:lpstr>C. XML</vt:lpstr>
      <vt:lpstr>3.3. HTTP</vt:lpstr>
      <vt:lpstr>HTTP 1.0</vt:lpstr>
      <vt:lpstr>PowerPoint Presentation</vt:lpstr>
      <vt:lpstr>PowerPoint Presentation</vt:lpstr>
      <vt:lpstr>PowerPoint Presentation</vt:lpstr>
      <vt:lpstr>HTTP 1.1</vt:lpstr>
      <vt:lpstr>3.4 MIME</vt:lpstr>
      <vt:lpstr>PowerPoint Presentation</vt:lpstr>
      <vt:lpstr>PowerPoint Presentation</vt:lpstr>
      <vt:lpstr>PowerPoint Presentation</vt:lpstr>
      <vt:lpstr>3.5 CGI</vt:lpstr>
      <vt:lpstr>PowerPoint Presentation</vt:lpstr>
      <vt:lpstr>3.6  Chuỗi Applet và Bảo Mật</vt:lpstr>
      <vt:lpstr>3.6.1 Chuỗi Applet và Các Lớp bắt nguồn từ đâu </vt:lpstr>
      <vt:lpstr>PowerPoint Presentation</vt:lpstr>
      <vt:lpstr>PowerPoint Presentation</vt:lpstr>
      <vt:lpstr>3.6.2 Bảo mật: Chuỗi Applet giao tiếp như thế nào?</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account</cp:lastModifiedBy>
  <cp:revision>56</cp:revision>
  <dcterms:created xsi:type="dcterms:W3CDTF">2021-05-30T16:09:23Z</dcterms:created>
  <dcterms:modified xsi:type="dcterms:W3CDTF">2021-06-03T04:58:11Z</dcterms:modified>
</cp:coreProperties>
</file>