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2" r:id="rId8"/>
    <p:sldId id="281" r:id="rId9"/>
    <p:sldId id="276" r:id="rId10"/>
    <p:sldId id="273" r:id="rId11"/>
    <p:sldId id="277" r:id="rId12"/>
    <p:sldId id="282" r:id="rId13"/>
    <p:sldId id="283" r:id="rId14"/>
    <p:sldId id="284" r:id="rId15"/>
    <p:sldId id="285" r:id="rId16"/>
    <p:sldId id="286" r:id="rId17"/>
    <p:sldId id="279" r:id="rId18"/>
    <p:sldId id="288" r:id="rId19"/>
    <p:sldId id="290" r:id="rId20"/>
    <p:sldId id="291" r:id="rId21"/>
    <p:sldId id="29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Finance and Risk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Piyush Rai, Mamta Jayram, Akshay Gogia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7"/>
    </mc:Choice>
    <mc:Fallback xmlns="">
      <p:transition spd="slow" advTm="219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795BF07E-668D-A669-C6B5-9429557801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11" y="673381"/>
            <a:ext cx="6523429" cy="594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Pharma &amp; Healthcare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Pharma &amp; Health care sector experienced a significant crisis due to the COVID-19 pandemic in March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sector has demonstrated remarkable recovery since then.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Notably, </a:t>
            </a:r>
            <a:r>
              <a:rPr lang="en-US" b="1" dirty="0"/>
              <a:t>United Health </a:t>
            </a:r>
            <a:r>
              <a:rPr lang="en-US" dirty="0"/>
              <a:t>and </a:t>
            </a:r>
            <a:r>
              <a:rPr lang="en-US" b="1" dirty="0"/>
              <a:t>Johnson &amp; Johnson </a:t>
            </a:r>
            <a:r>
              <a:rPr lang="en-US" dirty="0"/>
              <a:t>have shown strong performance compared to the S&amp;P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Conversely, </a:t>
            </a:r>
            <a:r>
              <a:rPr lang="en-US" b="1" dirty="0"/>
              <a:t>Bausch Health </a:t>
            </a:r>
            <a:r>
              <a:rPr lang="en-US" dirty="0"/>
              <a:t>has consistently underperformed in comparison to other stocks in the same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7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5">
            <a:extLst>
              <a:ext uri="{FF2B5EF4-FFF2-40B4-BE49-F238E27FC236}">
                <a16:creationId xmlns:a16="http://schemas.microsoft.com/office/drawing/2014/main" id="{57906FC2-2BF1-16E4-639B-F6BCEA080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297" y="452169"/>
            <a:ext cx="6721836" cy="640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Technology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Technology Sector was significantly impacted by the Covid-19 pandemic in March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Despite the crisis, this sector has demonstrated an impressive recovery.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Leading companies like </a:t>
            </a:r>
            <a:r>
              <a:rPr lang="en-US" b="1" dirty="0"/>
              <a:t>Microsoft</a:t>
            </a:r>
            <a:r>
              <a:rPr lang="en-US" dirty="0"/>
              <a:t>, </a:t>
            </a:r>
            <a:r>
              <a:rPr lang="en-US" b="1" dirty="0"/>
              <a:t>Amazon</a:t>
            </a:r>
            <a:r>
              <a:rPr lang="en-US" dirty="0"/>
              <a:t>, 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Facebook</a:t>
            </a:r>
            <a:r>
              <a:rPr lang="en-US" dirty="0"/>
              <a:t>, and </a:t>
            </a:r>
            <a:r>
              <a:rPr lang="en-US" b="1" dirty="0"/>
              <a:t>Google</a:t>
            </a:r>
            <a:r>
              <a:rPr lang="en-US" dirty="0"/>
              <a:t> have performed well, aligning with the market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other hand, </a:t>
            </a:r>
            <a:r>
              <a:rPr lang="en-US" b="1" dirty="0"/>
              <a:t>IBM </a:t>
            </a:r>
            <a:r>
              <a:rPr lang="en-US" dirty="0"/>
              <a:t>has consistently underperformed compared to other stocks in the same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4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B60B8757-4DAE-92CD-17C2-B379FE60AF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549" y="897147"/>
            <a:ext cx="6618319" cy="5944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Correlation among stocks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and Google stocks exhibit a high correlation within the Technology sector.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Finance sector, Goldman Sachs, Morgan Stanley, and Wells Fargo are correlated.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Within the Aviation sector, American Airlines and Delta Airlines show stronger correlation than Alaska Air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Pharma sector stocks demonstrate lower correlation compared to stocks from other sectors.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 fontScale="90000"/>
          </a:bodyPr>
          <a:lstStyle/>
          <a:p>
            <a:r>
              <a:rPr lang="en-US" dirty="0"/>
              <a:t>Top 8 Stocks with Returns Greater Than 80% at the End of 5 Years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814869" y="1317009"/>
            <a:ext cx="5171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Annual Returns of Selected Stocks: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AMZN: 40.59%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MSFT: 34.95%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AAPL: 33.32%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FB: 26.45%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UNH: 23.72%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GOOG: 21.02%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MS: 14.55%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S&amp;P500: 13.04%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2ED99-1DFA-BF94-C559-8877760B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7" y="1317009"/>
            <a:ext cx="560148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632858"/>
            <a:ext cx="4179570" cy="223151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2"/>
    </mc:Choice>
    <mc:Fallback xmlns="">
      <p:transition spd="slow" advTm="138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A502B-874D-FD69-753E-42645C25A465}"/>
              </a:ext>
            </a:extLst>
          </p:cNvPr>
          <p:cNvSpPr txBox="1"/>
          <p:nvPr/>
        </p:nvSpPr>
        <p:spPr>
          <a:xfrm>
            <a:off x="457200" y="241540"/>
            <a:ext cx="1154214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Exploratory 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Null Values: No columns have null values in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 Analysis: Checked for outliers in the dataset.</a:t>
            </a:r>
          </a:p>
          <a:p>
            <a:endParaRPr lang="en-US" b="1" dirty="0"/>
          </a:p>
          <a:p>
            <a:r>
              <a:rPr lang="en-US" sz="2000" b="1" dirty="0"/>
              <a:t>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Calculated daily returns, cumulative daily return, Sharpe ratio, Portfolio risk, and Return on Investment (ROI).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the best-suited stocks for all portfolios.</a:t>
            </a:r>
          </a:p>
          <a:p>
            <a:endParaRPr lang="en-US" b="1" dirty="0"/>
          </a:p>
          <a:p>
            <a:r>
              <a:rPr lang="en-US" sz="2000" b="1" dirty="0"/>
              <a:t>Inferences from 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8 stocks with over 80% returns in the last five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Best-performing stocks: AMZN, MSFT, AAPL, FB, UNH, GOOG, MS, S&amp;P500.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stock carries varying risk and liability based on Annualized risk and Sharpe ratio.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AMZN offers high returns but comes with high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 like JNJ, RHHBY, MRK, and MSFT offer good returns with lower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analysis, finalized portfolios for both customers.</a:t>
            </a:r>
          </a:p>
        </p:txBody>
      </p:sp>
    </p:spTree>
    <p:extLst>
      <p:ext uri="{BB962C8B-B14F-4D97-AF65-F5344CB8AC3E}">
        <p14:creationId xmlns:p14="http://schemas.microsoft.com/office/powerpoint/2010/main" val="25239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E180D-4536-4003-1DC1-F0758C52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779442"/>
            <a:ext cx="6138170" cy="5502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IN" dirty="0"/>
              <a:t>Annualized Return &amp; Annualized Risk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448888" y="1001706"/>
            <a:ext cx="555908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Five Stocks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annualized returns of the top five stocks are: </a:t>
            </a:r>
            <a:r>
              <a:rPr lang="en-US" sz="1400" b="1" dirty="0"/>
              <a:t>AMZN, MSFT, AAPL, FB, UNH.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 these top five stocks have annualized returns of over </a:t>
            </a:r>
            <a:r>
              <a:rPr lang="en-US" sz="1400" b="1" dirty="0"/>
              <a:t>20%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risk associated with these stocks is at a </a:t>
            </a:r>
            <a:r>
              <a:rPr lang="en-US" sz="1400" b="1" dirty="0"/>
              <a:t>medium level </a:t>
            </a:r>
            <a:r>
              <a:rPr lang="en-US" sz="1400" dirty="0"/>
              <a:t>compared to other stocks.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returns increase the likelihood of losing the initial investment.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BHC, BCS, DB, CS, and WFC </a:t>
            </a:r>
            <a:r>
              <a:rPr lang="en-US" sz="1400" dirty="0"/>
              <a:t>have higher risk as they didn't provide returns on the initial investment.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</a:t>
            </a:r>
            <a:r>
              <a:rPr lang="en-US" sz="1400" b="1" dirty="0"/>
              <a:t>ROI</a:t>
            </a:r>
            <a:r>
              <a:rPr lang="en-US" sz="1400" dirty="0"/>
              <a:t> indicates higher risk in stocks. However, some stocks may not offer high returns but provide a risk-free investment opportunity.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JNJ, RHHBY, MRK </a:t>
            </a:r>
            <a:r>
              <a:rPr lang="en-US" sz="1400" dirty="0"/>
              <a:t>are stocks with less risk and good returns.</a:t>
            </a:r>
          </a:p>
        </p:txBody>
      </p:sp>
    </p:spTree>
    <p:extLst>
      <p:ext uri="{BB962C8B-B14F-4D97-AF65-F5344CB8AC3E}">
        <p14:creationId xmlns:p14="http://schemas.microsoft.com/office/powerpoint/2010/main" val="39395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US" sz="2800" b="1" dirty="0"/>
              <a:t>Patrick </a:t>
            </a:r>
            <a:r>
              <a:rPr lang="en-US" sz="2800" b="1" dirty="0" err="1"/>
              <a:t>JyengAr</a:t>
            </a:r>
            <a:r>
              <a:rPr lang="en-US" sz="2800" b="1" dirty="0"/>
              <a:t> </a:t>
            </a:r>
            <a:r>
              <a:rPr lang="en-IN" dirty="0"/>
              <a:t>Portfolio 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096000" y="1276708"/>
            <a:ext cx="591197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Investment Goal: Double the investment in 5 years with decent returns and low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Preferred Stocks: </a:t>
            </a:r>
            <a:r>
              <a:rPr lang="en-US" sz="1600" b="1" dirty="0"/>
              <a:t>JNJ, RHHBY, MRK </a:t>
            </a:r>
            <a:r>
              <a:rPr lang="en-US" sz="1600" dirty="0"/>
              <a:t>are suitable due to their low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However, these three stocks wouldn't alone reach the desired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portion of the investment can be allocated to </a:t>
            </a:r>
            <a:r>
              <a:rPr lang="en-US" sz="1600" b="1" dirty="0"/>
              <a:t>MSFT</a:t>
            </a:r>
            <a:r>
              <a:rPr lang="en-US" sz="1600" dirty="0"/>
              <a:t> to achieve the target returns.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Equal weightage </a:t>
            </a:r>
            <a:r>
              <a:rPr lang="en-US" sz="1600" dirty="0"/>
              <a:t>of </a:t>
            </a:r>
            <a:r>
              <a:rPr lang="en-US" sz="1600" b="1" dirty="0"/>
              <a:t>0.25</a:t>
            </a:r>
            <a:r>
              <a:rPr lang="en-US" sz="1600" dirty="0"/>
              <a:t> is allocated to all stocks.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Investment: </a:t>
            </a:r>
            <a:r>
              <a:rPr lang="en-US" sz="1600" b="1" dirty="0"/>
              <a:t>$500,000 </a:t>
            </a:r>
            <a:r>
              <a:rPr lang="en-US" sz="1600" dirty="0"/>
              <a:t>in equities.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Expected Returns: </a:t>
            </a:r>
            <a:r>
              <a:rPr lang="en-US" sz="1600" b="1" dirty="0"/>
              <a:t>$1.05 </a:t>
            </a:r>
            <a:r>
              <a:rPr lang="en-US" sz="1600" dirty="0"/>
              <a:t>million after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Gain on Investment: </a:t>
            </a:r>
            <a:r>
              <a:rPr lang="en-US" sz="1600" b="1" dirty="0"/>
              <a:t>$558,230.</a:t>
            </a:r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44ADD-9F26-60D5-3C6E-803DF1B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" y="963415"/>
            <a:ext cx="5220295" cy="44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US" sz="2800" b="1" dirty="0"/>
              <a:t>Peter </a:t>
            </a:r>
            <a:r>
              <a:rPr lang="en-US" sz="2800" b="1"/>
              <a:t>JyengAr</a:t>
            </a:r>
            <a:r>
              <a:rPr lang="en-US" sz="2800" b="1" dirty="0"/>
              <a:t> </a:t>
            </a:r>
            <a:r>
              <a:rPr lang="en-IN" dirty="0"/>
              <a:t>Portfolio 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096000" y="1276708"/>
            <a:ext cx="591197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Investment Goal: High-return investments for inorganic expansion of the company, accepting high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Preferred Stock: </a:t>
            </a:r>
            <a:r>
              <a:rPr lang="en-US" b="1" dirty="0"/>
              <a:t>AMZN</a:t>
            </a:r>
            <a:r>
              <a:rPr lang="en-US" dirty="0"/>
              <a:t>, suitable due to its high-risk/high-reward nature.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Believes in bouncing back from occasional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Investment: $1 million from company's cash and cash equivalents.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Returns: More than </a:t>
            </a:r>
            <a:r>
              <a:rPr lang="en-US" b="1" dirty="0"/>
              <a:t>$6 million </a:t>
            </a:r>
            <a:r>
              <a:rPr lang="en-US" dirty="0"/>
              <a:t>after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 on Investment: More than </a:t>
            </a:r>
            <a:r>
              <a:rPr lang="en-US" b="1" dirty="0"/>
              <a:t>$5 million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maximum returns and managing associated risk.</a:t>
            </a:r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44ADD-9F26-60D5-3C6E-803DF1B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" y="963415"/>
            <a:ext cx="5220295" cy="44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Piyush Rai, Mamta Jayram, Akshay Gogia </a:t>
            </a:r>
            <a:r>
              <a:rPr lang="en-US" dirty="0"/>
              <a:t>Video link containing the entire explanation:-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9"/>
    </mc:Choice>
    <mc:Fallback xmlns="">
      <p:transition spd="slow" advTm="19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19265"/>
            <a:ext cx="3677039" cy="296713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Problem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Inferences and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Sector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Correlation Among Stocks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Top 8 Stocks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Methodology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Portfolio Analysis.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6"/>
    </mc:Choice>
    <mc:Fallback xmlns="">
      <p:transition spd="slow" advTm="151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125"/>
            <a:ext cx="5635625" cy="819509"/>
          </a:xfrm>
        </p:spPr>
        <p:txBody>
          <a:bodyPr/>
          <a:lstStyle/>
          <a:p>
            <a:r>
              <a:rPr lang="en-US" dirty="0"/>
              <a:t>1. 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532" y="1768415"/>
            <a:ext cx="7168551" cy="3699323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Analyzing stock portfolio for investment advice based on client requirements.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Two clients: Mr. Patrick Jyenger and Mr. Peter Jyenger.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Mr. Patrick Jyenger: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Investing $500K in equities.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Conservative investor seeking low-risk approach.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Aiming to double capital within 5 years.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Mr. Peter Jyenger: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Investing $1 million in equities.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High-risk investor with preference for high returns.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Goal of doubling capital within 5 years.</a:t>
            </a:r>
            <a:endParaRPr lang="en-US" sz="1800" b="0" i="1" dirty="0">
              <a:solidFill>
                <a:srgbClr val="4A4A4A"/>
              </a:solidFill>
              <a:effectLst/>
              <a:latin typeface="Segoe WP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92"/>
    </mc:Choice>
    <mc:Fallback xmlns="">
      <p:transition spd="slow" advTm="295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Inferences and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F14DD1-F673-F3E5-D966-23C41D82C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9"/>
    </mc:Choice>
    <mc:Fallback xmlns="">
      <p:transition spd="slow" advTm="71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B246F-E906-2143-FE99-6A056FD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Stocks Data Overview: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425C5-4DBA-7CFB-6BED-F968CEF13139}"/>
              </a:ext>
            </a:extLst>
          </p:cNvPr>
          <p:cNvSpPr txBox="1"/>
          <p:nvPr/>
        </p:nvSpPr>
        <p:spPr>
          <a:xfrm>
            <a:off x="586597" y="2027208"/>
            <a:ext cx="5509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24</a:t>
            </a:r>
            <a:r>
              <a:rPr lang="en-IN" dirty="0"/>
              <a:t> stocks in total from four sectors, with 6 stocks per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Available index for comparison: </a:t>
            </a:r>
            <a:r>
              <a:rPr lang="en-IN" b="1" dirty="0"/>
              <a:t>S&amp;P500</a:t>
            </a:r>
            <a:r>
              <a:rPr lang="en-IN" dirty="0"/>
              <a:t>, comprising the top </a:t>
            </a:r>
            <a:r>
              <a:rPr lang="en-IN" b="1" dirty="0"/>
              <a:t>500 US </a:t>
            </a:r>
            <a:r>
              <a:rPr lang="en-IN" dirty="0"/>
              <a:t>stocks.</a:t>
            </a:r>
          </a:p>
        </p:txBody>
      </p:sp>
      <p:pic>
        <p:nvPicPr>
          <p:cNvPr id="9" name="Picture 8" descr="A table with a list of companies&#10;&#10;Description automatically generated with medium confidence">
            <a:extLst>
              <a:ext uri="{FF2B5EF4-FFF2-40B4-BE49-F238E27FC236}">
                <a16:creationId xmlns:a16="http://schemas.microsoft.com/office/drawing/2014/main" id="{82599970-DE38-B9C1-71FF-8EA13FF0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72" y="1690688"/>
            <a:ext cx="332468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E4354-380D-D059-32B4-4AC10705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713" y="1515564"/>
            <a:ext cx="5952912" cy="382687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BBCB5-3429-90CB-2A4E-E8F6EBDB5A9C}"/>
              </a:ext>
            </a:extLst>
          </p:cNvPr>
          <p:cNvSpPr txBox="1"/>
          <p:nvPr/>
        </p:nvSpPr>
        <p:spPr>
          <a:xfrm>
            <a:off x="6320288" y="422694"/>
            <a:ext cx="5543909" cy="601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EC3FF-C4FD-411D-D085-712A94179395}"/>
              </a:ext>
            </a:extLst>
          </p:cNvPr>
          <p:cNvSpPr txBox="1"/>
          <p:nvPr/>
        </p:nvSpPr>
        <p:spPr>
          <a:xfrm>
            <a:off x="6470647" y="5135083"/>
            <a:ext cx="5543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Stocks vs. S&amp;P500 Index: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The graph presented above offers a comparative view of stock performance against the S&amp;P500 index. Notably, the chart reveals that 8 stocks have achieved returns exceeding 80% by the conclusion of the 5-year period.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D25A3-B1FB-66E3-39DA-EF538AAB411F}"/>
              </a:ext>
            </a:extLst>
          </p:cNvPr>
          <p:cNvSpPr txBox="1"/>
          <p:nvPr/>
        </p:nvSpPr>
        <p:spPr>
          <a:xfrm>
            <a:off x="2953650" y="460421"/>
            <a:ext cx="7470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1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 (Headings)"/>
                <a:ea typeface="+mj-ea"/>
                <a:cs typeface="+mj-cs"/>
              </a:rPr>
              <a:t>VISULIZATION OF STOCKS:</a:t>
            </a:r>
            <a:endParaRPr lang="en-IN" sz="2400" b="1" dirty="0">
              <a:latin typeface="Tenorite (Headings)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4D4CAB3B-FE47-FE7A-2836-B467F78B54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52" y="1548192"/>
            <a:ext cx="5816133" cy="4066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C92481-82F6-E3FA-4788-38712EE75D23}"/>
              </a:ext>
            </a:extLst>
          </p:cNvPr>
          <p:cNvSpPr txBox="1"/>
          <p:nvPr/>
        </p:nvSpPr>
        <p:spPr>
          <a:xfrm>
            <a:off x="1069675" y="1250830"/>
            <a:ext cx="22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Stock Values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CEC2E-9701-9611-9F8E-1F8EA58740B0}"/>
              </a:ext>
            </a:extLst>
          </p:cNvPr>
          <p:cNvSpPr txBox="1"/>
          <p:nvPr/>
        </p:nvSpPr>
        <p:spPr>
          <a:xfrm>
            <a:off x="7062157" y="1178860"/>
            <a:ext cx="272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Stock Values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7F70F-A382-19A4-1EF7-739C39601384}"/>
              </a:ext>
            </a:extLst>
          </p:cNvPr>
          <p:cNvSpPr txBox="1"/>
          <p:nvPr/>
        </p:nvSpPr>
        <p:spPr>
          <a:xfrm>
            <a:off x="166370" y="5188694"/>
            <a:ext cx="60945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Stock Performance Over 5 Years: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The chart depicted above illustrates the performance of all stocks throughout the past 5 years. It is evident from the chart that </a:t>
            </a:r>
            <a:r>
              <a:rPr lang="en-US" sz="1400" b="1" dirty="0"/>
              <a:t>Amazon</a:t>
            </a:r>
            <a:r>
              <a:rPr lang="en-US" sz="1400" dirty="0"/>
              <a:t> and </a:t>
            </a:r>
            <a:r>
              <a:rPr lang="en-US" sz="1400" b="1" dirty="0"/>
              <a:t>Google</a:t>
            </a:r>
            <a:r>
              <a:rPr lang="en-US" sz="1400" dirty="0"/>
              <a:t> have demonstrated the most impressive performance over this period when compared to other stocks.</a:t>
            </a:r>
          </a:p>
        </p:txBody>
      </p:sp>
    </p:spTree>
    <p:extLst>
      <p:ext uri="{BB962C8B-B14F-4D97-AF65-F5344CB8AC3E}">
        <p14:creationId xmlns:p14="http://schemas.microsoft.com/office/powerpoint/2010/main" val="3945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9"/>
    </mc:Choice>
    <mc:Fallback xmlns="">
      <p:transition spd="slow" advTm="209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632858"/>
            <a:ext cx="4179570" cy="2231514"/>
          </a:xfrm>
        </p:spPr>
        <p:txBody>
          <a:bodyPr/>
          <a:lstStyle/>
          <a:p>
            <a:r>
              <a:rPr lang="en-US" dirty="0"/>
              <a:t>Sector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0"/>
    </mc:Choice>
    <mc:Fallback xmlns="">
      <p:transition spd="slow" advTm="103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DA8B21AF-173A-2020-CC9D-DCA1ABD75A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60" y="1155221"/>
            <a:ext cx="6442244" cy="5702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Aviation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35637" y="2393841"/>
            <a:ext cx="4851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 were consistently moving sideways.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Aviation sector faced a major crisis in March 2020 due to the COVID-19 pandemic.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Aviation sector has not recovered since then, despite the market index recovering.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3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5">
            <a:extLst>
              <a:ext uri="{FF2B5EF4-FFF2-40B4-BE49-F238E27FC236}">
                <a16:creationId xmlns:a16="http://schemas.microsoft.com/office/drawing/2014/main" id="{96C440FB-E8AA-6977-AC38-9818DCCFC4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847" y="618067"/>
            <a:ext cx="6385190" cy="633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Finance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35637" y="2393841"/>
            <a:ext cx="48516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Finance sector faced a significant crisis in March 2020 due to the COVID-19 pandemic.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sector has shown partial recovery, although most stocks were impacted.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Notably, Morgan Stanley &amp; Goldman Sachs performed well compared to other stocks.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schemas.microsoft.com/sharepoint/v3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292</TotalTime>
  <Words>1122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WPC</vt:lpstr>
      <vt:lpstr>Tenorite</vt:lpstr>
      <vt:lpstr>Tenorite (Headings)</vt:lpstr>
      <vt:lpstr>Office Theme</vt:lpstr>
      <vt:lpstr>Finance and Risk Analytics</vt:lpstr>
      <vt:lpstr>AGENDA</vt:lpstr>
      <vt:lpstr>1. Problem description</vt:lpstr>
      <vt:lpstr>Inferences and visualization</vt:lpstr>
      <vt:lpstr>Stocks Data Overview:</vt:lpstr>
      <vt:lpstr>PowerPoint Presentation</vt:lpstr>
      <vt:lpstr>Sector Analysis</vt:lpstr>
      <vt:lpstr>Aviation Sector</vt:lpstr>
      <vt:lpstr>Finance Sector</vt:lpstr>
      <vt:lpstr>Pharma &amp; Healthcare Sector</vt:lpstr>
      <vt:lpstr>Technology Sector</vt:lpstr>
      <vt:lpstr>Correlation among stocks</vt:lpstr>
      <vt:lpstr>Top 8 Stocks with Returns Greater Than 80% at the End of 5 Years</vt:lpstr>
      <vt:lpstr>Methodology</vt:lpstr>
      <vt:lpstr>PowerPoint Presentation</vt:lpstr>
      <vt:lpstr>Annualized Return &amp; Annualized Risk</vt:lpstr>
      <vt:lpstr>Patrick JyengAr Portfolio analysis</vt:lpstr>
      <vt:lpstr>Peter JyengAr Portfolio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Assignment</dc:title>
  <dc:creator>Piyush Rai</dc:creator>
  <cp:lastModifiedBy>Piyush Rai</cp:lastModifiedBy>
  <cp:revision>8</cp:revision>
  <dcterms:created xsi:type="dcterms:W3CDTF">2023-07-04T06:33:30Z</dcterms:created>
  <dcterms:modified xsi:type="dcterms:W3CDTF">2023-08-15T15:09:15Z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