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78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4" r:id="rId18"/>
    <p:sldId id="273" r:id="rId19"/>
    <p:sldId id="276" r:id="rId20"/>
    <p:sldId id="265" r:id="rId21"/>
    <p:sldId id="279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A9A137-C2A2-421C-A8CA-DBB2BB1E104F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F5C086-625E-4666-85AE-8C585CE688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专业实践</a:t>
            </a:r>
            <a:r>
              <a:rPr lang="zh-CN" altLang="en-US" dirty="0" smtClean="0"/>
              <a:t>报告暨论文中期检查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肖敏</a:t>
            </a:r>
            <a:r>
              <a:rPr lang="en-US" altLang="zh-CN" dirty="0" smtClean="0"/>
              <a:t>	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4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深入理解 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，阅读源码。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http://dl2.iteye.com/upload/attachment/0094/4262/5c996053-31bf-3915-90cd-c32be5645f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26" y="2276872"/>
            <a:ext cx="5791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深入理解 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，举例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http://dl2.iteye.com/upload/attachment/0094/4262/5c996053-31bf-3915-90cd-c32be5645fd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79103"/>
            <a:ext cx="2250102" cy="15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2165979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调用过程：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1. HTML</a:t>
            </a:r>
            <a:r>
              <a:rPr lang="zh-CN" altLang="en-US" dirty="0">
                <a:solidFill>
                  <a:srgbClr val="00B0F0"/>
                </a:solidFill>
              </a:rPr>
              <a:t>中引入</a:t>
            </a:r>
            <a:r>
              <a:rPr lang="en-US" altLang="zh-CN" dirty="0">
                <a:solidFill>
                  <a:srgbClr val="00B0F0"/>
                </a:solidFill>
              </a:rPr>
              <a:t>cordova.js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="cordova.js"&gt;&lt;/script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做初始化</a:t>
            </a:r>
            <a:r>
              <a:rPr lang="zh-CN" altLang="en-US" dirty="0"/>
              <a:t>处理</a:t>
            </a:r>
            <a:r>
              <a:rPr lang="zh-CN" altLang="en-US" dirty="0" smtClean="0"/>
              <a:t>，根据</a:t>
            </a:r>
            <a:r>
              <a:rPr lang="en-US" altLang="zh-CN" dirty="0"/>
              <a:t>cordova_plugins.js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plugin</a:t>
            </a:r>
            <a:r>
              <a:rPr lang="zh-CN" altLang="en-US" dirty="0"/>
              <a:t>的</a:t>
            </a:r>
            <a:r>
              <a:rPr lang="en-US" altLang="zh-CN" dirty="0" err="1"/>
              <a:t>js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6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深入理解 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，举例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http://dl2.iteye.com/upload/attachment/0094/4262/5c996053-31bf-3915-90cd-c32be5645fd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79103"/>
            <a:ext cx="2250102" cy="15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2165979"/>
            <a:ext cx="6624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调用过程：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1. HTML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中引入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cordova.js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solidFill>
                  <a:srgbClr val="00B0F0"/>
                </a:solidFill>
              </a:rPr>
              <a:t>2. </a:t>
            </a:r>
            <a:r>
              <a:rPr lang="zh-CN" altLang="en-US" dirty="0" smtClean="0">
                <a:solidFill>
                  <a:srgbClr val="00B0F0"/>
                </a:solidFill>
              </a:rPr>
              <a:t>在</a:t>
            </a:r>
            <a:r>
              <a:rPr lang="en-US" altLang="zh-CN" dirty="0" err="1">
                <a:solidFill>
                  <a:srgbClr val="00B0F0"/>
                </a:solidFill>
              </a:rPr>
              <a:t>deviceready</a:t>
            </a:r>
            <a:r>
              <a:rPr lang="zh-CN" altLang="en-US" dirty="0">
                <a:solidFill>
                  <a:srgbClr val="00B0F0"/>
                </a:solidFill>
              </a:rPr>
              <a:t>事件中调用</a:t>
            </a:r>
            <a:r>
              <a:rPr lang="en-US" altLang="zh-CN" dirty="0" smtClean="0">
                <a:solidFill>
                  <a:srgbClr val="00B0F0"/>
                </a:solidFill>
              </a:rPr>
              <a:t>Camera</a:t>
            </a:r>
          </a:p>
          <a:p>
            <a:r>
              <a:rPr lang="en-US" altLang="zh-CN" dirty="0" err="1"/>
              <a:t>navigator.camera.getPicture</a:t>
            </a:r>
            <a:r>
              <a:rPr lang="en-US" altLang="zh-CN" dirty="0"/>
              <a:t>(</a:t>
            </a:r>
            <a:r>
              <a:rPr lang="en-US" altLang="zh-CN" dirty="0" err="1"/>
              <a:t>onSuccess</a:t>
            </a:r>
            <a:r>
              <a:rPr lang="en-US" altLang="zh-CN" dirty="0"/>
              <a:t>, </a:t>
            </a:r>
            <a:r>
              <a:rPr lang="en-US" altLang="zh-CN" dirty="0" err="1"/>
              <a:t>onFail</a:t>
            </a:r>
            <a:r>
              <a:rPr lang="en-US" altLang="zh-CN" dirty="0"/>
              <a:t>,     </a:t>
            </a:r>
          </a:p>
          <a:p>
            <a:r>
              <a:rPr lang="en-US" altLang="zh-CN" dirty="0"/>
              <a:t>          { quality: 50,     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allowEdit</a:t>
            </a:r>
            <a:r>
              <a:rPr lang="en-US" altLang="zh-CN" dirty="0"/>
              <a:t>: </a:t>
            </a:r>
            <a:r>
              <a:rPr lang="en-US" altLang="zh-CN" b="1" dirty="0"/>
              <a:t>true</a:t>
            </a:r>
            <a:r>
              <a:rPr lang="en-US" altLang="zh-CN" dirty="0"/>
              <a:t>,     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destinationType</a:t>
            </a:r>
            <a:r>
              <a:rPr lang="en-US" altLang="zh-CN" dirty="0"/>
              <a:t>: </a:t>
            </a:r>
            <a:r>
              <a:rPr lang="en-US" altLang="zh-CN" dirty="0" err="1"/>
              <a:t>destinationType.DATA_URL</a:t>
            </a:r>
            <a:r>
              <a:rPr lang="en-US" altLang="zh-CN" dirty="0"/>
              <a:t> });  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6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深入理解 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，举例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5" y="2165979"/>
            <a:ext cx="7317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调用过程：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1. HTML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中引入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cordova.js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deviceready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事件中调用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Camera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3.</a:t>
            </a:r>
            <a:r>
              <a:rPr lang="zh-CN" altLang="en-US" dirty="0">
                <a:solidFill>
                  <a:srgbClr val="00B0F0"/>
                </a:solidFill>
              </a:rPr>
              <a:t>调用</a:t>
            </a:r>
            <a:r>
              <a:rPr lang="en-US" altLang="zh-CN" dirty="0">
                <a:solidFill>
                  <a:srgbClr val="00B0F0"/>
                </a:solidFill>
              </a:rPr>
              <a:t>Camera.js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dirty="0" err="1">
                <a:solidFill>
                  <a:srgbClr val="00B0F0"/>
                </a:solidFill>
              </a:rPr>
              <a:t>getPicture</a:t>
            </a:r>
            <a:r>
              <a:rPr lang="zh-CN" altLang="en-US" dirty="0">
                <a:solidFill>
                  <a:srgbClr val="00B0F0"/>
                </a:solidFill>
              </a:rPr>
              <a:t>方法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assets\www\plugins\</a:t>
            </a:r>
            <a:r>
              <a:rPr lang="en-US" altLang="zh-CN" dirty="0" err="1" smtClean="0"/>
              <a:t>org.apache.cordova.camera</a:t>
            </a:r>
            <a:r>
              <a:rPr lang="en-US" altLang="zh-CN" dirty="0" smtClean="0"/>
              <a:t>\www\Camera.js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getPicture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-&gt;</a:t>
            </a:r>
          </a:p>
          <a:p>
            <a:r>
              <a:rPr lang="en-US" altLang="zh-CN" dirty="0"/>
              <a:t>exec(</a:t>
            </a:r>
            <a:r>
              <a:rPr lang="en-US" altLang="zh-CN" dirty="0" err="1"/>
              <a:t>successCallback</a:t>
            </a:r>
            <a:r>
              <a:rPr lang="en-US" altLang="zh-CN" dirty="0"/>
              <a:t>, </a:t>
            </a:r>
            <a:r>
              <a:rPr lang="en-US" altLang="zh-CN" dirty="0" err="1"/>
              <a:t>errorCallback</a:t>
            </a:r>
            <a:r>
              <a:rPr lang="en-US" altLang="zh-CN" dirty="0"/>
              <a:t>, "Camera", "</a:t>
            </a:r>
            <a:r>
              <a:rPr lang="en-US" altLang="zh-CN" dirty="0" err="1"/>
              <a:t>takePicture</a:t>
            </a:r>
            <a:r>
              <a:rPr lang="en-US" altLang="zh-CN" dirty="0"/>
              <a:t>",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androidExec</a:t>
            </a:r>
            <a:r>
              <a:rPr lang="en-US" altLang="zh-CN" dirty="0"/>
              <a:t>(success, fail, service, action, </a:t>
            </a:r>
            <a:r>
              <a:rPr lang="en-US" altLang="zh-CN" dirty="0" err="1"/>
              <a:t>args</a:t>
            </a:r>
            <a:r>
              <a:rPr lang="en-US" altLang="zh-CN" dirty="0"/>
              <a:t>) // cordova.js</a:t>
            </a:r>
          </a:p>
          <a:p>
            <a:r>
              <a:rPr lang="en-US" altLang="zh-CN" dirty="0"/>
              <a:t>-&gt;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messages = </a:t>
            </a:r>
            <a:r>
              <a:rPr lang="en-US" altLang="zh-CN" dirty="0" err="1"/>
              <a:t>nativeApiProvider.get</a:t>
            </a:r>
            <a:r>
              <a:rPr lang="en-US" altLang="zh-CN" dirty="0"/>
              <a:t>().exec(service, action, </a:t>
            </a:r>
            <a:r>
              <a:rPr lang="en-US" altLang="zh-CN" dirty="0" err="1"/>
              <a:t>callbackId</a:t>
            </a:r>
            <a:r>
              <a:rPr lang="en-US" altLang="zh-CN" dirty="0"/>
              <a:t>, </a:t>
            </a:r>
            <a:r>
              <a:rPr lang="en-US" altLang="zh-CN" dirty="0" err="1"/>
              <a:t>argsJson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1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深入理解 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，举例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5" y="2165979"/>
            <a:ext cx="7317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调用过程：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1. HTML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中引入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cordova.js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deviceready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事件中调用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Camera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调用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Camera.js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getPicture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方法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4.</a:t>
            </a:r>
            <a:r>
              <a:rPr lang="zh-CN" altLang="en-US" dirty="0">
                <a:solidFill>
                  <a:srgbClr val="00B0F0"/>
                </a:solidFill>
              </a:rPr>
              <a:t>在</a:t>
            </a:r>
            <a:r>
              <a:rPr lang="en-US" altLang="zh-CN" dirty="0" err="1">
                <a:solidFill>
                  <a:srgbClr val="00B0F0"/>
                </a:solidFill>
              </a:rPr>
              <a:t>CordovaWebView</a:t>
            </a:r>
            <a:r>
              <a:rPr lang="zh-CN" altLang="en-US" dirty="0">
                <a:solidFill>
                  <a:srgbClr val="00B0F0"/>
                </a:solidFill>
              </a:rPr>
              <a:t>初期化的时候会根据</a:t>
            </a:r>
            <a:r>
              <a:rPr lang="en-US" altLang="zh-CN" dirty="0">
                <a:solidFill>
                  <a:srgbClr val="00B0F0"/>
                </a:solidFill>
              </a:rPr>
              <a:t>Android</a:t>
            </a:r>
            <a:r>
              <a:rPr lang="zh-CN" altLang="en-US" dirty="0">
                <a:solidFill>
                  <a:srgbClr val="00B0F0"/>
                </a:solidFill>
              </a:rPr>
              <a:t>的版本</a:t>
            </a:r>
            <a:r>
              <a:rPr lang="zh-CN" altLang="en-US" dirty="0" smtClean="0">
                <a:solidFill>
                  <a:srgbClr val="00B0F0"/>
                </a:solidFill>
              </a:rPr>
              <a:t>，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</a:t>
            </a:r>
            <a:r>
              <a:rPr lang="zh-CN" altLang="en-US" dirty="0" smtClean="0">
                <a:solidFill>
                  <a:srgbClr val="00B0F0"/>
                </a:solidFill>
              </a:rPr>
              <a:t>将</a:t>
            </a:r>
            <a:r>
              <a:rPr lang="en-US" altLang="zh-CN" dirty="0" err="1">
                <a:solidFill>
                  <a:srgbClr val="00B0F0"/>
                </a:solidFill>
              </a:rPr>
              <a:t>ExposedJsApi</a:t>
            </a:r>
            <a:r>
              <a:rPr lang="zh-CN" altLang="en-US" dirty="0">
                <a:solidFill>
                  <a:srgbClr val="00B0F0"/>
                </a:solidFill>
              </a:rPr>
              <a:t>对象添加到</a:t>
            </a:r>
            <a:r>
              <a:rPr lang="en-US" altLang="zh-CN" dirty="0" err="1">
                <a:solidFill>
                  <a:srgbClr val="00B0F0"/>
                </a:solidFill>
              </a:rPr>
              <a:t>CordovaWebView</a:t>
            </a:r>
            <a:r>
              <a:rPr lang="zh-CN" altLang="en-US" dirty="0">
                <a:solidFill>
                  <a:srgbClr val="00B0F0"/>
                </a:solidFill>
              </a:rPr>
              <a:t>中。</a:t>
            </a:r>
          </a:p>
          <a:p>
            <a:r>
              <a:rPr lang="en-US" altLang="zh-CN" dirty="0" err="1"/>
              <a:t>this.addJavascriptInterface</a:t>
            </a:r>
            <a:r>
              <a:rPr lang="en-US" altLang="zh-CN" dirty="0"/>
              <a:t>(</a:t>
            </a:r>
            <a:r>
              <a:rPr lang="en-US" altLang="zh-CN" dirty="0" err="1"/>
              <a:t>exposedJsApi</a:t>
            </a:r>
            <a:r>
              <a:rPr lang="en-US" altLang="zh-CN" dirty="0"/>
              <a:t>, "_</a:t>
            </a:r>
            <a:r>
              <a:rPr lang="en-US" altLang="zh-CN" dirty="0" err="1"/>
              <a:t>cordovaNative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所以</a:t>
            </a:r>
            <a:r>
              <a:rPr lang="en-US" altLang="zh-CN" dirty="0" err="1"/>
              <a:t>nativeApiProvider.get</a:t>
            </a:r>
            <a:r>
              <a:rPr lang="en-US" altLang="zh-CN" dirty="0"/>
              <a:t>()</a:t>
            </a:r>
            <a:r>
              <a:rPr lang="zh-CN" altLang="en-US" dirty="0"/>
              <a:t>的时候会根据 </a:t>
            </a:r>
            <a:r>
              <a:rPr lang="en-US" altLang="zh-CN" dirty="0"/>
              <a:t>_</a:t>
            </a:r>
            <a:r>
              <a:rPr lang="en-US" altLang="zh-CN" dirty="0" err="1"/>
              <a:t>cordovaNative</a:t>
            </a:r>
            <a:r>
              <a:rPr lang="en-US" altLang="zh-CN" dirty="0"/>
              <a:t> </a:t>
            </a:r>
            <a:r>
              <a:rPr lang="zh-CN" altLang="en-US" dirty="0"/>
              <a:t>对象是否存在来判断是使用</a:t>
            </a:r>
            <a:r>
              <a:rPr lang="en-US" altLang="zh-CN" dirty="0" err="1"/>
              <a:t>JavascriptInterface</a:t>
            </a:r>
            <a:r>
              <a:rPr lang="zh-CN" altLang="en-US" dirty="0"/>
              <a:t>方式，还是使用</a:t>
            </a:r>
            <a:r>
              <a:rPr lang="en-US" altLang="zh-CN" dirty="0"/>
              <a:t>prompt</a:t>
            </a:r>
            <a:r>
              <a:rPr lang="zh-CN" altLang="en-US" dirty="0"/>
              <a:t>方式。</a:t>
            </a:r>
          </a:p>
          <a:p>
            <a:endParaRPr lang="zh-CN" altLang="en-US" dirty="0"/>
          </a:p>
          <a:p>
            <a:r>
              <a:rPr lang="zh-CN" altLang="en-US" dirty="0"/>
              <a:t>如果使用</a:t>
            </a:r>
            <a:r>
              <a:rPr lang="en-US" altLang="zh-CN" dirty="0" err="1"/>
              <a:t>JavascriptInterface</a:t>
            </a:r>
            <a:r>
              <a:rPr lang="zh-CN" altLang="en-US" dirty="0"/>
              <a:t>方式（</a:t>
            </a:r>
            <a:r>
              <a:rPr lang="en-US" altLang="zh-CN" dirty="0"/>
              <a:t>Android 4.2</a:t>
            </a:r>
            <a:r>
              <a:rPr lang="zh-CN" altLang="en-US" dirty="0"/>
              <a:t>以上版本），直接进入</a:t>
            </a:r>
            <a:r>
              <a:rPr lang="en-US" altLang="zh-CN" dirty="0"/>
              <a:t>ExposedJsApi.java</a:t>
            </a:r>
            <a:r>
              <a:rPr lang="zh-CN" altLang="en-US" dirty="0"/>
              <a:t>中定义了</a:t>
            </a:r>
            <a:r>
              <a:rPr lang="en-US" altLang="zh-CN" dirty="0"/>
              <a:t>@</a:t>
            </a:r>
            <a:r>
              <a:rPr lang="en-US" altLang="zh-CN" dirty="0" err="1"/>
              <a:t>JavascriptInterface</a:t>
            </a:r>
            <a:r>
              <a:rPr lang="zh-CN" altLang="en-US" dirty="0"/>
              <a:t>标示的</a:t>
            </a:r>
            <a:r>
              <a:rPr lang="en-US" altLang="zh-CN" dirty="0"/>
              <a:t>exec()</a:t>
            </a:r>
            <a:r>
              <a:rPr lang="zh-CN" altLang="en-US" dirty="0"/>
              <a:t>方法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如果使用</a:t>
            </a:r>
            <a:r>
              <a:rPr lang="en-US" altLang="zh-CN" dirty="0"/>
              <a:t>prompt</a:t>
            </a:r>
            <a:r>
              <a:rPr lang="zh-CN" altLang="en-US" dirty="0"/>
              <a:t>方式，</a:t>
            </a:r>
            <a:r>
              <a:rPr lang="en-US" altLang="zh-CN" dirty="0"/>
              <a:t>CordovaChromeClient.java</a:t>
            </a:r>
            <a:r>
              <a:rPr lang="zh-CN" altLang="en-US" dirty="0"/>
              <a:t>中重写了</a:t>
            </a:r>
            <a:r>
              <a:rPr lang="en-US" altLang="zh-CN" dirty="0" err="1"/>
              <a:t>onJsPrompt</a:t>
            </a:r>
            <a:r>
              <a:rPr lang="en-US" altLang="zh-CN" dirty="0"/>
              <a:t>()</a:t>
            </a:r>
            <a:r>
              <a:rPr lang="zh-CN" altLang="en-US" dirty="0"/>
              <a:t>方法，来调用</a:t>
            </a:r>
            <a:r>
              <a:rPr lang="en-US" altLang="zh-CN" dirty="0" err="1"/>
              <a:t>exposedJsApi.exec</a:t>
            </a:r>
            <a:r>
              <a:rPr lang="zh-CN" altLang="en-US" dirty="0"/>
              <a:t>（）。</a:t>
            </a:r>
          </a:p>
          <a:p>
            <a:r>
              <a:rPr lang="en-US" altLang="zh-CN" dirty="0"/>
              <a:t>prompt(</a:t>
            </a:r>
            <a:r>
              <a:rPr lang="en-US" altLang="zh-CN" dirty="0" err="1"/>
              <a:t>argsJson</a:t>
            </a:r>
            <a:r>
              <a:rPr lang="en-US" altLang="zh-CN" dirty="0"/>
              <a:t>, 'gap:'+</a:t>
            </a:r>
            <a:r>
              <a:rPr lang="en-US" altLang="zh-CN" dirty="0" err="1"/>
              <a:t>JSON.stringify</a:t>
            </a:r>
            <a:r>
              <a:rPr lang="en-US" altLang="zh-CN" dirty="0"/>
              <a:t>([service, action, </a:t>
            </a:r>
            <a:r>
              <a:rPr lang="en-US" altLang="zh-CN" dirty="0" err="1"/>
              <a:t>callbackId</a:t>
            </a:r>
            <a:r>
              <a:rPr lang="en-US" altLang="zh-CN" dirty="0"/>
              <a:t>]));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深入理解 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，举例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5" y="2165979"/>
            <a:ext cx="7317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调用过程：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1. HTML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中引入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cordova.js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deviceready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事件中调用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Camera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调用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Camera.js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getPicture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方法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CordovaWebView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初期化的时候会根据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的版本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将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ExposedJsApi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对象添加到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CordovaWebView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5. </a:t>
            </a:r>
            <a:r>
              <a:rPr lang="zh-CN" altLang="en-US" dirty="0" smtClean="0">
                <a:solidFill>
                  <a:srgbClr val="00B0F0"/>
                </a:solidFill>
              </a:rPr>
              <a:t>入口是</a:t>
            </a:r>
            <a:r>
              <a:rPr lang="en-US" altLang="zh-CN" dirty="0" err="1">
                <a:solidFill>
                  <a:srgbClr val="00B0F0"/>
                </a:solidFill>
              </a:rPr>
              <a:t>exposedJsApi.exec</a:t>
            </a:r>
            <a:r>
              <a:rPr lang="en-US" altLang="zh-CN" dirty="0" smtClean="0">
                <a:solidFill>
                  <a:srgbClr val="00B0F0"/>
                </a:solidFill>
              </a:rPr>
              <a:t>()</a:t>
            </a:r>
            <a:r>
              <a:rPr lang="zh-CN" altLang="en-US" dirty="0" smtClean="0">
                <a:solidFill>
                  <a:srgbClr val="00B0F0"/>
                </a:solidFill>
              </a:rPr>
              <a:t>，从此进入</a:t>
            </a:r>
            <a:r>
              <a:rPr lang="en-US" altLang="zh-CN" dirty="0" err="1" smtClean="0">
                <a:solidFill>
                  <a:srgbClr val="00B0F0"/>
                </a:solidFill>
              </a:rPr>
              <a:t>navtive</a:t>
            </a:r>
            <a:r>
              <a:rPr lang="zh-CN" altLang="en-US" dirty="0" smtClean="0">
                <a:solidFill>
                  <a:srgbClr val="00B0F0"/>
                </a:solidFill>
              </a:rPr>
              <a:t>世界。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的调用，会调用摄像头服务程序。</a:t>
            </a:r>
            <a:endParaRPr lang="en-US" altLang="zh-CN" dirty="0" smtClean="0"/>
          </a:p>
          <a:p>
            <a:r>
              <a:rPr lang="en-US" altLang="zh-CN" dirty="0"/>
              <a:t>new Intent("</a:t>
            </a:r>
            <a:r>
              <a:rPr lang="en-US" altLang="zh-CN" dirty="0" err="1"/>
              <a:t>android.media.action.IMAGE_CAPTURE</a:t>
            </a:r>
            <a:r>
              <a:rPr lang="en-US" altLang="zh-CN" dirty="0" smtClean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4556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深入理解 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，举例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5" y="2165979"/>
            <a:ext cx="7317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调用过程：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1. HTML</a:t>
            </a:r>
            <a:r>
              <a:rPr lang="zh-CN" altLang="en-US" dirty="0">
                <a:solidFill>
                  <a:srgbClr val="0070C0"/>
                </a:solidFill>
              </a:rPr>
              <a:t>中引入</a:t>
            </a:r>
            <a:r>
              <a:rPr lang="en-US" altLang="zh-CN" dirty="0" smtClean="0">
                <a:solidFill>
                  <a:srgbClr val="0070C0"/>
                </a:solidFill>
              </a:rPr>
              <a:t>cordova.js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2. </a:t>
            </a:r>
            <a:r>
              <a:rPr lang="zh-CN" altLang="en-US" dirty="0" smtClean="0">
                <a:solidFill>
                  <a:srgbClr val="0070C0"/>
                </a:solidFill>
              </a:rPr>
              <a:t>在</a:t>
            </a:r>
            <a:r>
              <a:rPr lang="en-US" altLang="zh-CN" dirty="0" err="1">
                <a:solidFill>
                  <a:srgbClr val="0070C0"/>
                </a:solidFill>
              </a:rPr>
              <a:t>deviceready</a:t>
            </a:r>
            <a:r>
              <a:rPr lang="zh-CN" altLang="en-US" dirty="0">
                <a:solidFill>
                  <a:srgbClr val="0070C0"/>
                </a:solidFill>
              </a:rPr>
              <a:t>事件中调用</a:t>
            </a:r>
            <a:r>
              <a:rPr lang="en-US" altLang="zh-CN" dirty="0" smtClean="0">
                <a:solidFill>
                  <a:srgbClr val="0070C0"/>
                </a:solidFill>
              </a:rPr>
              <a:t>Camera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3.</a:t>
            </a:r>
            <a:r>
              <a:rPr lang="zh-CN" altLang="en-US" dirty="0">
                <a:solidFill>
                  <a:srgbClr val="0070C0"/>
                </a:solidFill>
              </a:rPr>
              <a:t>调用</a:t>
            </a:r>
            <a:r>
              <a:rPr lang="en-US" altLang="zh-CN" dirty="0">
                <a:solidFill>
                  <a:srgbClr val="0070C0"/>
                </a:solidFill>
              </a:rPr>
              <a:t>Camera.js</a:t>
            </a:r>
            <a:r>
              <a:rPr lang="zh-CN" altLang="en-US" dirty="0">
                <a:solidFill>
                  <a:srgbClr val="0070C0"/>
                </a:solidFill>
              </a:rPr>
              <a:t>的</a:t>
            </a:r>
            <a:r>
              <a:rPr lang="en-US" altLang="zh-CN" dirty="0" err="1">
                <a:solidFill>
                  <a:srgbClr val="0070C0"/>
                </a:solidFill>
              </a:rPr>
              <a:t>getPicture</a:t>
            </a:r>
            <a:r>
              <a:rPr lang="zh-CN" altLang="en-US" dirty="0">
                <a:solidFill>
                  <a:srgbClr val="0070C0"/>
                </a:solidFill>
              </a:rPr>
              <a:t>方法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4.</a:t>
            </a:r>
            <a:r>
              <a:rPr lang="zh-CN" altLang="en-US" dirty="0">
                <a:solidFill>
                  <a:srgbClr val="0070C0"/>
                </a:solidFill>
              </a:rPr>
              <a:t>在</a:t>
            </a:r>
            <a:r>
              <a:rPr lang="en-US" altLang="zh-CN" dirty="0" err="1">
                <a:solidFill>
                  <a:srgbClr val="0070C0"/>
                </a:solidFill>
              </a:rPr>
              <a:t>CordovaWebView</a:t>
            </a:r>
            <a:r>
              <a:rPr lang="zh-CN" altLang="en-US" dirty="0">
                <a:solidFill>
                  <a:srgbClr val="0070C0"/>
                </a:solidFill>
              </a:rPr>
              <a:t>初期化的时候会根据</a:t>
            </a:r>
            <a:r>
              <a:rPr lang="en-US" altLang="zh-CN" dirty="0">
                <a:solidFill>
                  <a:srgbClr val="0070C0"/>
                </a:solidFill>
              </a:rPr>
              <a:t>Android</a:t>
            </a:r>
            <a:r>
              <a:rPr lang="zh-CN" altLang="en-US" dirty="0">
                <a:solidFill>
                  <a:srgbClr val="0070C0"/>
                </a:solidFill>
              </a:rPr>
              <a:t>的版本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   </a:t>
            </a:r>
            <a:r>
              <a:rPr lang="zh-CN" altLang="en-US" dirty="0" smtClean="0">
                <a:solidFill>
                  <a:srgbClr val="0070C0"/>
                </a:solidFill>
              </a:rPr>
              <a:t>将</a:t>
            </a:r>
            <a:r>
              <a:rPr lang="en-US" altLang="zh-CN" dirty="0" err="1">
                <a:solidFill>
                  <a:srgbClr val="0070C0"/>
                </a:solidFill>
              </a:rPr>
              <a:t>ExposedJsApi</a:t>
            </a:r>
            <a:r>
              <a:rPr lang="zh-CN" altLang="en-US" dirty="0">
                <a:solidFill>
                  <a:srgbClr val="0070C0"/>
                </a:solidFill>
              </a:rPr>
              <a:t>对象添加到</a:t>
            </a:r>
            <a:r>
              <a:rPr lang="en-US" altLang="zh-CN" dirty="0" err="1">
                <a:solidFill>
                  <a:srgbClr val="0070C0"/>
                </a:solidFill>
              </a:rPr>
              <a:t>CordovaWebView</a:t>
            </a:r>
            <a:r>
              <a:rPr lang="zh-CN" altLang="en-US" dirty="0">
                <a:solidFill>
                  <a:srgbClr val="0070C0"/>
                </a:solidFill>
              </a:rPr>
              <a:t>中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5. </a:t>
            </a:r>
            <a:r>
              <a:rPr lang="zh-CN" altLang="en-US" dirty="0" smtClean="0">
                <a:solidFill>
                  <a:srgbClr val="0070C0"/>
                </a:solidFill>
              </a:rPr>
              <a:t>入口是</a:t>
            </a:r>
            <a:r>
              <a:rPr lang="en-US" altLang="zh-CN" dirty="0" err="1">
                <a:solidFill>
                  <a:srgbClr val="0070C0"/>
                </a:solidFill>
              </a:rPr>
              <a:t>exposedJsApi.exec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zh-CN" altLang="en-US" dirty="0" smtClean="0">
                <a:solidFill>
                  <a:srgbClr val="0070C0"/>
                </a:solidFill>
              </a:rPr>
              <a:t>，从此进入</a:t>
            </a:r>
            <a:r>
              <a:rPr lang="en-US" altLang="zh-CN" dirty="0" err="1" smtClean="0">
                <a:solidFill>
                  <a:srgbClr val="0070C0"/>
                </a:solidFill>
              </a:rPr>
              <a:t>navtive</a:t>
            </a:r>
            <a:r>
              <a:rPr lang="zh-CN" altLang="en-US" dirty="0" smtClean="0">
                <a:solidFill>
                  <a:srgbClr val="0070C0"/>
                </a:solidFill>
              </a:rPr>
              <a:t>世界。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那么基于此，智能家居中需要的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插件，就较容易实现了。</a:t>
            </a:r>
            <a:endParaRPr lang="en-US" altLang="zh-CN" dirty="0" smtClean="0"/>
          </a:p>
          <a:p>
            <a:r>
              <a:rPr lang="zh-CN" altLang="en-US" dirty="0" smtClean="0"/>
              <a:t>比如对于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，可以：</a:t>
            </a: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将</a:t>
            </a:r>
            <a:r>
              <a:rPr lang="zh-CN" altLang="en-US" dirty="0"/>
              <a:t>推</a:t>
            </a:r>
            <a:r>
              <a:rPr lang="zh-CN" altLang="en-US" dirty="0" smtClean="0"/>
              <a:t>送模块整合进来。</a:t>
            </a: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监控模块，通过插件调用，启动基于第三方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的监控视频模块。</a:t>
            </a: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增加</a:t>
            </a:r>
            <a:r>
              <a:rPr lang="en-US" altLang="zh-CN" dirty="0" err="1" smtClean="0"/>
              <a:t>SqliteDB</a:t>
            </a:r>
            <a:r>
              <a:rPr lang="zh-CN" altLang="en-US" dirty="0" smtClean="0"/>
              <a:t>的读写模块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65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/>
          </a:p>
          <a:p>
            <a:pPr lvl="1"/>
            <a:r>
              <a:rPr lang="zh-CN" altLang="en-US" dirty="0" smtClean="0"/>
              <a:t>关于推送的整合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端的推送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r>
              <a:rPr lang="zh-CN" altLang="en-US" dirty="0" smtClean="0"/>
              <a:t>国内使用</a:t>
            </a:r>
            <a:r>
              <a:rPr lang="en-US" altLang="zh-CN" dirty="0" smtClean="0"/>
              <a:t>GCM(Google Cloud Messaging)</a:t>
            </a:r>
            <a:r>
              <a:rPr lang="zh-CN" altLang="en-US" dirty="0" smtClean="0"/>
              <a:t>受限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整合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Apache MINA</a:t>
            </a:r>
            <a:r>
              <a:rPr lang="zh-CN" altLang="en-US" dirty="0" smtClean="0"/>
              <a:t>的智能</a:t>
            </a:r>
            <a:r>
              <a:rPr lang="zh-CN" altLang="en-US" dirty="0" smtClean="0"/>
              <a:t>家居移动</a:t>
            </a:r>
            <a:r>
              <a:rPr lang="zh-CN" altLang="en-US" dirty="0" smtClean="0"/>
              <a:t>终端数据同步推送</a:t>
            </a:r>
            <a:r>
              <a:rPr lang="zh-CN" altLang="en-US" dirty="0" smtClean="0"/>
              <a:t>系统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228920"/>
              </p:ext>
            </p:extLst>
          </p:nvPr>
        </p:nvGraphicFramePr>
        <p:xfrm>
          <a:off x="3995936" y="1700808"/>
          <a:ext cx="3384376" cy="369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2808321" imgH="3063995" progId="Visio.Drawing.11">
                  <p:embed/>
                </p:oleObj>
              </mc:Choice>
              <mc:Fallback>
                <p:oleObj name="Visio" r:id="rId3" imgW="2808321" imgH="30639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700808"/>
                        <a:ext cx="3384376" cy="3694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0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/>
          </a:p>
          <a:p>
            <a:pPr lvl="1"/>
            <a:r>
              <a:rPr lang="zh-CN" altLang="en-US" dirty="0" smtClean="0"/>
              <a:t>关于监控模块、</a:t>
            </a:r>
            <a:r>
              <a:rPr lang="en-US" altLang="zh-CN" dirty="0" err="1" smtClean="0"/>
              <a:t>SqliteDB</a:t>
            </a:r>
            <a:r>
              <a:rPr lang="zh-CN" altLang="en-US" dirty="0" smtClean="0"/>
              <a:t>访问模块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72044"/>
              </p:ext>
            </p:extLst>
          </p:nvPr>
        </p:nvGraphicFramePr>
        <p:xfrm>
          <a:off x="2123728" y="2276872"/>
          <a:ext cx="4557037" cy="397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2808321" imgH="2447206" progId="Visio.Drawing.11">
                  <p:embed/>
                </p:oleObj>
              </mc:Choice>
              <mc:Fallback>
                <p:oleObj name="Visio" r:id="rId3" imgW="2808321" imgH="244720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76872"/>
                        <a:ext cx="4557037" cy="3970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1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/>
          </a:p>
          <a:p>
            <a:pPr lvl="1"/>
            <a:r>
              <a:rPr lang="zh-CN" altLang="en-US" dirty="0" smtClean="0"/>
              <a:t>总体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66028"/>
              </p:ext>
            </p:extLst>
          </p:nvPr>
        </p:nvGraphicFramePr>
        <p:xfrm>
          <a:off x="179512" y="1700808"/>
          <a:ext cx="8787956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7991002" imgH="4192707" progId="Visio.Drawing.11">
                  <p:embed/>
                </p:oleObj>
              </mc:Choice>
              <mc:Fallback>
                <p:oleObj name="Visio" r:id="rId3" imgW="7991002" imgH="41927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00808"/>
                        <a:ext cx="8787956" cy="460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4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专业实践报告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Apache MINA</a:t>
            </a:r>
            <a:r>
              <a:rPr lang="zh-CN" altLang="en-US" dirty="0" smtClean="0"/>
              <a:t>的智能家居多终端数据同步推送系统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论文中期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的智能家居移动终端设计与实现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要实现的目标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完成的工作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需要做的工作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6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/>
          </a:p>
          <a:p>
            <a:pPr lvl="1"/>
            <a:r>
              <a:rPr lang="zh-CN" altLang="en-US" dirty="0" smtClean="0"/>
              <a:t>关于推送的整合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iOS</a:t>
            </a:r>
            <a:r>
              <a:rPr lang="zh-CN" altLang="en-US" dirty="0" smtClean="0"/>
              <a:t>的推送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需要用到</a:t>
            </a:r>
            <a:r>
              <a:rPr lang="en-US" altLang="zh-CN" dirty="0" smtClean="0"/>
              <a:t>APNS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6" name="Picture 4" descr="http://static.dapps.net/uploads/2012/12/ios-notification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29178"/>
            <a:ext cx="44481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2956302"/>
            <a:ext cx="340349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/>
              <a:t>Apple Push Notification </a:t>
            </a:r>
            <a:r>
              <a:rPr lang="en-US" altLang="zh-CN" dirty="0" smtClean="0"/>
              <a:t>Service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01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</a:t>
            </a:r>
            <a:r>
              <a:rPr lang="zh-CN" altLang="en-US" dirty="0" smtClean="0"/>
              <a:t>终端</a:t>
            </a:r>
            <a:endParaRPr lang="en-US" altLang="zh-CN" dirty="0" smtClean="0"/>
          </a:p>
          <a:p>
            <a:pPr lvl="1"/>
            <a:r>
              <a:rPr lang="zh-CN" altLang="en-US" dirty="0"/>
              <a:t>其他</a:t>
            </a:r>
            <a:r>
              <a:rPr lang="zh-CN" altLang="en-US" dirty="0" smtClean="0"/>
              <a:t>平台扩展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21090"/>
              </p:ext>
            </p:extLst>
          </p:nvPr>
        </p:nvGraphicFramePr>
        <p:xfrm>
          <a:off x="179512" y="2276872"/>
          <a:ext cx="8760691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6408366" imgH="2952391" progId="Visio.Drawing.11">
                  <p:embed/>
                </p:oleObj>
              </mc:Choice>
              <mc:Fallback>
                <p:oleObj name="Visio" r:id="rId3" imgW="6408366" imgH="295239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76872"/>
                        <a:ext cx="8760691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1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23928" y="321297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谢谢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33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专业实践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智能家居中的多终端控制的数据同步、推送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822963"/>
              </p:ext>
            </p:extLst>
          </p:nvPr>
        </p:nvGraphicFramePr>
        <p:xfrm>
          <a:off x="1043608" y="1833517"/>
          <a:ext cx="7200800" cy="440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7486785" imgH="4576044" progId="Visio.Drawing.11">
                  <p:embed/>
                </p:oleObj>
              </mc:Choice>
              <mc:Fallback>
                <p:oleObj name="Visio" r:id="rId3" imgW="7486785" imgH="45760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833517"/>
                        <a:ext cx="7200800" cy="4403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18002" y="62760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硬件架构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3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专业实践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智能家居中的多终端控制的数据同步、推送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03572"/>
              </p:ext>
            </p:extLst>
          </p:nvPr>
        </p:nvGraphicFramePr>
        <p:xfrm>
          <a:off x="611562" y="2060848"/>
          <a:ext cx="7920876" cy="315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7325198" imgH="2921389" progId="Visio.Drawing.11">
                  <p:embed/>
                </p:oleObj>
              </mc:Choice>
              <mc:Fallback>
                <p:oleObj name="Visio" r:id="rId3" imgW="7325198" imgH="29213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2" y="2060848"/>
                        <a:ext cx="7920876" cy="3158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8002" y="566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6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专业实践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智能家居中的多终端控制的数据同步、推送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75769"/>
              </p:ext>
            </p:extLst>
          </p:nvPr>
        </p:nvGraphicFramePr>
        <p:xfrm>
          <a:off x="653657" y="1772816"/>
          <a:ext cx="7230711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6548877" imgH="3977317" progId="Visio.Drawing.11">
                  <p:embed/>
                </p:oleObj>
              </mc:Choice>
              <mc:Fallback>
                <p:oleObj name="Visio" r:id="rId3" imgW="6548877" imgH="39773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57" y="1772816"/>
                        <a:ext cx="7230711" cy="439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47864" y="63093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服务端核心模块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专业实践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智能家居中的多终端控制的数据同步、推送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2736304" cy="361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092038" cy="10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27046"/>
              </p:ext>
            </p:extLst>
          </p:nvPr>
        </p:nvGraphicFramePr>
        <p:xfrm>
          <a:off x="4212215" y="3662082"/>
          <a:ext cx="4273728" cy="192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5" imgW="4740072" imgH="2133959" progId="Visio.Drawing.11">
                  <p:embed/>
                </p:oleObj>
              </mc:Choice>
              <mc:Fallback>
                <p:oleObj name="Visio" r:id="rId5" imgW="4740072" imgH="213395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215" y="3662082"/>
                        <a:ext cx="4273728" cy="1922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00177" y="560079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移动终端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89173" y="30283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家电数据采集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0005" y="5785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6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专业实践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智能家居中的多终端控制的数据同步、推送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09024"/>
              </p:ext>
            </p:extLst>
          </p:nvPr>
        </p:nvGraphicFramePr>
        <p:xfrm>
          <a:off x="1619672" y="1677119"/>
          <a:ext cx="6115050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6971760" imgH="5525219" progId="Visio.Drawing.11">
                  <p:embed/>
                </p:oleObj>
              </mc:Choice>
              <mc:Fallback>
                <p:oleObj name="Visio" r:id="rId3" imgW="6971760" imgH="55252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77119"/>
                        <a:ext cx="6115050" cy="484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1753" y="64533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推送、同步流程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4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专业实践报告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Apache MINA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的智能家居多终端数据同步推送系统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/>
              <a:t>论文中期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的智能家居移动终端设计与实现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要实现的目标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完成的工作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需要做的工作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论文中期检查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Apache Cordova</a:t>
            </a:r>
            <a:r>
              <a:rPr lang="zh-CN" altLang="en-US" dirty="0" smtClean="0"/>
              <a:t>的智能家居移动终端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PhoneGap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更名为 </a:t>
            </a:r>
            <a:r>
              <a:rPr lang="en-US" altLang="zh-CN" dirty="0" smtClean="0"/>
              <a:t>Apache Cordova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286396" y="2182322"/>
            <a:ext cx="6799480" cy="4415030"/>
            <a:chOff x="1286396" y="2182322"/>
            <a:chExt cx="6799480" cy="4415030"/>
          </a:xfrm>
        </p:grpSpPr>
        <p:pic>
          <p:nvPicPr>
            <p:cNvPr id="7" name="Picture 2" descr="http://images.51cto.com/files/uploadimg/20120418/164707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396" y="2182322"/>
              <a:ext cx="6741988" cy="4415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椭圆 9"/>
            <p:cNvSpPr/>
            <p:nvPr/>
          </p:nvSpPr>
          <p:spPr>
            <a:xfrm>
              <a:off x="4094708" y="4389837"/>
              <a:ext cx="3672408" cy="76735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6216" y="508518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</a:rPr>
                <a:t>智能家居应用</a:t>
              </a:r>
              <a:endParaRPr lang="en-US" altLang="zh-CN" dirty="0" smtClean="0">
                <a:solidFill>
                  <a:srgbClr val="FFFF00"/>
                </a:solidFill>
              </a:endParaRPr>
            </a:p>
            <a:p>
              <a:r>
                <a:rPr lang="zh-CN" altLang="en-US" dirty="0" smtClean="0">
                  <a:solidFill>
                    <a:srgbClr val="FFFF00"/>
                  </a:solidFill>
                </a:rPr>
                <a:t>中的特殊功能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5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696</TotalTime>
  <Words>870</Words>
  <Application>Microsoft Office PowerPoint</Application>
  <PresentationFormat>全屏显示(4:3)</PresentationFormat>
  <Paragraphs>154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质朴</vt:lpstr>
      <vt:lpstr>Visio</vt:lpstr>
      <vt:lpstr>Microsoft Visio 绘图</vt:lpstr>
      <vt:lpstr>专业实践报告暨论文中期检查</vt:lpstr>
      <vt:lpstr>内容提要</vt:lpstr>
      <vt:lpstr>专业实践报告</vt:lpstr>
      <vt:lpstr>专业实践报告</vt:lpstr>
      <vt:lpstr>专业实践报告</vt:lpstr>
      <vt:lpstr>专业实践报告</vt:lpstr>
      <vt:lpstr>专业实践报告</vt:lpstr>
      <vt:lpstr>内容提要</vt:lpstr>
      <vt:lpstr>论文中期检查</vt:lpstr>
      <vt:lpstr>论文中期检查</vt:lpstr>
      <vt:lpstr>论文中期检查</vt:lpstr>
      <vt:lpstr>论文中期检查</vt:lpstr>
      <vt:lpstr>论文中期检查</vt:lpstr>
      <vt:lpstr>论文中期检查</vt:lpstr>
      <vt:lpstr>论文中期检查</vt:lpstr>
      <vt:lpstr>论文中期检查</vt:lpstr>
      <vt:lpstr>论文中期检查</vt:lpstr>
      <vt:lpstr>论文中期检查</vt:lpstr>
      <vt:lpstr>论文中期检查</vt:lpstr>
      <vt:lpstr>论文中期检查</vt:lpstr>
      <vt:lpstr>论文中期检查</vt:lpstr>
      <vt:lpstr>论文中期检查</vt:lpstr>
    </vt:vector>
  </TitlesOfParts>
  <Company>scut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mango</dc:creator>
  <cp:lastModifiedBy>mango</cp:lastModifiedBy>
  <cp:revision>24</cp:revision>
  <dcterms:created xsi:type="dcterms:W3CDTF">2014-06-25T07:25:05Z</dcterms:created>
  <dcterms:modified xsi:type="dcterms:W3CDTF">2014-06-26T06:00:37Z</dcterms:modified>
</cp:coreProperties>
</file>