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riracha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rirach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061322610b5bd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061322610b5b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362e7b1373a3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362e7b1373a3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061322610b5b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061322610b5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준화야 잠금된 페이지는 뭐야?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7c53881cf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7c53881cf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c53881c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7c53881c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준화야 기호 삽입하는 법 알아?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무슨기호?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061322610b5b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061322610b5b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061322610b5bd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061322610b5b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c53881cf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c53881cf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c53881cf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7c53881cf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7c53881cf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7c53881cf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0725" y="2326825"/>
            <a:ext cx="714300" cy="39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78100" y="3684125"/>
            <a:ext cx="58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5666" l="0" r="0" t="-7824"/>
          <a:stretch/>
        </p:blipFill>
        <p:spPr>
          <a:xfrm flipH="1">
            <a:off x="3669500" y="-809775"/>
            <a:ext cx="5571525" cy="5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06875" y="2765750"/>
            <a:ext cx="52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695263" y="983350"/>
            <a:ext cx="552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5000"/>
              <a:t>우와! </a:t>
            </a:r>
            <a:endParaRPr b="1" i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5000"/>
              <a:t>지진이다!</a:t>
            </a:r>
            <a:endParaRPr b="1" i="1" sz="50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-15819" l="0" r="0" t="-11245"/>
          <a:stretch/>
        </p:blipFill>
        <p:spPr>
          <a:xfrm>
            <a:off x="0" y="-855625"/>
            <a:ext cx="4505101" cy="60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577" y="944888"/>
            <a:ext cx="1696150" cy="2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754" r="0" t="0"/>
          <a:stretch/>
        </p:blipFill>
        <p:spPr>
          <a:xfrm>
            <a:off x="-133850" y="2571750"/>
            <a:ext cx="9374873" cy="2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56800" y="4817900"/>
            <a:ext cx="4624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1113황준화 1115김윤지 1123이다은 1124이승현 1128최예영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지진 해일과 지진의 대피 요령과 대응책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만약 </a:t>
            </a:r>
            <a:r>
              <a:rPr lang="da"/>
              <a:t>지진이 일어났을 경우 재빨리 테이블이나 다른 것 등을 이용해 머리를 보호해야합니다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또 이때 신발을 반드시 신어 떨어진 물체로부터 발을 보호하고 엘리베이터 대신 계단을 이용해야 합니다. 밖으로 나온 후에도 담장이나 건물이 파손되었을 수 있으니 최대한 피해 낙하물이 없는 넓은 운동장이나 공원으로 대피해야 합니다 또 미리 내진 설계가 된 건물인지 확인해야합니다. 그리고 지진 해일 대피 요령으로는 일본서해안에서 지진발생 후 우리나라 동해안에는 약 1시간30분 정도면 해일이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        도달하므로 해안가에서는 작업을 정리하고 위함물(부유 가능한 물건, 충돌시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        충격이 큰물건 , 유류 등)을 이동시키며 고지대로 피난해야 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그리고 또 항내 선박은 움직이지 않도록 고정시키거나 가능한 항 외로 이동시키고    특보를 경청하며 지시에 따릅니다  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600" y="0"/>
            <a:ext cx="27745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이상으로 PPT발표를 마치겠습니다 감사합니다</a:t>
            </a:r>
            <a:endParaRPr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우와 지진이다 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김윤지 이승현 최예영 황준화 이다은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234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지진해일 설명할 때 사진 활용해도 좋을 것 같아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95" y="1857375"/>
            <a:ext cx="3673475" cy="24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28317" l="7379" r="78816" t="41422"/>
          <a:stretch/>
        </p:blipFill>
        <p:spPr>
          <a:xfrm>
            <a:off x="6078775" y="1619625"/>
            <a:ext cx="2323150" cy="30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857625" y="2357450"/>
            <a:ext cx="714300" cy="39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4572000" y="4667850"/>
            <a:ext cx="45051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1113황준화 1115김윤지 1123이다은 1124이승현 1128최예영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827" y="1682500"/>
            <a:ext cx="1696150" cy="2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66608"/>
            <a:ext cx="9144000" cy="73407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ctrTitle"/>
          </p:nvPr>
        </p:nvSpPr>
        <p:spPr>
          <a:xfrm>
            <a:off x="2308750" y="210900"/>
            <a:ext cx="6040500" cy="19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980000"/>
                </a:solidFill>
              </a:rPr>
              <a:t>우와! 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980000"/>
                </a:solidFill>
              </a:rPr>
              <a:t>지진이다~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40234" l="11394" r="0" t="0"/>
          <a:stretch/>
        </p:blipFill>
        <p:spPr>
          <a:xfrm>
            <a:off x="1217375" y="673625"/>
            <a:ext cx="1232100" cy="1197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572000" y="4667850"/>
            <a:ext cx="45051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F4CCCC"/>
                </a:solidFill>
              </a:rPr>
              <a:t>1113황준</a:t>
            </a:r>
            <a:r>
              <a:rPr b="1" lang="da">
                <a:solidFill>
                  <a:srgbClr val="EA9999"/>
                </a:solidFill>
              </a:rPr>
              <a:t>화</a:t>
            </a:r>
            <a:r>
              <a:rPr b="1" lang="da">
                <a:solidFill>
                  <a:srgbClr val="F4CCCC"/>
                </a:solidFill>
              </a:rPr>
              <a:t> </a:t>
            </a:r>
            <a:r>
              <a:rPr b="1" lang="da">
                <a:solidFill>
                  <a:srgbClr val="E06666"/>
                </a:solidFill>
              </a:rPr>
              <a:t>11</a:t>
            </a:r>
            <a:r>
              <a:rPr b="1" lang="da">
                <a:solidFill>
                  <a:srgbClr val="EA9999"/>
                </a:solidFill>
              </a:rPr>
              <a:t>15김윤</a:t>
            </a:r>
            <a:r>
              <a:rPr b="1" lang="da">
                <a:solidFill>
                  <a:srgbClr val="E06666"/>
                </a:solidFill>
              </a:rPr>
              <a:t>지 1123</a:t>
            </a:r>
            <a:r>
              <a:rPr b="1" lang="da">
                <a:solidFill>
                  <a:srgbClr val="EA9999"/>
                </a:solidFill>
              </a:rPr>
              <a:t>이다</a:t>
            </a:r>
            <a:r>
              <a:rPr b="1" lang="da">
                <a:solidFill>
                  <a:srgbClr val="E06666"/>
                </a:solidFill>
              </a:rPr>
              <a:t>은 1124이</a:t>
            </a:r>
            <a:r>
              <a:rPr b="1" lang="da">
                <a:solidFill>
                  <a:srgbClr val="EA9999"/>
                </a:solidFill>
              </a:rPr>
              <a:t>승현</a:t>
            </a:r>
            <a:r>
              <a:rPr b="1" lang="da">
                <a:solidFill>
                  <a:srgbClr val="660000"/>
                </a:solidFill>
              </a:rPr>
              <a:t> </a:t>
            </a:r>
            <a:r>
              <a:rPr b="1" lang="da">
                <a:solidFill>
                  <a:srgbClr val="E06666"/>
                </a:solidFill>
              </a:rPr>
              <a:t>1128최</a:t>
            </a:r>
            <a:r>
              <a:rPr b="1" lang="da">
                <a:solidFill>
                  <a:srgbClr val="EA9999"/>
                </a:solidFill>
              </a:rPr>
              <a:t>예영</a:t>
            </a:r>
            <a:endParaRPr b="1">
              <a:solidFill>
                <a:srgbClr val="EA9999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42724" l="22873" r="20911" t="17829"/>
          <a:stretch/>
        </p:blipFill>
        <p:spPr>
          <a:xfrm>
            <a:off x="4952275" y="3909307"/>
            <a:ext cx="263700" cy="277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b="33438" l="9472" r="13763" t="9096"/>
          <a:stretch/>
        </p:blipFill>
        <p:spPr>
          <a:xfrm>
            <a:off x="5386975" y="3519650"/>
            <a:ext cx="287400" cy="27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30900"/>
            <a:ext cx="34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지진, 지진해일의 발생원인</a:t>
            </a:r>
            <a:endParaRPr sz="1200"/>
          </a:p>
        </p:txBody>
      </p:sp>
      <p:cxnSp>
        <p:nvCxnSpPr>
          <p:cNvPr id="89" name="Google Shape;89;p16"/>
          <p:cNvCxnSpPr/>
          <p:nvPr/>
        </p:nvCxnSpPr>
        <p:spPr>
          <a:xfrm>
            <a:off x="71425" y="400200"/>
            <a:ext cx="88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1068750" y="1693200"/>
            <a:ext cx="3190500" cy="319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0" y="400200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  </a:t>
            </a:r>
            <a:r>
              <a:rPr lang="da" sz="1800"/>
              <a:t>암석은 힘을 받게 되면 </a:t>
            </a:r>
            <a:r>
              <a:rPr lang="da" sz="1800"/>
              <a:t>취성</a:t>
            </a:r>
            <a:r>
              <a:rPr lang="da" sz="1200">
                <a:solidFill>
                  <a:srgbClr val="666666"/>
                </a:solidFill>
              </a:rPr>
              <a:t>(부서짐)</a:t>
            </a:r>
            <a:r>
              <a:rPr lang="da" sz="1800"/>
              <a:t> 또는 연성</a:t>
            </a:r>
            <a:r>
              <a:rPr lang="da" sz="1200">
                <a:solidFill>
                  <a:srgbClr val="666666"/>
                </a:solidFill>
              </a:rPr>
              <a:t>(변형됨)</a:t>
            </a:r>
            <a:r>
              <a:rPr lang="da" sz="1800"/>
              <a:t>작용을 거친다. 이때, </a:t>
            </a:r>
            <a:r>
              <a:rPr lang="da" sz="1800"/>
              <a:t>부서지면서 단층을 만들고, </a:t>
            </a:r>
            <a:r>
              <a:rPr lang="da" sz="1800"/>
              <a:t>힘을 받게 되면 </a:t>
            </a:r>
            <a:r>
              <a:rPr lang="da" sz="1800"/>
              <a:t>진동을 일으키</a:t>
            </a:r>
            <a:r>
              <a:rPr lang="da" sz="1800"/>
              <a:t>고</a:t>
            </a:r>
            <a:r>
              <a:rPr lang="da" sz="1800"/>
              <a:t> 지진이 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  </a:t>
            </a:r>
            <a:r>
              <a:rPr lang="da" sz="1800"/>
              <a:t>지진이 바다에서 일어나 파도를 일으키면, 지진해일</a:t>
            </a:r>
            <a:r>
              <a:rPr lang="da" sz="1200">
                <a:solidFill>
                  <a:srgbClr val="666666"/>
                </a:solidFill>
              </a:rPr>
              <a:t>(</a:t>
            </a:r>
            <a:r>
              <a:rPr i="1" lang="da" sz="1200">
                <a:solidFill>
                  <a:srgbClr val="666666"/>
                </a:solidFill>
                <a:highlight>
                  <a:srgbClr val="FFFFFF"/>
                </a:highlight>
              </a:rPr>
              <a:t>Tsunami</a:t>
            </a:r>
            <a:r>
              <a:rPr lang="da" sz="1200">
                <a:solidFill>
                  <a:srgbClr val="666666"/>
                </a:solidFill>
                <a:highlight>
                  <a:srgbClr val="FFFFFF"/>
                </a:highlight>
              </a:rPr>
              <a:t>, 쓰나미</a:t>
            </a:r>
            <a:r>
              <a:rPr lang="da" sz="1200">
                <a:solidFill>
                  <a:srgbClr val="666666"/>
                </a:solidFill>
              </a:rPr>
              <a:t>)</a:t>
            </a:r>
            <a:r>
              <a:rPr lang="da" sz="1800"/>
              <a:t>이 된다.</a:t>
            </a:r>
            <a:r>
              <a:rPr lang="da" sz="1800"/>
              <a:t> 쓰나미란 명칭은 20세기에 지진해일의 또 다른 말이 되었다.</a:t>
            </a:r>
            <a:endParaRPr sz="1800"/>
          </a:p>
        </p:txBody>
      </p:sp>
      <p:sp>
        <p:nvSpPr>
          <p:cNvPr id="92" name="Google Shape;92;p16"/>
          <p:cNvSpPr/>
          <p:nvPr/>
        </p:nvSpPr>
        <p:spPr>
          <a:xfrm>
            <a:off x="4721600" y="1693200"/>
            <a:ext cx="3190500" cy="319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24700" y="2017650"/>
            <a:ext cx="367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000">
                <a:highlight>
                  <a:schemeClr val="lt1"/>
                </a:highlight>
              </a:rPr>
              <a:t>탄성반발</a:t>
            </a:r>
            <a:r>
              <a:rPr lang="da" sz="2000">
                <a:solidFill>
                  <a:srgbClr val="666666"/>
                </a:solidFill>
                <a:highlight>
                  <a:schemeClr val="lt1"/>
                </a:highlight>
              </a:rPr>
              <a:t>(</a:t>
            </a:r>
            <a:r>
              <a:rPr i="1" lang="da" sz="2000">
                <a:solidFill>
                  <a:srgbClr val="666666"/>
                </a:solidFill>
                <a:highlight>
                  <a:schemeClr val="lt1"/>
                </a:highlight>
              </a:rPr>
              <a:t>Elastic rebound</a:t>
            </a:r>
            <a:r>
              <a:rPr lang="da" sz="2000">
                <a:solidFill>
                  <a:srgbClr val="666666"/>
                </a:solidFill>
                <a:highlight>
                  <a:schemeClr val="lt1"/>
                </a:highlight>
              </a:rPr>
              <a:t>)</a:t>
            </a:r>
            <a:endParaRPr sz="20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918900" y="2553000"/>
            <a:ext cx="3490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장기간에 걸쳐 암석에는 변형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이 축적되고 파쇄되면서 급속도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로 팽창한다. 이에따라 취성작용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을 거칠 때 변형된 에너지와 같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은 힘을 빠른 속도로 진동,파동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형식으로 분출한다.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477550" y="2017650"/>
            <a:ext cx="396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000">
                <a:highlight>
                  <a:schemeClr val="lt1"/>
                </a:highlight>
              </a:rPr>
              <a:t>판 구조론</a:t>
            </a:r>
            <a:r>
              <a:rPr lang="da" sz="2000">
                <a:solidFill>
                  <a:srgbClr val="666666"/>
                </a:solidFill>
                <a:highlight>
                  <a:schemeClr val="lt1"/>
                </a:highlight>
              </a:rPr>
              <a:t>(</a:t>
            </a:r>
            <a:r>
              <a:rPr i="1" lang="da" sz="2000">
                <a:solidFill>
                  <a:srgbClr val="666666"/>
                </a:solidFill>
                <a:highlight>
                  <a:srgbClr val="FFFFFF"/>
                </a:highlight>
              </a:rPr>
              <a:t>Plate Tectonics</a:t>
            </a:r>
            <a:r>
              <a:rPr lang="da" sz="2000">
                <a:solidFill>
                  <a:srgbClr val="666666"/>
                </a:solidFill>
                <a:highlight>
                  <a:schemeClr val="lt1"/>
                </a:highlight>
              </a:rPr>
              <a:t>)</a:t>
            </a:r>
            <a:endParaRPr sz="20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571750" y="2587950"/>
            <a:ext cx="3490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/>
              <a:t>지구는 여러 판으로 이루어져 있고 이는 판 아래 부분 용융되어있는 맨틀의 연약권의 대류, 중력의 영향으로 움동한다. 이는 암석에게 작용하는 힘의 원동력이 된다.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918900" y="4007500"/>
            <a:ext cx="349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666666"/>
                </a:solidFill>
              </a:rPr>
              <a:t>H. F. 리드</a:t>
            </a:r>
            <a:r>
              <a:rPr lang="da" sz="1100">
                <a:solidFill>
                  <a:srgbClr val="999999"/>
                </a:solidFill>
              </a:rPr>
              <a:t>(</a:t>
            </a:r>
            <a:r>
              <a:rPr i="1" lang="da" sz="1100">
                <a:solidFill>
                  <a:srgbClr val="999999"/>
                </a:solidFill>
              </a:rPr>
              <a:t>H. F. Reid</a:t>
            </a:r>
            <a:r>
              <a:rPr lang="da" sz="1100">
                <a:solidFill>
                  <a:srgbClr val="999999"/>
                </a:solidFill>
              </a:rPr>
              <a:t>)</a:t>
            </a:r>
            <a:r>
              <a:rPr lang="da" sz="1100">
                <a:solidFill>
                  <a:srgbClr val="666666"/>
                </a:solidFill>
              </a:rPr>
              <a:t>가 캘리포니아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666666"/>
                </a:solidFill>
              </a:rPr>
              <a:t>대지진 때 산안드레스 지층을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666666"/>
                </a:solidFill>
              </a:rPr>
              <a:t>조사하여 남긴 고찰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571750" y="4005850"/>
            <a:ext cx="349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666666"/>
                </a:solidFill>
              </a:rPr>
              <a:t>알프레트 베게너</a:t>
            </a:r>
            <a:r>
              <a:rPr lang="da" sz="1100">
                <a:solidFill>
                  <a:srgbClr val="999999"/>
                </a:solidFill>
              </a:rPr>
              <a:t>(</a:t>
            </a:r>
            <a:r>
              <a:rPr i="1" lang="da" sz="1100">
                <a:solidFill>
                  <a:srgbClr val="999999"/>
                </a:solidFill>
                <a:highlight>
                  <a:srgbClr val="FFFFFF"/>
                </a:highlight>
              </a:rPr>
              <a:t>Alfred Wegener</a:t>
            </a:r>
            <a:r>
              <a:rPr lang="da" sz="1100">
                <a:solidFill>
                  <a:srgbClr val="999999"/>
                </a:solidFill>
              </a:rPr>
              <a:t>)</a:t>
            </a:r>
            <a:r>
              <a:rPr lang="da" sz="1100">
                <a:solidFill>
                  <a:srgbClr val="666666"/>
                </a:solidFill>
              </a:rPr>
              <a:t>가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666666"/>
                </a:solidFill>
              </a:rPr>
              <a:t>주장한 대륙 이동설이 시작점이 된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666666"/>
                </a:solidFill>
              </a:rPr>
              <a:t>이론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지진ㆍ지진해일 발생시 일어나는 피해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981050"/>
            <a:ext cx="76368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지진: 크게 인명피해와 경제적 피해로 나뉜다 인명피해에는 수많은 부상자 발생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         사망자 발생 및 고아 발생등이 있다. 경제적 피해로는 건물 붕괴 및 재산 피해,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         문화유산 파손 등이 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지진 해일: 지진해일에는 많은 사상자, 부상자 발생 가축 및 재산등이 전부 쓸려가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                경제적으로도 엄청난 피해를 입게 된다.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28" y="2938030"/>
            <a:ext cx="2828475" cy="18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186" y="3438723"/>
            <a:ext cx="2173401" cy="14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61475" y="26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70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da" sz="2811">
                <a:latin typeface="Trebuchet MS"/>
                <a:ea typeface="Trebuchet MS"/>
                <a:cs typeface="Trebuchet MS"/>
                <a:sym typeface="Trebuchet MS"/>
              </a:rPr>
              <a:t>지진의 규모에 따른 피해</a:t>
            </a:r>
            <a:endParaRPr sz="281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894075"/>
            <a:ext cx="52536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08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a" sz="5700"/>
              <a:t>규모 </a:t>
            </a:r>
            <a:r>
              <a:rPr b="1" lang="da" sz="5700"/>
              <a:t>1.0~2.9</a:t>
            </a:r>
            <a:r>
              <a:rPr lang="da" sz="5700"/>
              <a:t> : </a:t>
            </a:r>
            <a:r>
              <a:rPr b="1" lang="da" sz="5700"/>
              <a:t>극소수의 사람</a:t>
            </a:r>
            <a:r>
              <a:rPr lang="da" sz="5700"/>
              <a:t>들만이 느낄 수 있는 진</a:t>
            </a:r>
            <a:r>
              <a:rPr lang="da" sz="5700"/>
              <a:t>동 </a:t>
            </a:r>
            <a:endParaRPr sz="5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-3190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da" sz="5700"/>
              <a:t>규모 </a:t>
            </a:r>
            <a:r>
              <a:rPr b="1" lang="da" sz="5700"/>
              <a:t>3.0~3.9 </a:t>
            </a:r>
            <a:r>
              <a:rPr lang="da" sz="5700"/>
              <a:t>: </a:t>
            </a:r>
            <a:r>
              <a:rPr b="1" lang="da" sz="5700"/>
              <a:t>건물 위층에 있는 사람</a:t>
            </a:r>
            <a:r>
              <a:rPr lang="da" sz="5700"/>
              <a:t>들은 확실히 느낄 수 있는 진동</a:t>
            </a:r>
            <a:endParaRPr sz="5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-3190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da" sz="5700"/>
              <a:t>규모 </a:t>
            </a:r>
            <a:r>
              <a:rPr b="1" lang="da" sz="5700"/>
              <a:t>4.0~4.9</a:t>
            </a:r>
            <a:r>
              <a:rPr lang="da" sz="5700"/>
              <a:t> : </a:t>
            </a:r>
            <a:r>
              <a:rPr b="1" lang="da" sz="5700"/>
              <a:t>실내</a:t>
            </a:r>
            <a:r>
              <a:rPr lang="da" sz="5700"/>
              <a:t>에서는 대부분 느끼지만 </a:t>
            </a:r>
            <a:r>
              <a:rPr b="1" lang="da" sz="5700"/>
              <a:t>야외</a:t>
            </a:r>
            <a:r>
              <a:rPr lang="da" sz="5700"/>
              <a:t>에서는 느끼지 못하는 진동</a:t>
            </a:r>
            <a:endParaRPr sz="5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-3190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da" sz="5700"/>
              <a:t>규모 </a:t>
            </a:r>
            <a:r>
              <a:rPr b="1" lang="da" sz="5700"/>
              <a:t>5.0~5.9 </a:t>
            </a:r>
            <a:r>
              <a:rPr lang="da" sz="5700"/>
              <a:t>: 무거운 가구가 움직이고</a:t>
            </a:r>
            <a:r>
              <a:rPr b="1" lang="da" sz="5700"/>
              <a:t> 건물 벽에 균열</a:t>
            </a:r>
            <a:r>
              <a:rPr lang="da" sz="5700"/>
              <a:t>이 생김</a:t>
            </a:r>
            <a:endParaRPr sz="5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-3190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da" sz="5700"/>
              <a:t>규모 </a:t>
            </a:r>
            <a:r>
              <a:rPr b="1" lang="da" sz="5700"/>
              <a:t>6.0~6.9</a:t>
            </a:r>
            <a:r>
              <a:rPr lang="da" sz="5700"/>
              <a:t> : </a:t>
            </a:r>
            <a:r>
              <a:rPr b="1" lang="da" sz="5700"/>
              <a:t>지표면에 균열</a:t>
            </a:r>
            <a:r>
              <a:rPr lang="da" sz="5700"/>
              <a:t> 발생, 부분적인 </a:t>
            </a:r>
            <a:r>
              <a:rPr b="1" lang="da" sz="5700"/>
              <a:t>건물의 붕괴</a:t>
            </a:r>
            <a:endParaRPr b="1" sz="5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                         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7745450" y="2019763"/>
            <a:ext cx="9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849500" y="4440275"/>
            <a:ext cx="271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/>
              <a:t>규모 5.0 이상의 지진 피해 모습</a:t>
            </a:r>
            <a:endParaRPr sz="11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38" y="2467439"/>
            <a:ext cx="2630450" cy="19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916925" y="4618350"/>
            <a:ext cx="209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/>
              <a:t>출처: The Joongang</a:t>
            </a:r>
            <a:endParaRPr sz="10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975" y="84950"/>
            <a:ext cx="2246125" cy="19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449475" y="2036875"/>
            <a:ext cx="22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/>
              <a:t>출처: 포토뉴스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64925" y="51645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지진의 피해 사례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64925" y="1414000"/>
            <a:ext cx="59958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/>
              <a:t>발생 지역: </a:t>
            </a:r>
            <a:r>
              <a:rPr lang="da" sz="2000"/>
              <a:t>멕시코 멕시코시티_ 규모 7.1 </a:t>
            </a:r>
            <a:r>
              <a:rPr lang="da" sz="2000"/>
              <a:t>지</a:t>
            </a:r>
            <a:r>
              <a:rPr lang="da" sz="2000"/>
              <a:t>진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2000"/>
              <a:t>발생 시기: </a:t>
            </a:r>
            <a:r>
              <a:rPr lang="da" sz="2000"/>
              <a:t>2017년 9월 20일 03시 14분 39초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2000"/>
              <a:t>멕시코시티 남동쪽 122km 지역(푸에블라주)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2000"/>
              <a:t>_진도 7.1 지진 발생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 sz="2000"/>
              <a:t>수많은 사망자 366명/부상자 발생, 건물 파손, 인명 및  재산피해 (멕시코_환태평양 지진대)</a:t>
            </a:r>
            <a:endParaRPr sz="20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650" y="516451"/>
            <a:ext cx="2726751" cy="16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078650" y="2134311"/>
            <a:ext cx="3163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900"/>
              <a:t>출처: </a:t>
            </a:r>
            <a:r>
              <a:rPr lang="da" sz="900"/>
              <a:t>지도 이야기(블로그)</a:t>
            </a:r>
            <a:endParaRPr sz="9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307" y="2571750"/>
            <a:ext cx="2158179" cy="16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581300" y="4230749"/>
            <a:ext cx="3657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900"/>
              <a:t>출처: </a:t>
            </a:r>
            <a:r>
              <a:rPr lang="da" sz="900"/>
              <a:t>멕시코 일기(블로그)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지진.지진해일의 영향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44">
                <a:solidFill>
                  <a:srgbClr val="4A86E8"/>
                </a:solidFill>
              </a:rPr>
              <a:t>-긍정적인 영향</a:t>
            </a:r>
            <a:endParaRPr sz="1844">
              <a:solidFill>
                <a:srgbClr val="4A86E8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389600"/>
            <a:ext cx="3033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지진이 일어나게 되는 효력을 과시되어 </a:t>
            </a:r>
            <a:r>
              <a:rPr b="1" lang="da" sz="15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색물 생장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도움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준다.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2. 지진 발생시 생기는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지진파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연구해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지구 내부 구조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알아낼 수 있다.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 지진.지진해일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발생지를 관광산업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활용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할 수 있다.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b="1" lang="da" sz="1474">
                <a:solidFill>
                  <a:schemeClr val="dk1"/>
                </a:solidFill>
                <a:highlight>
                  <a:srgbClr val="FFFFFF"/>
                </a:highlight>
              </a:rPr>
              <a:t>지질학자</a:t>
            </a:r>
            <a:r>
              <a:rPr lang="da" sz="1474">
                <a:solidFill>
                  <a:schemeClr val="dk1"/>
                </a:solidFill>
                <a:highlight>
                  <a:srgbClr val="FFFFFF"/>
                </a:highlight>
              </a:rPr>
              <a:t>는 지진으로부터 얻는 정보를 토대로 </a:t>
            </a:r>
            <a:r>
              <a:rPr b="1" lang="da" sz="1474">
                <a:solidFill>
                  <a:schemeClr val="dk1"/>
                </a:solidFill>
                <a:highlight>
                  <a:srgbClr val="FFFFFF"/>
                </a:highlight>
              </a:rPr>
              <a:t>대수층, 석유 및 천연 가스 매장지</a:t>
            </a:r>
            <a:r>
              <a:rPr lang="da" sz="1474">
                <a:solidFill>
                  <a:schemeClr val="dk1"/>
                </a:solidFill>
                <a:highlight>
                  <a:srgbClr val="FFFFFF"/>
                </a:highlight>
              </a:rPr>
              <a:t> 및 기타 중</a:t>
            </a:r>
            <a:r>
              <a:rPr b="1" lang="da" sz="1474">
                <a:solidFill>
                  <a:schemeClr val="dk1"/>
                </a:solidFill>
                <a:highlight>
                  <a:srgbClr val="FFFFFF"/>
                </a:highlight>
              </a:rPr>
              <a:t>요한 자원을 찾을 수</a:t>
            </a:r>
            <a:r>
              <a:rPr lang="da" sz="1474">
                <a:solidFill>
                  <a:schemeClr val="dk1"/>
                </a:solidFill>
                <a:highlight>
                  <a:srgbClr val="FFFFFF"/>
                </a:highlight>
              </a:rPr>
              <a:t> 있다.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084" y="486355"/>
            <a:ext cx="1766511" cy="170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4163775" y="2118373"/>
            <a:ext cx="21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지진파 연구 </a:t>
            </a:r>
            <a:r>
              <a:rPr lang="da" sz="700"/>
              <a:t>출처 : ture friend story  </a:t>
            </a:r>
            <a:endParaRPr sz="700"/>
          </a:p>
        </p:txBody>
      </p:sp>
      <p:sp>
        <p:nvSpPr>
          <p:cNvPr id="137" name="Google Shape;137;p20"/>
          <p:cNvSpPr txBox="1"/>
          <p:nvPr/>
        </p:nvSpPr>
        <p:spPr>
          <a:xfrm>
            <a:off x="4762519" y="357200"/>
            <a:ext cx="91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/>
              <a:t>지진발생</a:t>
            </a:r>
            <a:endParaRPr b="1" sz="1000"/>
          </a:p>
        </p:txBody>
      </p:sp>
      <p:sp>
        <p:nvSpPr>
          <p:cNvPr id="138" name="Google Shape;138;p20"/>
          <p:cNvSpPr txBox="1"/>
          <p:nvPr/>
        </p:nvSpPr>
        <p:spPr>
          <a:xfrm>
            <a:off x="5553345" y="1159792"/>
            <a:ext cx="64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/>
              <a:t>지진파</a:t>
            </a:r>
            <a:endParaRPr b="1" sz="10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000" y="418453"/>
            <a:ext cx="1908299" cy="19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5860700" y="2357775"/>
            <a:ext cx="30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/>
              <a:t>지진 발생 현장을 관광산업에 활용하는 모습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a" sz="900"/>
              <a:t>출처 : naver.news.com</a:t>
            </a:r>
            <a:endParaRPr sz="9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075" y="2895900"/>
            <a:ext cx="2575251" cy="156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6863325" y="3953950"/>
            <a:ext cx="228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석유 매장지를 찾을 수 있음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900"/>
              <a:t>출처 : 글로벌 이코노믹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지진.지진해일의 영향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44">
                <a:solidFill>
                  <a:srgbClr val="FF0000"/>
                </a:solidFill>
              </a:rPr>
              <a:t>-부정적인 영향</a:t>
            </a:r>
            <a:endParaRPr sz="1844">
              <a:solidFill>
                <a:srgbClr val="FF0000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04625" y="1389600"/>
            <a:ext cx="2808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rPr>
              <a:t>1. </a:t>
            </a:r>
            <a:r>
              <a:rPr lang="da" sz="1500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rPr>
              <a:t>파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땅이 갈라져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농작물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이 자라지 못하게 되는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피해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가 있다.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2.수많은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인명피해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와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재산피해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를 가져온다.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4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_많</a:t>
            </a:r>
            <a:r>
              <a:rPr lang="da" sz="14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은 재난민 발생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3.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지진해일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로 인해 도시의 각종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쓰레기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 들과 </a:t>
            </a:r>
            <a:r>
              <a:rPr b="1"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건물 자재 섞이게 </a:t>
            </a:r>
            <a:r>
              <a:rPr lang="da" sz="1500">
                <a:solidFill>
                  <a:schemeClr val="dk1"/>
                </a:solidFill>
                <a:highlight>
                  <a:srgbClr val="FFFFFF"/>
                </a:highlight>
                <a:latin typeface="Sriracha"/>
                <a:ea typeface="Sriracha"/>
                <a:cs typeface="Sriracha"/>
                <a:sym typeface="Sriracha"/>
              </a:rPr>
              <a:t>된다.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250" y="1583600"/>
            <a:ext cx="2034675" cy="30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6507175" y="4635600"/>
            <a:ext cx="587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지진으로 인한 농작물 피해 모습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900"/>
              <a:t>출처 : 민중의 소리</a:t>
            </a:r>
            <a:endParaRPr sz="9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175" y="2185325"/>
            <a:ext cx="2871526" cy="18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333325" y="4033875"/>
            <a:ext cx="58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일본 쓰나미가 도시로 들어오는 모습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/>
              <a:t>출처 : 매일 만나는 새로운 일본!(블로그)</a:t>
            </a:r>
            <a:endParaRPr sz="8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200" y="186238"/>
            <a:ext cx="2250625" cy="14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6609250" y="186250"/>
            <a:ext cx="58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지진으로 인한 재난민 발생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/>
              <a:t>출처 : 연합뉴스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