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649A"/>
    <a:srgbClr val="F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4960-2F58-4ECF-A7C0-8CA9F0C60CC7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CF1B-F3CB-4C79-A009-85D5ACCFC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5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4960-2F58-4ECF-A7C0-8CA9F0C60CC7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CF1B-F3CB-4C79-A009-85D5ACCFC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1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4960-2F58-4ECF-A7C0-8CA9F0C60CC7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CF1B-F3CB-4C79-A009-85D5ACCFC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48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4960-2F58-4ECF-A7C0-8CA9F0C60CC7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CF1B-F3CB-4C79-A009-85D5ACCFC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0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4960-2F58-4ECF-A7C0-8CA9F0C60CC7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CF1B-F3CB-4C79-A009-85D5ACCFC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33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4960-2F58-4ECF-A7C0-8CA9F0C60CC7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CF1B-F3CB-4C79-A009-85D5ACCFC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30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4960-2F58-4ECF-A7C0-8CA9F0C60CC7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CF1B-F3CB-4C79-A009-85D5ACCFC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4960-2F58-4ECF-A7C0-8CA9F0C60CC7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CF1B-F3CB-4C79-A009-85D5ACCFC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3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4960-2F58-4ECF-A7C0-8CA9F0C60CC7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CF1B-F3CB-4C79-A009-85D5ACCFC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02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4960-2F58-4ECF-A7C0-8CA9F0C60CC7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CF1B-F3CB-4C79-A009-85D5ACCFC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4960-2F58-4ECF-A7C0-8CA9F0C60CC7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6CF1B-F3CB-4C79-A009-85D5ACCFC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68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44960-2F58-4ECF-A7C0-8CA9F0C60CC7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6CF1B-F3CB-4C79-A009-85D5ACCFC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43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50777" y="2223014"/>
            <a:ext cx="7490447" cy="1066021"/>
          </a:xfrm>
        </p:spPr>
        <p:txBody>
          <a:bodyPr>
            <a:noAutofit/>
          </a:bodyPr>
          <a:lstStyle/>
          <a:p>
            <a:pPr algn="l"/>
            <a:r>
              <a:rPr lang="ko-KR" altLang="en-US" sz="66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한국과 일본의 화폐</a:t>
            </a:r>
            <a:endParaRPr lang="ko-KR" altLang="en-US" sz="6600" b="1" dirty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12490" y="3568965"/>
            <a:ext cx="3367021" cy="601824"/>
          </a:xfrm>
        </p:spPr>
        <p:txBody>
          <a:bodyPr>
            <a:noAutofit/>
          </a:bodyPr>
          <a:lstStyle/>
          <a:p>
            <a:pPr algn="l"/>
            <a:r>
              <a:rPr lang="en-US" altLang="ko-KR" sz="44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1113 </a:t>
            </a:r>
            <a:r>
              <a:rPr lang="ko-KR" altLang="en-US" sz="4400" b="1" dirty="0" err="1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황준화</a:t>
            </a:r>
            <a:endParaRPr lang="ko-KR" altLang="en-US" sz="4400" b="1" dirty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12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 flipH="1">
            <a:off x="0" y="3428998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/>
          <p:cNvSpPr txBox="1">
            <a:spLocks/>
          </p:cNvSpPr>
          <p:nvPr/>
        </p:nvSpPr>
        <p:spPr>
          <a:xfrm>
            <a:off x="93306" y="65317"/>
            <a:ext cx="11932995" cy="39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altLang="ko-KR" sz="2200" b="1" dirty="0" smtClean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 flipV="1">
            <a:off x="165699" y="461701"/>
            <a:ext cx="11860603" cy="64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696074" y="2427171"/>
            <a:ext cx="2003655" cy="20036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ln w="3175">
                <a:solidFill>
                  <a:schemeClr val="bg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 smtClean="0">
                <a:ln w="3175">
                  <a:solidFill>
                    <a:schemeClr val="bg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한국의 동전과 지폐</a:t>
            </a:r>
            <a:endParaRPr lang="ko-KR" altLang="en-US" b="1" dirty="0">
              <a:ln w="3175">
                <a:solidFill>
                  <a:schemeClr val="bg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99876" y="2427176"/>
            <a:ext cx="2003655" cy="20036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ln w="3175">
                <a:solidFill>
                  <a:schemeClr val="bg1"/>
                </a:solidFill>
              </a:ln>
              <a:latin typeface="맑은 고딕" panose="020B0503020000020004" pitchFamily="50" charset="-127"/>
            </a:endParaRPr>
          </a:p>
          <a:p>
            <a:pPr algn="ctr"/>
            <a:r>
              <a:rPr lang="ko-KR" altLang="en-US" b="1" dirty="0" smtClean="0">
                <a:ln w="3175">
                  <a:solidFill>
                    <a:schemeClr val="bg1"/>
                  </a:solidFill>
                </a:ln>
                <a:latin typeface="맑은 고딕" panose="020B0503020000020004" pitchFamily="50" charset="-127"/>
              </a:rPr>
              <a:t>한국의 화폐 단위 </a:t>
            </a:r>
            <a:r>
              <a:rPr lang="en-US" altLang="ko-KR" b="1" dirty="0" smtClean="0">
                <a:ln w="3175">
                  <a:solidFill>
                    <a:schemeClr val="bg1"/>
                  </a:solidFill>
                </a:ln>
                <a:latin typeface="맑은 고딕" panose="020B0503020000020004" pitchFamily="50" charset="-127"/>
              </a:rPr>
              <a:t>“</a:t>
            </a:r>
            <a:r>
              <a:rPr lang="ko-KR" altLang="en-US" b="1" dirty="0" smtClean="0">
                <a:ln w="3175">
                  <a:solidFill>
                    <a:schemeClr val="bg1"/>
                  </a:solidFill>
                </a:ln>
                <a:latin typeface="맑은 고딕" panose="020B0503020000020004" pitchFamily="50" charset="-127"/>
              </a:rPr>
              <a:t>원</a:t>
            </a:r>
            <a:r>
              <a:rPr lang="en-US" altLang="ko-KR" b="1" dirty="0" smtClean="0">
                <a:ln w="3175">
                  <a:solidFill>
                    <a:schemeClr val="bg1"/>
                  </a:solidFill>
                </a:ln>
                <a:latin typeface="맑은 고딕" panose="020B0503020000020004" pitchFamily="50" charset="-127"/>
              </a:rPr>
              <a:t>”</a:t>
            </a:r>
            <a:endParaRPr lang="ko-KR" altLang="en-US" b="1" dirty="0">
              <a:ln w="3175">
                <a:solidFill>
                  <a:schemeClr val="bg1"/>
                </a:solidFill>
              </a:ln>
              <a:latin typeface="맑은 고딕" panose="020B0503020000020004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9288470" y="2427170"/>
            <a:ext cx="2003655" cy="20036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ln w="3175">
                <a:solidFill>
                  <a:schemeClr val="bg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 smtClean="0">
                <a:ln w="3175">
                  <a:solidFill>
                    <a:schemeClr val="bg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일본의 화폐 단위 </a:t>
            </a:r>
            <a:r>
              <a:rPr lang="en-US" altLang="ko-KR" b="1" dirty="0" smtClean="0">
                <a:ln w="3175">
                  <a:solidFill>
                    <a:schemeClr val="bg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b="1" dirty="0" smtClean="0">
                <a:ln w="3175">
                  <a:solidFill>
                    <a:schemeClr val="bg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엔</a:t>
            </a:r>
            <a:r>
              <a:rPr lang="en-US" altLang="ko-KR" b="1" dirty="0" smtClean="0">
                <a:ln w="3175">
                  <a:solidFill>
                    <a:schemeClr val="bg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endParaRPr lang="ko-KR" altLang="en-US" b="1" dirty="0">
              <a:ln w="3175">
                <a:solidFill>
                  <a:schemeClr val="bg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492272" y="2427171"/>
            <a:ext cx="2003655" cy="20036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ln w="3175">
                <a:solidFill>
                  <a:schemeClr val="bg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 smtClean="0">
                <a:ln w="3175">
                  <a:solidFill>
                    <a:schemeClr val="bg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일본의 화폐와 환율</a:t>
            </a:r>
            <a:endParaRPr lang="ko-KR" altLang="en-US" b="1" dirty="0">
              <a:ln w="3175">
                <a:solidFill>
                  <a:schemeClr val="bg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47613" y="1879312"/>
            <a:ext cx="9081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>
                <a:ln w="57150">
                  <a:solidFill>
                    <a:schemeClr val="tx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600" b="1" dirty="0">
              <a:ln w="57150">
                <a:solidFill>
                  <a:schemeClr val="tx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43812" y="1879312"/>
            <a:ext cx="9081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>
                <a:ln w="57150">
                  <a:solidFill>
                    <a:schemeClr val="tx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600" b="1" dirty="0">
              <a:ln w="57150">
                <a:solidFill>
                  <a:schemeClr val="tx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40009" y="1879312"/>
            <a:ext cx="9081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>
                <a:ln w="57150">
                  <a:solidFill>
                    <a:schemeClr val="tx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600" b="1" dirty="0">
              <a:ln w="57150">
                <a:solidFill>
                  <a:schemeClr val="tx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836208" y="1879312"/>
            <a:ext cx="9081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>
                <a:ln w="57150">
                  <a:solidFill>
                    <a:schemeClr val="tx1"/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600" b="1" dirty="0">
              <a:ln w="57150">
                <a:solidFill>
                  <a:schemeClr val="tx1"/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52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 txBox="1">
            <a:spLocks/>
          </p:cNvSpPr>
          <p:nvPr/>
        </p:nvSpPr>
        <p:spPr>
          <a:xfrm>
            <a:off x="93306" y="65317"/>
            <a:ext cx="11932995" cy="39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한국의 화폐 단위</a:t>
            </a:r>
            <a:endParaRPr lang="en-US" altLang="ko-KR" sz="2200" b="1" dirty="0" smtClean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 flipV="1">
            <a:off x="165699" y="461701"/>
            <a:ext cx="11860603" cy="64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6489" y="2350649"/>
            <a:ext cx="3269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어원</a:t>
            </a:r>
            <a:endParaRPr lang="ko-KR" altLang="en-US" sz="3200" b="1" dirty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6489" y="3916126"/>
            <a:ext cx="3383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같은 어원의 단위</a:t>
            </a:r>
            <a:endParaRPr lang="ko-KR" altLang="en-US" sz="3200" b="1" dirty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0" y="187018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0" y="3440843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18653" y="845535"/>
            <a:ext cx="7573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기호로는 </a:t>
            </a:r>
            <a:r>
              <a:rPr lang="ko-KR" altLang="en-US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</a:rPr>
              <a:t>￦</a:t>
            </a:r>
            <a:r>
              <a:rPr lang="en-US" altLang="ko-KR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로마자 표기로는 </a:t>
            </a:r>
            <a:r>
              <a:rPr lang="en-US" altLang="ko-KR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won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8190" y="867895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한국의 화폐 단위</a:t>
            </a:r>
            <a:endParaRPr lang="en-US" altLang="ko-KR" sz="3200" b="1" dirty="0" smtClean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06991" y="2355477"/>
            <a:ext cx="801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둥근</a:t>
            </a:r>
            <a:r>
              <a:rPr lang="en-US" altLang="ko-KR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과거 엽전이 돈의 역할을 했기 때문</a:t>
            </a:r>
            <a:endParaRPr lang="en-US" altLang="ko-KR" sz="3200" b="1" dirty="0" smtClean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72690" y="3916125"/>
            <a:ext cx="801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</a:rPr>
              <a:t>円과 圆을 포함한 </a:t>
            </a:r>
            <a:r>
              <a:rPr lang="ko-KR" altLang="en-US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동아시아 대부분의 화폐</a:t>
            </a:r>
            <a:endParaRPr lang="en-US" altLang="ko-KR" sz="3200" b="1" dirty="0" smtClean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0" y="503015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6489" y="5559414"/>
            <a:ext cx="3383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한자 표기</a:t>
            </a:r>
            <a:endParaRPr lang="ko-KR" altLang="en-US" sz="3200" b="1" dirty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25359" y="5559413"/>
            <a:ext cx="7266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</a:rPr>
              <a:t>과거 </a:t>
            </a:r>
            <a:r>
              <a:rPr lang="ko-KR" altLang="en-US" sz="3200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</a:rPr>
              <a:t>圜</a:t>
            </a:r>
            <a:r>
              <a:rPr lang="ko-KR" altLang="en-US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</a:rPr>
              <a:t>으로 표기했으나 현재는 </a:t>
            </a:r>
            <a:r>
              <a:rPr lang="ko-KR" altLang="en-US" sz="3200" b="1" dirty="0" err="1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</a:rPr>
              <a:t>미표기</a:t>
            </a:r>
            <a:endParaRPr lang="en-US" altLang="ko-KR" sz="3200" b="1" dirty="0" smtClean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77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/>
          <p:cNvSpPr txBox="1">
            <a:spLocks/>
          </p:cNvSpPr>
          <p:nvPr/>
        </p:nvSpPr>
        <p:spPr>
          <a:xfrm>
            <a:off x="93306" y="65317"/>
            <a:ext cx="11932995" cy="39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한국의 동전과 지폐</a:t>
            </a:r>
            <a:endParaRPr lang="en-US" altLang="ko-KR" sz="2200" b="1" dirty="0" smtClean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 flipV="1">
            <a:off x="165699" y="461701"/>
            <a:ext cx="11860603" cy="64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부제목 2"/>
          <p:cNvSpPr txBox="1">
            <a:spLocks/>
          </p:cNvSpPr>
          <p:nvPr/>
        </p:nvSpPr>
        <p:spPr>
          <a:xfrm>
            <a:off x="1842711" y="2920573"/>
            <a:ext cx="790575" cy="39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en-US" altLang="ko-KR" sz="2200" b="1" dirty="0" smtClean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80" name="Picture 8" descr="coin his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737" y="1906368"/>
            <a:ext cx="1914525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ttachment/coi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712" y="1906368"/>
            <a:ext cx="1885861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부제목 2"/>
          <p:cNvSpPr txBox="1">
            <a:spLocks/>
          </p:cNvSpPr>
          <p:nvPr/>
        </p:nvSpPr>
        <p:spPr>
          <a:xfrm>
            <a:off x="4295354" y="2920573"/>
            <a:ext cx="790575" cy="39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en-US" altLang="ko-KR" sz="2200" b="1" dirty="0" smtClean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84" name="Picture 12" descr="/image/kor/conte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237" y="1901021"/>
            <a:ext cx="1920875" cy="90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부제목 2"/>
          <p:cNvSpPr txBox="1">
            <a:spLocks/>
          </p:cNvSpPr>
          <p:nvPr/>
        </p:nvSpPr>
        <p:spPr>
          <a:xfrm>
            <a:off x="6910011" y="2920573"/>
            <a:ext cx="949326" cy="39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en-US" altLang="ko-KR" sz="2200" b="1" dirty="0" smtClean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86" name="Picture 14" descr="500원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412" y="1897494"/>
            <a:ext cx="1920875" cy="91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부제목 2"/>
          <p:cNvSpPr txBox="1">
            <a:spLocks/>
          </p:cNvSpPr>
          <p:nvPr/>
        </p:nvSpPr>
        <p:spPr>
          <a:xfrm>
            <a:off x="9453186" y="2903589"/>
            <a:ext cx="949326" cy="369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r>
              <a:rPr lang="ko-KR" altLang="en-US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en-US" altLang="ko-KR" sz="2200" b="1" dirty="0" smtClean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88" name="Picture 16" descr="천원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48" y="4000347"/>
            <a:ext cx="2178964" cy="11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부제목 2"/>
          <p:cNvSpPr txBox="1">
            <a:spLocks/>
          </p:cNvSpPr>
          <p:nvPr/>
        </p:nvSpPr>
        <p:spPr>
          <a:xfrm>
            <a:off x="1500258" y="5212835"/>
            <a:ext cx="1149543" cy="39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en-US" altLang="ko-KR" sz="2200" b="1" dirty="0" smtClean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90" name="Picture 18" descr="external/file1.j...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96"/>
          <a:stretch/>
        </p:blipFill>
        <p:spPr bwMode="auto">
          <a:xfrm>
            <a:off x="3575436" y="4000071"/>
            <a:ext cx="2273362" cy="111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부제목 2"/>
          <p:cNvSpPr txBox="1">
            <a:spLocks/>
          </p:cNvSpPr>
          <p:nvPr/>
        </p:nvSpPr>
        <p:spPr>
          <a:xfrm>
            <a:off x="4165554" y="5212835"/>
            <a:ext cx="1149543" cy="39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000</a:t>
            </a:r>
            <a:r>
              <a:rPr lang="ko-KR" altLang="en-US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en-US" altLang="ko-KR" sz="2200" b="1" dirty="0" smtClean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92" name="Picture 20" descr="/image/kor/conte..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978" y="4062734"/>
            <a:ext cx="2218570" cy="105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부제목 2"/>
          <p:cNvSpPr txBox="1">
            <a:spLocks/>
          </p:cNvSpPr>
          <p:nvPr/>
        </p:nvSpPr>
        <p:spPr>
          <a:xfrm>
            <a:off x="6691555" y="5212179"/>
            <a:ext cx="1355416" cy="39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10000</a:t>
            </a:r>
            <a:r>
              <a:rPr lang="ko-KR" altLang="en-US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en-US" altLang="ko-KR" sz="2200" b="1" dirty="0" smtClean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94" name="Picture 22" descr="/image/kor/conte...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728" y="4066081"/>
            <a:ext cx="2393206" cy="104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부제목 2"/>
          <p:cNvSpPr txBox="1">
            <a:spLocks/>
          </p:cNvSpPr>
          <p:nvPr/>
        </p:nvSpPr>
        <p:spPr>
          <a:xfrm>
            <a:off x="9513821" y="5212179"/>
            <a:ext cx="1355416" cy="39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0000</a:t>
            </a:r>
            <a:r>
              <a:rPr lang="ko-KR" altLang="en-US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en-US" altLang="ko-KR" sz="2200" b="1" dirty="0" smtClean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29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-266701" y="-4171950"/>
            <a:ext cx="3564295" cy="39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일본의 화폐 단위</a:t>
            </a:r>
            <a:endParaRPr lang="en-US" altLang="ko-KR" sz="2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5714654" y="-3775566"/>
            <a:ext cx="8497811" cy="3447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엔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(¥)</a:t>
            </a:r>
          </a:p>
          <a:p>
            <a:pPr marL="0" indent="0">
              <a:buNone/>
            </a:pPr>
            <a:r>
              <a:rPr lang="ja-JP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ゑ</a:t>
            </a:r>
            <a:r>
              <a:rPr lang="ja-JP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ん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발음이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wen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yen 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en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 되어 </a:t>
            </a:r>
            <a:r>
              <a:rPr lang="ja-JP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え</a:t>
            </a:r>
            <a:r>
              <a:rPr lang="ja-JP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ん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읽지만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yen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어원을 따왔다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93306" y="65317"/>
            <a:ext cx="11932995" cy="39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일본의 화폐 단위</a:t>
            </a:r>
            <a:endParaRPr lang="en-US" altLang="ko-KR" sz="2200" b="1" dirty="0" smtClean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 flipV="1">
            <a:off x="165699" y="461701"/>
            <a:ext cx="11860603" cy="64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6489" y="2350649"/>
            <a:ext cx="3269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어원</a:t>
            </a:r>
            <a:endParaRPr lang="ko-KR" altLang="en-US" sz="3200" b="1" dirty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489" y="3916126"/>
            <a:ext cx="3383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같은 어원의 단위</a:t>
            </a:r>
            <a:endParaRPr lang="ko-KR" altLang="en-US" sz="3200" b="1" dirty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0" y="187018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0" y="3440843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18653" y="845535"/>
            <a:ext cx="7573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엔</a:t>
            </a:r>
            <a:r>
              <a:rPr lang="en-US" altLang="ko-KR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기호로는 </a:t>
            </a:r>
            <a:r>
              <a:rPr lang="en-US" altLang="ko-KR" sz="3200" b="1" dirty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</a:rPr>
              <a:t>¥, </a:t>
            </a:r>
            <a:r>
              <a:rPr lang="ko-KR" altLang="en-US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일본어 표기로는 </a:t>
            </a:r>
            <a:r>
              <a:rPr lang="ja-JP" altLang="en-US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えん</a:t>
            </a:r>
            <a:endParaRPr lang="en-US" altLang="ko-KR" sz="3200" b="1" dirty="0" smtClean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8190" y="867895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일본의 화폐 단위</a:t>
            </a:r>
            <a:endParaRPr lang="en-US" altLang="ko-KR" sz="3200" b="1" dirty="0" smtClean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69567" y="2355477"/>
            <a:ext cx="8256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ゑん</a:t>
            </a:r>
            <a:r>
              <a:rPr lang="ko-KR" altLang="en-US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wen &gt; yen &gt; </a:t>
            </a:r>
            <a:r>
              <a:rPr lang="en-US" altLang="ko-KR" sz="3200" b="1" dirty="0" err="1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en</a:t>
            </a:r>
            <a:r>
              <a:rPr lang="ko-KR" altLang="en-US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으로 바뀌어 </a:t>
            </a:r>
            <a:r>
              <a:rPr lang="en-US" altLang="ko-KR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씀 </a:t>
            </a:r>
            <a:endParaRPr lang="en-US" altLang="ko-KR" sz="3200" b="1" dirty="0" smtClean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72690" y="3916125"/>
            <a:ext cx="801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</a:rPr>
              <a:t>￦과 圆을 포함한 </a:t>
            </a:r>
            <a:r>
              <a:rPr lang="ko-KR" altLang="en-US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동아시아 대부분의 화폐</a:t>
            </a:r>
            <a:endParaRPr lang="en-US" altLang="ko-KR" sz="3200" b="1" dirty="0" smtClean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0" y="503015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489" y="5559414"/>
            <a:ext cx="3383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한자 표기</a:t>
            </a:r>
            <a:endParaRPr lang="ko-KR" altLang="en-US" sz="3200" b="1" dirty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72691" y="5559413"/>
            <a:ext cx="801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</a:rPr>
              <a:t>“</a:t>
            </a:r>
            <a:r>
              <a:rPr lang="ko-KR" altLang="en-US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</a:rPr>
              <a:t>円</a:t>
            </a:r>
            <a:r>
              <a:rPr lang="en-US" altLang="ko-KR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</a:rPr>
              <a:t>”</a:t>
            </a:r>
            <a:r>
              <a:rPr lang="ko-KR" altLang="en-US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ko-KR" altLang="en-US" sz="3200" b="1" dirty="0" err="1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</a:rPr>
              <a:t>외국식</a:t>
            </a:r>
            <a:r>
              <a:rPr lang="ko-KR" altLang="en-US" sz="3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</a:rPr>
              <a:t> 발음으로 입력할 수 있는 한자</a:t>
            </a:r>
            <a:endParaRPr lang="en-US" altLang="ko-KR" sz="3200" b="1" dirty="0" smtClean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16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 txBox="1">
            <a:spLocks/>
          </p:cNvSpPr>
          <p:nvPr/>
        </p:nvSpPr>
        <p:spPr>
          <a:xfrm>
            <a:off x="93306" y="65317"/>
            <a:ext cx="11932995" cy="39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일본의 화폐와 환율 </a:t>
            </a:r>
            <a:r>
              <a:rPr lang="en-US" altLang="ko-KR" sz="1600" b="1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(8</a:t>
            </a:r>
            <a:r>
              <a:rPr lang="ko-KR" altLang="en-US" sz="1600" b="1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기준</a:t>
            </a:r>
            <a:r>
              <a:rPr lang="en-US" altLang="ko-KR" sz="1600" b="1" dirty="0" smtClean="0">
                <a:ln w="3175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7" name="직선 연결선 6"/>
          <p:cNvCxnSpPr/>
          <p:nvPr/>
        </p:nvCxnSpPr>
        <p:spPr>
          <a:xfrm flipH="1" flipV="1">
            <a:off x="165699" y="461701"/>
            <a:ext cx="11860603" cy="64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1 reve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91" y="1910677"/>
            <a:ext cx="10287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566771" y="3049859"/>
            <a:ext cx="1875540" cy="39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엔 </a:t>
            </a:r>
            <a:r>
              <a:rPr lang="en-US" altLang="ko-KR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 9.71</a:t>
            </a:r>
            <a:r>
              <a:rPr lang="ko-KR" altLang="en-US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en-US" altLang="ko-KR" sz="2200" b="1" dirty="0" smtClean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00" name="Picture 4" descr="5 rever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709" y="1920202"/>
            <a:ext cx="10287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부제목 2"/>
          <p:cNvSpPr txBox="1">
            <a:spLocks/>
          </p:cNvSpPr>
          <p:nvPr/>
        </p:nvSpPr>
        <p:spPr>
          <a:xfrm>
            <a:off x="2442311" y="3059384"/>
            <a:ext cx="2039495" cy="39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엔 </a:t>
            </a:r>
            <a:r>
              <a:rPr lang="en-US" altLang="ko-KR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 48.53</a:t>
            </a:r>
            <a:r>
              <a:rPr lang="ko-KR" altLang="en-US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en-US" altLang="ko-KR" sz="2200" b="1" dirty="0" smtClean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02" name="Picture 6" descr="10 rever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989" y="1910677"/>
            <a:ext cx="10287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부제목 2"/>
          <p:cNvSpPr txBox="1">
            <a:spLocks/>
          </p:cNvSpPr>
          <p:nvPr/>
        </p:nvSpPr>
        <p:spPr>
          <a:xfrm>
            <a:off x="4481806" y="3049859"/>
            <a:ext cx="2198945" cy="39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엔 </a:t>
            </a:r>
            <a:r>
              <a:rPr lang="en-US" altLang="ko-KR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 97.07</a:t>
            </a:r>
            <a:r>
              <a:rPr lang="ko-KR" altLang="en-US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en-US" altLang="ko-KR" sz="2200" b="1" dirty="0" smtClean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04" name="Picture 8" descr="50 rever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488" y="1910677"/>
            <a:ext cx="1035603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부제목 2"/>
          <p:cNvSpPr txBox="1">
            <a:spLocks/>
          </p:cNvSpPr>
          <p:nvPr/>
        </p:nvSpPr>
        <p:spPr>
          <a:xfrm>
            <a:off x="6684478" y="3049859"/>
            <a:ext cx="2371621" cy="39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엔 </a:t>
            </a:r>
            <a:r>
              <a:rPr lang="en-US" altLang="ko-KR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 485.33</a:t>
            </a:r>
            <a:r>
              <a:rPr lang="ko-KR" altLang="en-US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en-US" altLang="ko-KR" sz="2200" b="1" dirty="0" smtClean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06" name="Picture 10" descr="100 rever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004" y="1910677"/>
            <a:ext cx="10287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부제목 2"/>
          <p:cNvSpPr txBox="1">
            <a:spLocks/>
          </p:cNvSpPr>
          <p:nvPr/>
        </p:nvSpPr>
        <p:spPr>
          <a:xfrm>
            <a:off x="9096543" y="3049859"/>
            <a:ext cx="2528686" cy="39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엔 </a:t>
            </a:r>
            <a:r>
              <a:rPr lang="en-US" altLang="ko-KR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 970.66</a:t>
            </a:r>
            <a:r>
              <a:rPr lang="ko-KR" altLang="en-US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en-US" altLang="ko-KR" sz="2200" b="1" dirty="0" smtClean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08" name="Picture 12" descr="500 bicolorclad ..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08" y="4061730"/>
            <a:ext cx="1022785" cy="102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부제목 2"/>
          <p:cNvSpPr txBox="1">
            <a:spLocks/>
          </p:cNvSpPr>
          <p:nvPr/>
        </p:nvSpPr>
        <p:spPr>
          <a:xfrm>
            <a:off x="181009" y="5231265"/>
            <a:ext cx="2685984" cy="39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엔 </a:t>
            </a:r>
            <a:r>
              <a:rPr lang="en-US" altLang="ko-KR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= 4853.30</a:t>
            </a:r>
            <a:r>
              <a:rPr lang="ko-KR" altLang="en-US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en-US" altLang="ko-KR" sz="2200" b="1" dirty="0" smtClean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10" name="Picture 14" descr="attachment/일본 엔/...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899" y="4054010"/>
            <a:ext cx="2028673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부제목 2"/>
          <p:cNvSpPr txBox="1">
            <a:spLocks/>
          </p:cNvSpPr>
          <p:nvPr/>
        </p:nvSpPr>
        <p:spPr>
          <a:xfrm>
            <a:off x="2994532" y="5222951"/>
            <a:ext cx="2901409" cy="39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엔 </a:t>
            </a:r>
            <a:r>
              <a:rPr lang="en-US" altLang="ko-KR" sz="2200" b="1" dirty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</a:rPr>
              <a:t>= 9706.60</a:t>
            </a:r>
            <a:r>
              <a:rPr lang="ko-KR" altLang="en-US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en-US" altLang="ko-KR" sz="2200" b="1" dirty="0" smtClean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14" name="Picture 18" descr="attachment/일본 엔/...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740" y="4053985"/>
            <a:ext cx="2117527" cy="103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부제목 2"/>
          <p:cNvSpPr txBox="1">
            <a:spLocks/>
          </p:cNvSpPr>
          <p:nvPr/>
        </p:nvSpPr>
        <p:spPr>
          <a:xfrm>
            <a:off x="6023480" y="5221740"/>
            <a:ext cx="3050755" cy="39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5000</a:t>
            </a:r>
            <a:r>
              <a:rPr lang="ko-KR" altLang="en-US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엔 </a:t>
            </a:r>
            <a:r>
              <a:rPr lang="en-US" altLang="ko-KR" sz="2200" b="1" dirty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</a:rPr>
              <a:t>= </a:t>
            </a:r>
            <a:r>
              <a:rPr lang="en-US" altLang="ko-KR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</a:rPr>
              <a:t>48533.00</a:t>
            </a:r>
            <a:r>
              <a:rPr lang="ko-KR" altLang="en-US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en-US" altLang="ko-KR" sz="2200" b="1" dirty="0" smtClean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16" name="Picture 20" descr="attachment/일본 엔/...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595" y="4066327"/>
            <a:ext cx="2150694" cy="102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부제목 2"/>
          <p:cNvSpPr txBox="1">
            <a:spLocks/>
          </p:cNvSpPr>
          <p:nvPr/>
        </p:nvSpPr>
        <p:spPr>
          <a:xfrm>
            <a:off x="9109583" y="5213426"/>
            <a:ext cx="2901409" cy="39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r>
              <a:rPr lang="ko-KR" altLang="en-US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엔 </a:t>
            </a:r>
            <a:r>
              <a:rPr lang="en-US" altLang="ko-KR" sz="2200" b="1" dirty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</a:rPr>
              <a:t>= 9706.60</a:t>
            </a:r>
            <a:r>
              <a:rPr lang="ko-KR" altLang="en-US" sz="22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en-US" altLang="ko-KR" sz="2200" b="1" dirty="0" smtClean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1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350777" y="2223014"/>
            <a:ext cx="7490447" cy="1066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6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6600" b="1" dirty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4412490" y="3568965"/>
            <a:ext cx="3367021" cy="601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b="1" dirty="0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1113 </a:t>
            </a:r>
            <a:r>
              <a:rPr lang="ko-KR" altLang="en-US" sz="4400" b="1" dirty="0" err="1" smtClean="0">
                <a:ln w="3175">
                  <a:solidFill>
                    <a:schemeClr val="tx1"/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황준화</a:t>
            </a:r>
            <a:endParaRPr lang="ko-KR" altLang="en-US" sz="4400" b="1" dirty="0">
              <a:ln w="3175">
                <a:solidFill>
                  <a:schemeClr val="tx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478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219</Words>
  <Application>Microsoft Office PowerPoint</Application>
  <PresentationFormat>와이드스크린</PresentationFormat>
  <Paragraphs>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한국과 일본의 화폐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한국과 일본의 화폐</dc:title>
  <dc:creator>junguk.hwang@gmail.com</dc:creator>
  <cp:lastModifiedBy>junguk.hwang@gmail.com</cp:lastModifiedBy>
  <cp:revision>24</cp:revision>
  <dcterms:created xsi:type="dcterms:W3CDTF">2022-09-04T10:36:41Z</dcterms:created>
  <dcterms:modified xsi:type="dcterms:W3CDTF">2022-09-04T13:31:08Z</dcterms:modified>
</cp:coreProperties>
</file>