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1" d="100"/>
          <a:sy n="81" d="100"/>
        </p:scale>
        <p:origin x="2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CCAC-E52D-4BE3-8844-AE271314F1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99D521-082E-487C-86A4-AFE928D07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F02D70-3496-466E-98D8-919FB915A7C7}"/>
              </a:ext>
            </a:extLst>
          </p:cNvPr>
          <p:cNvSpPr>
            <a:spLocks noGrp="1"/>
          </p:cNvSpPr>
          <p:nvPr>
            <p:ph type="dt" sz="half" idx="10"/>
          </p:nvPr>
        </p:nvSpPr>
        <p:spPr/>
        <p:txBody>
          <a:bodyPr/>
          <a:lstStyle/>
          <a:p>
            <a:fld id="{6EE333F0-9BE9-4CB7-9F1B-B88E6588F4AB}" type="datetimeFigureOut">
              <a:rPr lang="en-IN" smtClean="0"/>
              <a:t>04-10-2024</a:t>
            </a:fld>
            <a:endParaRPr lang="en-IN"/>
          </a:p>
        </p:txBody>
      </p:sp>
      <p:sp>
        <p:nvSpPr>
          <p:cNvPr id="5" name="Footer Placeholder 4">
            <a:extLst>
              <a:ext uri="{FF2B5EF4-FFF2-40B4-BE49-F238E27FC236}">
                <a16:creationId xmlns:a16="http://schemas.microsoft.com/office/drawing/2014/main" id="{34340D89-9E45-47C0-84F6-4A402E3322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41A1AA-4837-4BBA-845C-88FDC67AB67D}"/>
              </a:ext>
            </a:extLst>
          </p:cNvPr>
          <p:cNvSpPr>
            <a:spLocks noGrp="1"/>
          </p:cNvSpPr>
          <p:nvPr>
            <p:ph type="sldNum" sz="quarter" idx="12"/>
          </p:nvPr>
        </p:nvSpPr>
        <p:spPr/>
        <p:txBody>
          <a:bodyPr/>
          <a:lstStyle/>
          <a:p>
            <a:fld id="{41DF9555-2C15-44BB-B793-C6BD0F7108AD}" type="slidenum">
              <a:rPr lang="en-IN" smtClean="0"/>
              <a:t>‹#›</a:t>
            </a:fld>
            <a:endParaRPr lang="en-IN"/>
          </a:p>
        </p:txBody>
      </p:sp>
    </p:spTree>
    <p:extLst>
      <p:ext uri="{BB962C8B-B14F-4D97-AF65-F5344CB8AC3E}">
        <p14:creationId xmlns:p14="http://schemas.microsoft.com/office/powerpoint/2010/main" val="47554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BFD2-828A-46C9-96BF-92C87EB5EB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417D73-595F-4EE4-A010-E7BD7AC376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E4EE2-4133-4634-BE67-09D53E721CBA}"/>
              </a:ext>
            </a:extLst>
          </p:cNvPr>
          <p:cNvSpPr>
            <a:spLocks noGrp="1"/>
          </p:cNvSpPr>
          <p:nvPr>
            <p:ph type="dt" sz="half" idx="10"/>
          </p:nvPr>
        </p:nvSpPr>
        <p:spPr/>
        <p:txBody>
          <a:bodyPr/>
          <a:lstStyle/>
          <a:p>
            <a:fld id="{6EE333F0-9BE9-4CB7-9F1B-B88E6588F4AB}" type="datetimeFigureOut">
              <a:rPr lang="en-IN" smtClean="0"/>
              <a:t>04-10-2024</a:t>
            </a:fld>
            <a:endParaRPr lang="en-IN"/>
          </a:p>
        </p:txBody>
      </p:sp>
      <p:sp>
        <p:nvSpPr>
          <p:cNvPr id="5" name="Footer Placeholder 4">
            <a:extLst>
              <a:ext uri="{FF2B5EF4-FFF2-40B4-BE49-F238E27FC236}">
                <a16:creationId xmlns:a16="http://schemas.microsoft.com/office/drawing/2014/main" id="{343DD0EB-385A-47DD-A6C2-E167088A6C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FF141-9F64-417A-9689-CC90637DC32D}"/>
              </a:ext>
            </a:extLst>
          </p:cNvPr>
          <p:cNvSpPr>
            <a:spLocks noGrp="1"/>
          </p:cNvSpPr>
          <p:nvPr>
            <p:ph type="sldNum" sz="quarter" idx="12"/>
          </p:nvPr>
        </p:nvSpPr>
        <p:spPr/>
        <p:txBody>
          <a:bodyPr/>
          <a:lstStyle/>
          <a:p>
            <a:fld id="{41DF9555-2C15-44BB-B793-C6BD0F7108AD}" type="slidenum">
              <a:rPr lang="en-IN" smtClean="0"/>
              <a:t>‹#›</a:t>
            </a:fld>
            <a:endParaRPr lang="en-IN"/>
          </a:p>
        </p:txBody>
      </p:sp>
    </p:spTree>
    <p:extLst>
      <p:ext uri="{BB962C8B-B14F-4D97-AF65-F5344CB8AC3E}">
        <p14:creationId xmlns:p14="http://schemas.microsoft.com/office/powerpoint/2010/main" val="125686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FD67F-8A05-4D03-BA9D-9218A5D8FA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EEA975-EAEC-4E5E-8A97-C873731BBD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B7F74-70E3-4730-B3EF-EF481E06E7A9}"/>
              </a:ext>
            </a:extLst>
          </p:cNvPr>
          <p:cNvSpPr>
            <a:spLocks noGrp="1"/>
          </p:cNvSpPr>
          <p:nvPr>
            <p:ph type="dt" sz="half" idx="10"/>
          </p:nvPr>
        </p:nvSpPr>
        <p:spPr/>
        <p:txBody>
          <a:bodyPr/>
          <a:lstStyle/>
          <a:p>
            <a:fld id="{6EE333F0-9BE9-4CB7-9F1B-B88E6588F4AB}" type="datetimeFigureOut">
              <a:rPr lang="en-IN" smtClean="0"/>
              <a:t>04-10-2024</a:t>
            </a:fld>
            <a:endParaRPr lang="en-IN"/>
          </a:p>
        </p:txBody>
      </p:sp>
      <p:sp>
        <p:nvSpPr>
          <p:cNvPr id="5" name="Footer Placeholder 4">
            <a:extLst>
              <a:ext uri="{FF2B5EF4-FFF2-40B4-BE49-F238E27FC236}">
                <a16:creationId xmlns:a16="http://schemas.microsoft.com/office/drawing/2014/main" id="{8B868267-95AB-49B7-A997-57DCFAD1B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11EF5-BEFE-44CE-B05F-FB66475C781F}"/>
              </a:ext>
            </a:extLst>
          </p:cNvPr>
          <p:cNvSpPr>
            <a:spLocks noGrp="1"/>
          </p:cNvSpPr>
          <p:nvPr>
            <p:ph type="sldNum" sz="quarter" idx="12"/>
          </p:nvPr>
        </p:nvSpPr>
        <p:spPr/>
        <p:txBody>
          <a:bodyPr/>
          <a:lstStyle/>
          <a:p>
            <a:fld id="{41DF9555-2C15-44BB-B793-C6BD0F7108AD}" type="slidenum">
              <a:rPr lang="en-IN" smtClean="0"/>
              <a:t>‹#›</a:t>
            </a:fld>
            <a:endParaRPr lang="en-IN"/>
          </a:p>
        </p:txBody>
      </p:sp>
    </p:spTree>
    <p:extLst>
      <p:ext uri="{BB962C8B-B14F-4D97-AF65-F5344CB8AC3E}">
        <p14:creationId xmlns:p14="http://schemas.microsoft.com/office/powerpoint/2010/main" val="249994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9E2E-F1D1-46E0-BBDC-76CC3F3FEE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B8DEF6-E7E4-43B5-AF37-0459862253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BC023B-A50E-4056-9629-56CED4747BFF}"/>
              </a:ext>
            </a:extLst>
          </p:cNvPr>
          <p:cNvSpPr>
            <a:spLocks noGrp="1"/>
          </p:cNvSpPr>
          <p:nvPr>
            <p:ph type="dt" sz="half" idx="10"/>
          </p:nvPr>
        </p:nvSpPr>
        <p:spPr/>
        <p:txBody>
          <a:bodyPr/>
          <a:lstStyle/>
          <a:p>
            <a:fld id="{6EE333F0-9BE9-4CB7-9F1B-B88E6588F4AB}" type="datetimeFigureOut">
              <a:rPr lang="en-IN" smtClean="0"/>
              <a:t>04-10-2024</a:t>
            </a:fld>
            <a:endParaRPr lang="en-IN"/>
          </a:p>
        </p:txBody>
      </p:sp>
      <p:sp>
        <p:nvSpPr>
          <p:cNvPr id="5" name="Footer Placeholder 4">
            <a:extLst>
              <a:ext uri="{FF2B5EF4-FFF2-40B4-BE49-F238E27FC236}">
                <a16:creationId xmlns:a16="http://schemas.microsoft.com/office/drawing/2014/main" id="{874EB31A-FDA2-46D6-9893-FB5FF2140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F8D4A-184C-4486-A0F9-6FBC678019BD}"/>
              </a:ext>
            </a:extLst>
          </p:cNvPr>
          <p:cNvSpPr>
            <a:spLocks noGrp="1"/>
          </p:cNvSpPr>
          <p:nvPr>
            <p:ph type="sldNum" sz="quarter" idx="12"/>
          </p:nvPr>
        </p:nvSpPr>
        <p:spPr/>
        <p:txBody>
          <a:bodyPr/>
          <a:lstStyle/>
          <a:p>
            <a:fld id="{41DF9555-2C15-44BB-B793-C6BD0F7108AD}" type="slidenum">
              <a:rPr lang="en-IN" smtClean="0"/>
              <a:t>‹#›</a:t>
            </a:fld>
            <a:endParaRPr lang="en-IN"/>
          </a:p>
        </p:txBody>
      </p:sp>
    </p:spTree>
    <p:extLst>
      <p:ext uri="{BB962C8B-B14F-4D97-AF65-F5344CB8AC3E}">
        <p14:creationId xmlns:p14="http://schemas.microsoft.com/office/powerpoint/2010/main" val="401993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335D-BC09-4EA9-B559-78B3F364E9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7AA63F-BB91-4FD4-9D8B-2D9DBAC903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99A19B-3114-49EB-839B-D6632B9E100F}"/>
              </a:ext>
            </a:extLst>
          </p:cNvPr>
          <p:cNvSpPr>
            <a:spLocks noGrp="1"/>
          </p:cNvSpPr>
          <p:nvPr>
            <p:ph type="dt" sz="half" idx="10"/>
          </p:nvPr>
        </p:nvSpPr>
        <p:spPr/>
        <p:txBody>
          <a:bodyPr/>
          <a:lstStyle/>
          <a:p>
            <a:fld id="{6EE333F0-9BE9-4CB7-9F1B-B88E6588F4AB}" type="datetimeFigureOut">
              <a:rPr lang="en-IN" smtClean="0"/>
              <a:t>04-10-2024</a:t>
            </a:fld>
            <a:endParaRPr lang="en-IN"/>
          </a:p>
        </p:txBody>
      </p:sp>
      <p:sp>
        <p:nvSpPr>
          <p:cNvPr id="5" name="Footer Placeholder 4">
            <a:extLst>
              <a:ext uri="{FF2B5EF4-FFF2-40B4-BE49-F238E27FC236}">
                <a16:creationId xmlns:a16="http://schemas.microsoft.com/office/drawing/2014/main" id="{5DBAC72F-D4F9-4C9F-B1BD-35ADBC1316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2056E9-46AF-4771-BE60-7CC4BBD901CD}"/>
              </a:ext>
            </a:extLst>
          </p:cNvPr>
          <p:cNvSpPr>
            <a:spLocks noGrp="1"/>
          </p:cNvSpPr>
          <p:nvPr>
            <p:ph type="sldNum" sz="quarter" idx="12"/>
          </p:nvPr>
        </p:nvSpPr>
        <p:spPr/>
        <p:txBody>
          <a:bodyPr/>
          <a:lstStyle/>
          <a:p>
            <a:fld id="{41DF9555-2C15-44BB-B793-C6BD0F7108AD}" type="slidenum">
              <a:rPr lang="en-IN" smtClean="0"/>
              <a:t>‹#›</a:t>
            </a:fld>
            <a:endParaRPr lang="en-IN"/>
          </a:p>
        </p:txBody>
      </p:sp>
    </p:spTree>
    <p:extLst>
      <p:ext uri="{BB962C8B-B14F-4D97-AF65-F5344CB8AC3E}">
        <p14:creationId xmlns:p14="http://schemas.microsoft.com/office/powerpoint/2010/main" val="274808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53C2-B83F-4D35-B6DB-21035259B7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496FF6-05E0-47AC-9D16-36C7041B7F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A61F66-C5FE-4076-9BA7-CB75B9F488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7DF91D-2322-41A1-B0C3-0436A042EDDB}"/>
              </a:ext>
            </a:extLst>
          </p:cNvPr>
          <p:cNvSpPr>
            <a:spLocks noGrp="1"/>
          </p:cNvSpPr>
          <p:nvPr>
            <p:ph type="dt" sz="half" idx="10"/>
          </p:nvPr>
        </p:nvSpPr>
        <p:spPr/>
        <p:txBody>
          <a:bodyPr/>
          <a:lstStyle/>
          <a:p>
            <a:fld id="{6EE333F0-9BE9-4CB7-9F1B-B88E6588F4AB}" type="datetimeFigureOut">
              <a:rPr lang="en-IN" smtClean="0"/>
              <a:t>04-10-2024</a:t>
            </a:fld>
            <a:endParaRPr lang="en-IN"/>
          </a:p>
        </p:txBody>
      </p:sp>
      <p:sp>
        <p:nvSpPr>
          <p:cNvPr id="6" name="Footer Placeholder 5">
            <a:extLst>
              <a:ext uri="{FF2B5EF4-FFF2-40B4-BE49-F238E27FC236}">
                <a16:creationId xmlns:a16="http://schemas.microsoft.com/office/drawing/2014/main" id="{2C8F276C-6D35-4F50-8CE9-B8BF2C1022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F98D39-3D85-44E3-83B1-761C84BCFAB2}"/>
              </a:ext>
            </a:extLst>
          </p:cNvPr>
          <p:cNvSpPr>
            <a:spLocks noGrp="1"/>
          </p:cNvSpPr>
          <p:nvPr>
            <p:ph type="sldNum" sz="quarter" idx="12"/>
          </p:nvPr>
        </p:nvSpPr>
        <p:spPr/>
        <p:txBody>
          <a:bodyPr/>
          <a:lstStyle/>
          <a:p>
            <a:fld id="{41DF9555-2C15-44BB-B793-C6BD0F7108AD}" type="slidenum">
              <a:rPr lang="en-IN" smtClean="0"/>
              <a:t>‹#›</a:t>
            </a:fld>
            <a:endParaRPr lang="en-IN"/>
          </a:p>
        </p:txBody>
      </p:sp>
    </p:spTree>
    <p:extLst>
      <p:ext uri="{BB962C8B-B14F-4D97-AF65-F5344CB8AC3E}">
        <p14:creationId xmlns:p14="http://schemas.microsoft.com/office/powerpoint/2010/main" val="112523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5022-D414-4685-8C4D-CA5C562655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4272DB-22CE-44E9-B1D1-138E98EF54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8B4CEE-9898-491F-A7E8-D46DE1F238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8BCBFF-2EEC-4571-BD02-4E56C903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E49E8B-4820-4F11-9BAD-1585E0BF51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4BBFA-083D-44BF-B27C-16A242E9084B}"/>
              </a:ext>
            </a:extLst>
          </p:cNvPr>
          <p:cNvSpPr>
            <a:spLocks noGrp="1"/>
          </p:cNvSpPr>
          <p:nvPr>
            <p:ph type="dt" sz="half" idx="10"/>
          </p:nvPr>
        </p:nvSpPr>
        <p:spPr/>
        <p:txBody>
          <a:bodyPr/>
          <a:lstStyle/>
          <a:p>
            <a:fld id="{6EE333F0-9BE9-4CB7-9F1B-B88E6588F4AB}" type="datetimeFigureOut">
              <a:rPr lang="en-IN" smtClean="0"/>
              <a:t>04-10-2024</a:t>
            </a:fld>
            <a:endParaRPr lang="en-IN"/>
          </a:p>
        </p:txBody>
      </p:sp>
      <p:sp>
        <p:nvSpPr>
          <p:cNvPr id="8" name="Footer Placeholder 7">
            <a:extLst>
              <a:ext uri="{FF2B5EF4-FFF2-40B4-BE49-F238E27FC236}">
                <a16:creationId xmlns:a16="http://schemas.microsoft.com/office/drawing/2014/main" id="{DF162B48-0A79-431C-841C-BAB8172DB0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2DA448-8AA0-453C-BB31-146F75CDF2AF}"/>
              </a:ext>
            </a:extLst>
          </p:cNvPr>
          <p:cNvSpPr>
            <a:spLocks noGrp="1"/>
          </p:cNvSpPr>
          <p:nvPr>
            <p:ph type="sldNum" sz="quarter" idx="12"/>
          </p:nvPr>
        </p:nvSpPr>
        <p:spPr/>
        <p:txBody>
          <a:bodyPr/>
          <a:lstStyle/>
          <a:p>
            <a:fld id="{41DF9555-2C15-44BB-B793-C6BD0F7108AD}" type="slidenum">
              <a:rPr lang="en-IN" smtClean="0"/>
              <a:t>‹#›</a:t>
            </a:fld>
            <a:endParaRPr lang="en-IN"/>
          </a:p>
        </p:txBody>
      </p:sp>
    </p:spTree>
    <p:extLst>
      <p:ext uri="{BB962C8B-B14F-4D97-AF65-F5344CB8AC3E}">
        <p14:creationId xmlns:p14="http://schemas.microsoft.com/office/powerpoint/2010/main" val="2206474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1E74-9EDD-4FA2-9784-8C66272511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6A311D-764D-4B5E-93EF-C1608EF0F0EE}"/>
              </a:ext>
            </a:extLst>
          </p:cNvPr>
          <p:cNvSpPr>
            <a:spLocks noGrp="1"/>
          </p:cNvSpPr>
          <p:nvPr>
            <p:ph type="dt" sz="half" idx="10"/>
          </p:nvPr>
        </p:nvSpPr>
        <p:spPr/>
        <p:txBody>
          <a:bodyPr/>
          <a:lstStyle/>
          <a:p>
            <a:fld id="{6EE333F0-9BE9-4CB7-9F1B-B88E6588F4AB}" type="datetimeFigureOut">
              <a:rPr lang="en-IN" smtClean="0"/>
              <a:t>04-10-2024</a:t>
            </a:fld>
            <a:endParaRPr lang="en-IN"/>
          </a:p>
        </p:txBody>
      </p:sp>
      <p:sp>
        <p:nvSpPr>
          <p:cNvPr id="4" name="Footer Placeholder 3">
            <a:extLst>
              <a:ext uri="{FF2B5EF4-FFF2-40B4-BE49-F238E27FC236}">
                <a16:creationId xmlns:a16="http://schemas.microsoft.com/office/drawing/2014/main" id="{8B329320-4FF2-4CC1-90B9-B78369364B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D4CEA8-0EE2-4A24-A307-24A57DD0FDAF}"/>
              </a:ext>
            </a:extLst>
          </p:cNvPr>
          <p:cNvSpPr>
            <a:spLocks noGrp="1"/>
          </p:cNvSpPr>
          <p:nvPr>
            <p:ph type="sldNum" sz="quarter" idx="12"/>
          </p:nvPr>
        </p:nvSpPr>
        <p:spPr/>
        <p:txBody>
          <a:bodyPr/>
          <a:lstStyle/>
          <a:p>
            <a:fld id="{41DF9555-2C15-44BB-B793-C6BD0F7108AD}" type="slidenum">
              <a:rPr lang="en-IN" smtClean="0"/>
              <a:t>‹#›</a:t>
            </a:fld>
            <a:endParaRPr lang="en-IN"/>
          </a:p>
        </p:txBody>
      </p:sp>
    </p:spTree>
    <p:extLst>
      <p:ext uri="{BB962C8B-B14F-4D97-AF65-F5344CB8AC3E}">
        <p14:creationId xmlns:p14="http://schemas.microsoft.com/office/powerpoint/2010/main" val="83789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E286A-4386-4AFF-9DF7-F409B95DCF19}"/>
              </a:ext>
            </a:extLst>
          </p:cNvPr>
          <p:cNvSpPr>
            <a:spLocks noGrp="1"/>
          </p:cNvSpPr>
          <p:nvPr>
            <p:ph type="dt" sz="half" idx="10"/>
          </p:nvPr>
        </p:nvSpPr>
        <p:spPr/>
        <p:txBody>
          <a:bodyPr/>
          <a:lstStyle/>
          <a:p>
            <a:fld id="{6EE333F0-9BE9-4CB7-9F1B-B88E6588F4AB}" type="datetimeFigureOut">
              <a:rPr lang="en-IN" smtClean="0"/>
              <a:t>04-10-2024</a:t>
            </a:fld>
            <a:endParaRPr lang="en-IN"/>
          </a:p>
        </p:txBody>
      </p:sp>
      <p:sp>
        <p:nvSpPr>
          <p:cNvPr id="3" name="Footer Placeholder 2">
            <a:extLst>
              <a:ext uri="{FF2B5EF4-FFF2-40B4-BE49-F238E27FC236}">
                <a16:creationId xmlns:a16="http://schemas.microsoft.com/office/drawing/2014/main" id="{B4EFCA1D-8D26-413E-B79C-77764FE08A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557917-9C4C-461D-A1C0-DB14014B74B0}"/>
              </a:ext>
            </a:extLst>
          </p:cNvPr>
          <p:cNvSpPr>
            <a:spLocks noGrp="1"/>
          </p:cNvSpPr>
          <p:nvPr>
            <p:ph type="sldNum" sz="quarter" idx="12"/>
          </p:nvPr>
        </p:nvSpPr>
        <p:spPr/>
        <p:txBody>
          <a:bodyPr/>
          <a:lstStyle/>
          <a:p>
            <a:fld id="{41DF9555-2C15-44BB-B793-C6BD0F7108AD}" type="slidenum">
              <a:rPr lang="en-IN" smtClean="0"/>
              <a:t>‹#›</a:t>
            </a:fld>
            <a:endParaRPr lang="en-IN"/>
          </a:p>
        </p:txBody>
      </p:sp>
    </p:spTree>
    <p:extLst>
      <p:ext uri="{BB962C8B-B14F-4D97-AF65-F5344CB8AC3E}">
        <p14:creationId xmlns:p14="http://schemas.microsoft.com/office/powerpoint/2010/main" val="27669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C436-297D-42C1-B622-5171BEC12F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5F71F6-B858-49B8-B223-7E2870F61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1E018A-06CE-4937-921E-710A1456E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519893-8B54-4ACF-ADF7-4E7E6D7B9609}"/>
              </a:ext>
            </a:extLst>
          </p:cNvPr>
          <p:cNvSpPr>
            <a:spLocks noGrp="1"/>
          </p:cNvSpPr>
          <p:nvPr>
            <p:ph type="dt" sz="half" idx="10"/>
          </p:nvPr>
        </p:nvSpPr>
        <p:spPr/>
        <p:txBody>
          <a:bodyPr/>
          <a:lstStyle/>
          <a:p>
            <a:fld id="{6EE333F0-9BE9-4CB7-9F1B-B88E6588F4AB}" type="datetimeFigureOut">
              <a:rPr lang="en-IN" smtClean="0"/>
              <a:t>04-10-2024</a:t>
            </a:fld>
            <a:endParaRPr lang="en-IN"/>
          </a:p>
        </p:txBody>
      </p:sp>
      <p:sp>
        <p:nvSpPr>
          <p:cNvPr id="6" name="Footer Placeholder 5">
            <a:extLst>
              <a:ext uri="{FF2B5EF4-FFF2-40B4-BE49-F238E27FC236}">
                <a16:creationId xmlns:a16="http://schemas.microsoft.com/office/drawing/2014/main" id="{5BB947A0-823E-4F4E-92C5-A056D8A291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3189EE-2885-4374-B40D-035DC8896FA1}"/>
              </a:ext>
            </a:extLst>
          </p:cNvPr>
          <p:cNvSpPr>
            <a:spLocks noGrp="1"/>
          </p:cNvSpPr>
          <p:nvPr>
            <p:ph type="sldNum" sz="quarter" idx="12"/>
          </p:nvPr>
        </p:nvSpPr>
        <p:spPr/>
        <p:txBody>
          <a:bodyPr/>
          <a:lstStyle/>
          <a:p>
            <a:fld id="{41DF9555-2C15-44BB-B793-C6BD0F7108AD}" type="slidenum">
              <a:rPr lang="en-IN" smtClean="0"/>
              <a:t>‹#›</a:t>
            </a:fld>
            <a:endParaRPr lang="en-IN"/>
          </a:p>
        </p:txBody>
      </p:sp>
    </p:spTree>
    <p:extLst>
      <p:ext uri="{BB962C8B-B14F-4D97-AF65-F5344CB8AC3E}">
        <p14:creationId xmlns:p14="http://schemas.microsoft.com/office/powerpoint/2010/main" val="158682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0DC4-A79B-4891-A734-54825D688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08E604-CDC2-419C-83F2-E93C9BA07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63D6B2-DFFA-4838-93C4-7531D5AB0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4D491A-8CB7-4D11-8C19-EE18BE94B8D5}"/>
              </a:ext>
            </a:extLst>
          </p:cNvPr>
          <p:cNvSpPr>
            <a:spLocks noGrp="1"/>
          </p:cNvSpPr>
          <p:nvPr>
            <p:ph type="dt" sz="half" idx="10"/>
          </p:nvPr>
        </p:nvSpPr>
        <p:spPr/>
        <p:txBody>
          <a:bodyPr/>
          <a:lstStyle/>
          <a:p>
            <a:fld id="{6EE333F0-9BE9-4CB7-9F1B-B88E6588F4AB}" type="datetimeFigureOut">
              <a:rPr lang="en-IN" smtClean="0"/>
              <a:t>04-10-2024</a:t>
            </a:fld>
            <a:endParaRPr lang="en-IN"/>
          </a:p>
        </p:txBody>
      </p:sp>
      <p:sp>
        <p:nvSpPr>
          <p:cNvPr id="6" name="Footer Placeholder 5">
            <a:extLst>
              <a:ext uri="{FF2B5EF4-FFF2-40B4-BE49-F238E27FC236}">
                <a16:creationId xmlns:a16="http://schemas.microsoft.com/office/drawing/2014/main" id="{812381F8-D417-4A7C-A2B0-CEFABFDE80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C761F6-098D-4ACE-BA0B-AED202C1CAB5}"/>
              </a:ext>
            </a:extLst>
          </p:cNvPr>
          <p:cNvSpPr>
            <a:spLocks noGrp="1"/>
          </p:cNvSpPr>
          <p:nvPr>
            <p:ph type="sldNum" sz="quarter" idx="12"/>
          </p:nvPr>
        </p:nvSpPr>
        <p:spPr/>
        <p:txBody>
          <a:bodyPr/>
          <a:lstStyle/>
          <a:p>
            <a:fld id="{41DF9555-2C15-44BB-B793-C6BD0F7108AD}" type="slidenum">
              <a:rPr lang="en-IN" smtClean="0"/>
              <a:t>‹#›</a:t>
            </a:fld>
            <a:endParaRPr lang="en-IN"/>
          </a:p>
        </p:txBody>
      </p:sp>
    </p:spTree>
    <p:extLst>
      <p:ext uri="{BB962C8B-B14F-4D97-AF65-F5344CB8AC3E}">
        <p14:creationId xmlns:p14="http://schemas.microsoft.com/office/powerpoint/2010/main" val="204058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F156C-2B30-4A29-BC65-8EE42FB26C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37190-4541-459F-B296-AC8A34F53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0D551-2D70-4A70-A002-D8006A3CD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333F0-9BE9-4CB7-9F1B-B88E6588F4AB}" type="datetimeFigureOut">
              <a:rPr lang="en-IN" smtClean="0"/>
              <a:t>04-10-2024</a:t>
            </a:fld>
            <a:endParaRPr lang="en-IN"/>
          </a:p>
        </p:txBody>
      </p:sp>
      <p:sp>
        <p:nvSpPr>
          <p:cNvPr id="5" name="Footer Placeholder 4">
            <a:extLst>
              <a:ext uri="{FF2B5EF4-FFF2-40B4-BE49-F238E27FC236}">
                <a16:creationId xmlns:a16="http://schemas.microsoft.com/office/drawing/2014/main" id="{C2D5199B-8598-4081-A0BE-CE4B1571A7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D48C8F-0002-40B1-BBD2-00A95DB091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F9555-2C15-44BB-B793-C6BD0F7108AD}" type="slidenum">
              <a:rPr lang="en-IN" smtClean="0"/>
              <a:t>‹#›</a:t>
            </a:fld>
            <a:endParaRPr lang="en-IN"/>
          </a:p>
        </p:txBody>
      </p:sp>
    </p:spTree>
    <p:extLst>
      <p:ext uri="{BB962C8B-B14F-4D97-AF65-F5344CB8AC3E}">
        <p14:creationId xmlns:p14="http://schemas.microsoft.com/office/powerpoint/2010/main" val="1818813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5603-A24B-49A8-B490-F4EA502127B7}"/>
              </a:ext>
            </a:extLst>
          </p:cNvPr>
          <p:cNvSpPr>
            <a:spLocks noGrp="1"/>
          </p:cNvSpPr>
          <p:nvPr>
            <p:ph type="ctrTitle"/>
          </p:nvPr>
        </p:nvSpPr>
        <p:spPr/>
        <p:txBody>
          <a:bodyPr/>
          <a:lstStyle/>
          <a:p>
            <a:r>
              <a:rPr lang="en-US" dirty="0"/>
              <a:t>Methods of data Collection</a:t>
            </a:r>
            <a:endParaRPr lang="en-IN" dirty="0"/>
          </a:p>
        </p:txBody>
      </p:sp>
      <p:sp>
        <p:nvSpPr>
          <p:cNvPr id="3" name="Subtitle 2">
            <a:extLst>
              <a:ext uri="{FF2B5EF4-FFF2-40B4-BE49-F238E27FC236}">
                <a16:creationId xmlns:a16="http://schemas.microsoft.com/office/drawing/2014/main" id="{079F9D2F-5E29-4051-BE44-D75B24D2525A}"/>
              </a:ext>
            </a:extLst>
          </p:cNvPr>
          <p:cNvSpPr>
            <a:spLocks noGrp="1"/>
          </p:cNvSpPr>
          <p:nvPr>
            <p:ph type="subTitle" idx="1"/>
          </p:nvPr>
        </p:nvSpPr>
        <p:spPr/>
        <p:txBody>
          <a:bodyPr/>
          <a:lstStyle/>
          <a:p>
            <a:r>
              <a:rPr lang="en-US" dirty="0"/>
              <a:t>Tushar Patnaik	</a:t>
            </a:r>
          </a:p>
          <a:p>
            <a:r>
              <a:rPr lang="en-US"/>
              <a:t>Scientist ‘F’</a:t>
            </a:r>
            <a:endParaRPr lang="en-IN" dirty="0"/>
          </a:p>
        </p:txBody>
      </p:sp>
    </p:spTree>
    <p:extLst>
      <p:ext uri="{BB962C8B-B14F-4D97-AF65-F5344CB8AC3E}">
        <p14:creationId xmlns:p14="http://schemas.microsoft.com/office/powerpoint/2010/main" val="16122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6C79-D88E-454B-87B5-3D710F2678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CA96AE-1084-472B-8606-C84F3F35F85B}"/>
              </a:ext>
            </a:extLst>
          </p:cNvPr>
          <p:cNvSpPr>
            <a:spLocks noGrp="1"/>
          </p:cNvSpPr>
          <p:nvPr>
            <p:ph idx="1"/>
          </p:nvPr>
        </p:nvSpPr>
        <p:spPr/>
        <p:txBody>
          <a:bodyPr/>
          <a:lstStyle/>
          <a:p>
            <a:r>
              <a:rPr lang="en-IN" dirty="0"/>
              <a:t>The </a:t>
            </a:r>
            <a:r>
              <a:rPr lang="en-IN" i="1" dirty="0"/>
              <a:t>primary data </a:t>
            </a:r>
            <a:r>
              <a:rPr lang="en-IN" dirty="0"/>
              <a:t>are </a:t>
            </a:r>
            <a:r>
              <a:rPr lang="en-US" dirty="0"/>
              <a:t>those which are collected afresh and for the first time, and thus happen to be original in character.</a:t>
            </a:r>
          </a:p>
          <a:p>
            <a:r>
              <a:rPr lang="en-US" dirty="0"/>
              <a:t>The </a:t>
            </a:r>
            <a:r>
              <a:rPr lang="en-US" i="1" dirty="0"/>
              <a:t>secondary data, </a:t>
            </a:r>
            <a:r>
              <a:rPr lang="en-US" dirty="0"/>
              <a:t>on the other hand, are those which have already been collected by someone else and which have already been passed through the statistical process.</a:t>
            </a:r>
            <a:endParaRPr lang="en-IN" dirty="0"/>
          </a:p>
        </p:txBody>
      </p:sp>
    </p:spTree>
    <p:extLst>
      <p:ext uri="{BB962C8B-B14F-4D97-AF65-F5344CB8AC3E}">
        <p14:creationId xmlns:p14="http://schemas.microsoft.com/office/powerpoint/2010/main" val="1084984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7FC5-6CC7-4D4E-8E00-1AAAB6364244}"/>
              </a:ext>
            </a:extLst>
          </p:cNvPr>
          <p:cNvSpPr>
            <a:spLocks noGrp="1"/>
          </p:cNvSpPr>
          <p:nvPr>
            <p:ph type="title"/>
          </p:nvPr>
        </p:nvSpPr>
        <p:spPr/>
        <p:txBody>
          <a:bodyPr/>
          <a:lstStyle/>
          <a:p>
            <a:r>
              <a:rPr lang="en-US" dirty="0"/>
              <a:t>Primary data</a:t>
            </a:r>
            <a:endParaRPr lang="en-IN" dirty="0"/>
          </a:p>
        </p:txBody>
      </p:sp>
      <p:sp>
        <p:nvSpPr>
          <p:cNvPr id="3" name="Content Placeholder 2">
            <a:extLst>
              <a:ext uri="{FF2B5EF4-FFF2-40B4-BE49-F238E27FC236}">
                <a16:creationId xmlns:a16="http://schemas.microsoft.com/office/drawing/2014/main" id="{CA3500B6-153B-443D-BC89-BB093F748BE4}"/>
              </a:ext>
            </a:extLst>
          </p:cNvPr>
          <p:cNvSpPr>
            <a:spLocks noGrp="1"/>
          </p:cNvSpPr>
          <p:nvPr>
            <p:ph idx="1"/>
          </p:nvPr>
        </p:nvSpPr>
        <p:spPr/>
        <p:txBody>
          <a:bodyPr/>
          <a:lstStyle/>
          <a:p>
            <a:r>
              <a:rPr lang="en-US" dirty="0"/>
              <a:t>We collect primary data during the course of doing experiments in an experimental research but incase we do research of the descriptive type and perform surveys, whether sample surveys or census surveys, then we can obtain primary data either through observation or through direct communication  with respondents in one form or another or through personal interviews.</a:t>
            </a:r>
            <a:endParaRPr lang="en-IN" dirty="0"/>
          </a:p>
        </p:txBody>
      </p:sp>
    </p:spTree>
    <p:extLst>
      <p:ext uri="{BB962C8B-B14F-4D97-AF65-F5344CB8AC3E}">
        <p14:creationId xmlns:p14="http://schemas.microsoft.com/office/powerpoint/2010/main" val="246290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DC90-848F-49D6-8509-F9720126EE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1D90F9-D7AF-4C17-959A-6772CABA89BD}"/>
              </a:ext>
            </a:extLst>
          </p:cNvPr>
          <p:cNvSpPr>
            <a:spLocks noGrp="1"/>
          </p:cNvSpPr>
          <p:nvPr>
            <p:ph idx="1"/>
          </p:nvPr>
        </p:nvSpPr>
        <p:spPr/>
        <p:txBody>
          <a:bodyPr>
            <a:normAutofit/>
          </a:bodyPr>
          <a:lstStyle/>
          <a:p>
            <a:r>
              <a:rPr lang="en-US" dirty="0"/>
              <a:t>there are several methods of collecting primary data, particularly in surveys and descriptive researches. Important ones are: </a:t>
            </a:r>
          </a:p>
          <a:p>
            <a:pPr marL="571500" indent="-571500">
              <a:buAutoNum type="romanLcParenBoth"/>
            </a:pPr>
            <a:r>
              <a:rPr lang="en-US" dirty="0"/>
              <a:t>observation method, </a:t>
            </a:r>
          </a:p>
          <a:p>
            <a:pPr marL="571500" indent="-571500">
              <a:buAutoNum type="romanLcParenBoth"/>
            </a:pPr>
            <a:r>
              <a:rPr lang="en-US" dirty="0"/>
              <a:t> interview method, </a:t>
            </a:r>
          </a:p>
          <a:p>
            <a:pPr marL="0" indent="0">
              <a:buNone/>
            </a:pPr>
            <a:r>
              <a:rPr lang="en-US" dirty="0"/>
              <a:t>(iii) through questionnaires,</a:t>
            </a:r>
          </a:p>
          <a:p>
            <a:pPr marL="0" indent="0">
              <a:buNone/>
            </a:pPr>
            <a:r>
              <a:rPr lang="en-US" dirty="0"/>
              <a:t>(iv) through schedules, </a:t>
            </a:r>
          </a:p>
          <a:p>
            <a:pPr marL="0" indent="0">
              <a:buNone/>
            </a:pPr>
            <a:r>
              <a:rPr lang="en-US" dirty="0"/>
              <a:t>(v) other methods which include  warranty cards; distributor audits; using mechanical devices;  through projective techniques;  depth interviews, and content analysis</a:t>
            </a:r>
            <a:endParaRPr lang="en-IN" dirty="0"/>
          </a:p>
        </p:txBody>
      </p:sp>
    </p:spTree>
    <p:extLst>
      <p:ext uri="{BB962C8B-B14F-4D97-AF65-F5344CB8AC3E}">
        <p14:creationId xmlns:p14="http://schemas.microsoft.com/office/powerpoint/2010/main" val="3914291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1804-6F51-4E2F-92DB-CEED7683A3C9}"/>
              </a:ext>
            </a:extLst>
          </p:cNvPr>
          <p:cNvSpPr>
            <a:spLocks noGrp="1"/>
          </p:cNvSpPr>
          <p:nvPr>
            <p:ph type="title"/>
          </p:nvPr>
        </p:nvSpPr>
        <p:spPr/>
        <p:txBody>
          <a:bodyPr/>
          <a:lstStyle/>
          <a:p>
            <a:r>
              <a:rPr lang="en-US" dirty="0"/>
              <a:t>Observation</a:t>
            </a:r>
            <a:endParaRPr lang="en-IN" dirty="0"/>
          </a:p>
        </p:txBody>
      </p:sp>
      <p:sp>
        <p:nvSpPr>
          <p:cNvPr id="3" name="Content Placeholder 2">
            <a:extLst>
              <a:ext uri="{FF2B5EF4-FFF2-40B4-BE49-F238E27FC236}">
                <a16:creationId xmlns:a16="http://schemas.microsoft.com/office/drawing/2014/main" id="{23CD0020-AB66-46E2-96F6-4F83BE198869}"/>
              </a:ext>
            </a:extLst>
          </p:cNvPr>
          <p:cNvSpPr>
            <a:spLocks noGrp="1"/>
          </p:cNvSpPr>
          <p:nvPr>
            <p:ph idx="1"/>
          </p:nvPr>
        </p:nvSpPr>
        <p:spPr/>
        <p:txBody>
          <a:bodyPr>
            <a:normAutofit/>
          </a:bodyPr>
          <a:lstStyle/>
          <a:p>
            <a:r>
              <a:rPr lang="en-US" dirty="0">
                <a:latin typeface="Centaur" panose="02030504050205020304" pitchFamily="18" charset="0"/>
              </a:rPr>
              <a:t>The observation method is the most commonly used method specially in studies relating to behavioral </a:t>
            </a:r>
            <a:r>
              <a:rPr lang="en-IN" dirty="0">
                <a:latin typeface="Centaur" panose="02030504050205020304" pitchFamily="18" charset="0"/>
              </a:rPr>
              <a:t>sciences.</a:t>
            </a:r>
          </a:p>
          <a:p>
            <a:r>
              <a:rPr lang="en-US" dirty="0">
                <a:latin typeface="Centaur" panose="02030504050205020304" pitchFamily="18" charset="0"/>
              </a:rPr>
              <a:t>Its Limitations</a:t>
            </a:r>
          </a:p>
          <a:p>
            <a:pPr lvl="1"/>
            <a:r>
              <a:rPr lang="en-US" dirty="0">
                <a:latin typeface="Centaur" panose="02030504050205020304" pitchFamily="18" charset="0"/>
              </a:rPr>
              <a:t>Firstly, it is an expensive method. </a:t>
            </a:r>
          </a:p>
          <a:p>
            <a:pPr lvl="1"/>
            <a:r>
              <a:rPr lang="en-US" dirty="0" err="1">
                <a:latin typeface="Centaur" panose="02030504050205020304" pitchFamily="18" charset="0"/>
              </a:rPr>
              <a:t>Secondly,the</a:t>
            </a:r>
            <a:r>
              <a:rPr lang="en-US" dirty="0">
                <a:latin typeface="Centaur" panose="02030504050205020304" pitchFamily="18" charset="0"/>
              </a:rPr>
              <a:t> information provided by this method is very limited. </a:t>
            </a:r>
          </a:p>
          <a:p>
            <a:pPr lvl="1"/>
            <a:r>
              <a:rPr lang="en-US" dirty="0">
                <a:latin typeface="Centaur" panose="02030504050205020304" pitchFamily="18" charset="0"/>
              </a:rPr>
              <a:t>Thirdly, sometimes unforeseen factors may interfere with the observational task. </a:t>
            </a:r>
          </a:p>
          <a:p>
            <a:pPr lvl="1"/>
            <a:r>
              <a:rPr lang="en-US" dirty="0">
                <a:latin typeface="Centaur" panose="02030504050205020304" pitchFamily="18" charset="0"/>
              </a:rPr>
              <a:t>At times, the fact that some people are rarely accessible to direct observation creates obstacle for this method to collect data effectively.</a:t>
            </a:r>
            <a:endParaRPr lang="en-IN" dirty="0">
              <a:latin typeface="Centaur" panose="02030504050205020304" pitchFamily="18" charset="0"/>
            </a:endParaRPr>
          </a:p>
        </p:txBody>
      </p:sp>
    </p:spTree>
    <p:extLst>
      <p:ext uri="{BB962C8B-B14F-4D97-AF65-F5344CB8AC3E}">
        <p14:creationId xmlns:p14="http://schemas.microsoft.com/office/powerpoint/2010/main" val="379393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1B23-9435-42C7-B98C-8C400407DA9C}"/>
              </a:ext>
            </a:extLst>
          </p:cNvPr>
          <p:cNvSpPr>
            <a:spLocks noGrp="1"/>
          </p:cNvSpPr>
          <p:nvPr>
            <p:ph type="title"/>
          </p:nvPr>
        </p:nvSpPr>
        <p:spPr/>
        <p:txBody>
          <a:bodyPr/>
          <a:lstStyle/>
          <a:p>
            <a:r>
              <a:rPr lang="en-US" dirty="0"/>
              <a:t>Observation</a:t>
            </a:r>
            <a:endParaRPr lang="en-IN" dirty="0"/>
          </a:p>
        </p:txBody>
      </p:sp>
      <p:sp>
        <p:nvSpPr>
          <p:cNvPr id="3" name="Content Placeholder 2">
            <a:extLst>
              <a:ext uri="{FF2B5EF4-FFF2-40B4-BE49-F238E27FC236}">
                <a16:creationId xmlns:a16="http://schemas.microsoft.com/office/drawing/2014/main" id="{FFD663F2-CCC8-48B6-B165-1FA69E7E14A0}"/>
              </a:ext>
            </a:extLst>
          </p:cNvPr>
          <p:cNvSpPr>
            <a:spLocks noGrp="1"/>
          </p:cNvSpPr>
          <p:nvPr>
            <p:ph idx="1"/>
          </p:nvPr>
        </p:nvSpPr>
        <p:spPr/>
        <p:txBody>
          <a:bodyPr/>
          <a:lstStyle/>
          <a:p>
            <a:r>
              <a:rPr lang="en-US" i="1" dirty="0"/>
              <a:t>controlled </a:t>
            </a:r>
            <a:r>
              <a:rPr lang="en-US" dirty="0"/>
              <a:t>and </a:t>
            </a:r>
            <a:r>
              <a:rPr lang="en-US" i="1" dirty="0"/>
              <a:t>uncontrolled observation.</a:t>
            </a:r>
          </a:p>
          <a:p>
            <a:pPr lvl="1"/>
            <a:r>
              <a:rPr lang="en-US" i="1" dirty="0"/>
              <a:t> </a:t>
            </a:r>
            <a:r>
              <a:rPr lang="en-US" dirty="0"/>
              <a:t>If the observation takes place in the natural setting, it may be termed as uncontrolled observation, </a:t>
            </a:r>
          </a:p>
          <a:p>
            <a:pPr lvl="1"/>
            <a:r>
              <a:rPr lang="en-US" dirty="0"/>
              <a:t>when observation takes place according to definite pre-arranged plans, involving experimental procedure, the same is then termed </a:t>
            </a:r>
            <a:r>
              <a:rPr lang="en-IN" dirty="0"/>
              <a:t>controlled observation</a:t>
            </a:r>
          </a:p>
        </p:txBody>
      </p:sp>
    </p:spTree>
    <p:extLst>
      <p:ext uri="{BB962C8B-B14F-4D97-AF65-F5344CB8AC3E}">
        <p14:creationId xmlns:p14="http://schemas.microsoft.com/office/powerpoint/2010/main" val="415067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3E38-9660-48A0-8EE1-1346FF15E241}"/>
              </a:ext>
            </a:extLst>
          </p:cNvPr>
          <p:cNvSpPr>
            <a:spLocks noGrp="1"/>
          </p:cNvSpPr>
          <p:nvPr>
            <p:ph type="title"/>
          </p:nvPr>
        </p:nvSpPr>
        <p:spPr/>
        <p:txBody>
          <a:bodyPr/>
          <a:lstStyle/>
          <a:p>
            <a:r>
              <a:rPr lang="en-US" dirty="0"/>
              <a:t>Interviews</a:t>
            </a:r>
            <a:endParaRPr lang="en-IN" dirty="0"/>
          </a:p>
        </p:txBody>
      </p:sp>
      <p:sp>
        <p:nvSpPr>
          <p:cNvPr id="3" name="Content Placeholder 2">
            <a:extLst>
              <a:ext uri="{FF2B5EF4-FFF2-40B4-BE49-F238E27FC236}">
                <a16:creationId xmlns:a16="http://schemas.microsoft.com/office/drawing/2014/main" id="{45D12D4A-44A2-4458-BBA0-E99B6DCB1961}"/>
              </a:ext>
            </a:extLst>
          </p:cNvPr>
          <p:cNvSpPr>
            <a:spLocks noGrp="1"/>
          </p:cNvSpPr>
          <p:nvPr>
            <p:ph idx="1"/>
          </p:nvPr>
        </p:nvSpPr>
        <p:spPr/>
        <p:txBody>
          <a:bodyPr/>
          <a:lstStyle/>
          <a:p>
            <a:r>
              <a:rPr lang="en-US" dirty="0"/>
              <a:t>The interview method of collecting data involves presentation of oral-verbal stimuli and reply in terms of oral-verbal responses. </a:t>
            </a:r>
          </a:p>
          <a:p>
            <a:r>
              <a:rPr lang="en-US" dirty="0"/>
              <a:t>Personal interview method requires a person known as the interviewer asking questions generally in a face-to-face contact to the other person or persons used for Intensive Investigation</a:t>
            </a:r>
          </a:p>
          <a:p>
            <a:r>
              <a:rPr lang="en-US" dirty="0"/>
              <a:t>Pre planned interviews are structure interview and flexibility approach for questioning is unstructured interview</a:t>
            </a:r>
          </a:p>
          <a:p>
            <a:endParaRPr lang="en-IN" dirty="0"/>
          </a:p>
        </p:txBody>
      </p:sp>
    </p:spTree>
    <p:extLst>
      <p:ext uri="{BB962C8B-B14F-4D97-AF65-F5344CB8AC3E}">
        <p14:creationId xmlns:p14="http://schemas.microsoft.com/office/powerpoint/2010/main" val="31085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01E5-BE78-4022-801E-FACE8C683640}"/>
              </a:ext>
            </a:extLst>
          </p:cNvPr>
          <p:cNvSpPr>
            <a:spLocks noGrp="1"/>
          </p:cNvSpPr>
          <p:nvPr>
            <p:ph type="title"/>
          </p:nvPr>
        </p:nvSpPr>
        <p:spPr/>
        <p:txBody>
          <a:bodyPr/>
          <a:lstStyle/>
          <a:p>
            <a:r>
              <a:rPr lang="en-US" dirty="0"/>
              <a:t>Weakness</a:t>
            </a:r>
            <a:endParaRPr lang="en-IN" dirty="0"/>
          </a:p>
        </p:txBody>
      </p:sp>
      <p:sp>
        <p:nvSpPr>
          <p:cNvPr id="3" name="Content Placeholder 2">
            <a:extLst>
              <a:ext uri="{FF2B5EF4-FFF2-40B4-BE49-F238E27FC236}">
                <a16:creationId xmlns:a16="http://schemas.microsoft.com/office/drawing/2014/main" id="{448CD10E-380C-4F54-830C-B8FB923CC150}"/>
              </a:ext>
            </a:extLst>
          </p:cNvPr>
          <p:cNvSpPr>
            <a:spLocks noGrp="1"/>
          </p:cNvSpPr>
          <p:nvPr>
            <p:ph idx="1"/>
          </p:nvPr>
        </p:nvSpPr>
        <p:spPr/>
        <p:txBody>
          <a:bodyPr/>
          <a:lstStyle/>
          <a:p>
            <a:r>
              <a:rPr lang="en-US" dirty="0"/>
              <a:t>For geographical sampling very much expensive</a:t>
            </a:r>
          </a:p>
          <a:p>
            <a:r>
              <a:rPr lang="en-US" dirty="0"/>
              <a:t>Bias interviews is a headache</a:t>
            </a:r>
          </a:p>
          <a:p>
            <a:r>
              <a:rPr lang="en-US" dirty="0"/>
              <a:t>Time consuming for large sample of data</a:t>
            </a:r>
          </a:p>
          <a:p>
            <a:r>
              <a:rPr lang="en-US" dirty="0"/>
              <a:t>Effective interview presupposes proper rapport with respondents that would facilitate free and frank responses. This is often a very difficult requirement</a:t>
            </a:r>
            <a:endParaRPr lang="en-IN" dirty="0"/>
          </a:p>
        </p:txBody>
      </p:sp>
    </p:spTree>
    <p:extLst>
      <p:ext uri="{BB962C8B-B14F-4D97-AF65-F5344CB8AC3E}">
        <p14:creationId xmlns:p14="http://schemas.microsoft.com/office/powerpoint/2010/main" val="273931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F209-B19E-4962-91FD-EF20E64E9C49}"/>
              </a:ext>
            </a:extLst>
          </p:cNvPr>
          <p:cNvSpPr>
            <a:spLocks noGrp="1"/>
          </p:cNvSpPr>
          <p:nvPr>
            <p:ph type="title"/>
          </p:nvPr>
        </p:nvSpPr>
        <p:spPr/>
        <p:txBody>
          <a:bodyPr/>
          <a:lstStyle/>
          <a:p>
            <a:r>
              <a:rPr lang="en-US" dirty="0" err="1"/>
              <a:t>Questionnair</a:t>
            </a:r>
            <a:r>
              <a:rPr lang="en-US" dirty="0"/>
              <a:t>  data collection</a:t>
            </a:r>
            <a:endParaRPr lang="en-IN" dirty="0"/>
          </a:p>
        </p:txBody>
      </p:sp>
      <p:sp>
        <p:nvSpPr>
          <p:cNvPr id="3" name="Content Placeholder 2">
            <a:extLst>
              <a:ext uri="{FF2B5EF4-FFF2-40B4-BE49-F238E27FC236}">
                <a16:creationId xmlns:a16="http://schemas.microsoft.com/office/drawing/2014/main" id="{453D4B25-4ED8-4CC4-80CE-2D30BE370EED}"/>
              </a:ext>
            </a:extLst>
          </p:cNvPr>
          <p:cNvSpPr>
            <a:spLocks noGrp="1"/>
          </p:cNvSpPr>
          <p:nvPr>
            <p:ph idx="1"/>
          </p:nvPr>
        </p:nvSpPr>
        <p:spPr/>
        <p:txBody>
          <a:bodyPr>
            <a:normAutofit fontScale="92500" lnSpcReduction="10000"/>
          </a:bodyPr>
          <a:lstStyle/>
          <a:p>
            <a:r>
              <a:rPr lang="en-US" dirty="0"/>
              <a:t>Low rate of return of the duly filled in questionnaires; bias due to no-response is often</a:t>
            </a:r>
          </a:p>
          <a:p>
            <a:r>
              <a:rPr lang="en-IN" dirty="0"/>
              <a:t>indeterminate.</a:t>
            </a:r>
          </a:p>
          <a:p>
            <a:r>
              <a:rPr lang="en-US" dirty="0"/>
              <a:t> It can be used only when respondents are educated and cooperating.</a:t>
            </a:r>
          </a:p>
          <a:p>
            <a:r>
              <a:rPr lang="en-US" dirty="0"/>
              <a:t> The control over questionnaire may be lost once it is sent.</a:t>
            </a:r>
          </a:p>
          <a:p>
            <a:r>
              <a:rPr lang="en-US" dirty="0"/>
              <a:t> There is inbuilt inflexibility because of the difficulty of amending the approach once</a:t>
            </a:r>
            <a:r>
              <a:rPr lang="en-IN" dirty="0"/>
              <a:t>questionnaires have been despatched.</a:t>
            </a:r>
          </a:p>
          <a:p>
            <a:r>
              <a:rPr lang="en-US" dirty="0"/>
              <a:t>There is also the possibility of ambiguous replies or omission of replies altogether to certain </a:t>
            </a:r>
            <a:r>
              <a:rPr lang="en-IN" dirty="0"/>
              <a:t>questions; interpretation of omissions is difficult.</a:t>
            </a:r>
          </a:p>
          <a:p>
            <a:r>
              <a:rPr lang="en-US" dirty="0"/>
              <a:t>It is difficult to know whether willing respondents are truly representative.   This method is likely to be the slowest of all.</a:t>
            </a:r>
            <a:endParaRPr lang="en-IN" dirty="0"/>
          </a:p>
        </p:txBody>
      </p:sp>
    </p:spTree>
    <p:extLst>
      <p:ext uri="{BB962C8B-B14F-4D97-AF65-F5344CB8AC3E}">
        <p14:creationId xmlns:p14="http://schemas.microsoft.com/office/powerpoint/2010/main" val="3778317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529</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Centaur</vt:lpstr>
      <vt:lpstr>Office Theme</vt:lpstr>
      <vt:lpstr>Methods of data Collection</vt:lpstr>
      <vt:lpstr>PowerPoint Presentation</vt:lpstr>
      <vt:lpstr>Primary data</vt:lpstr>
      <vt:lpstr>PowerPoint Presentation</vt:lpstr>
      <vt:lpstr>Observation</vt:lpstr>
      <vt:lpstr>Observation</vt:lpstr>
      <vt:lpstr>Interviews</vt:lpstr>
      <vt:lpstr>Weakness</vt:lpstr>
      <vt:lpstr>Questionnair  data collection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data Collection</dc:title>
  <dc:creator>HP</dc:creator>
  <cp:lastModifiedBy>HP</cp:lastModifiedBy>
  <cp:revision>12</cp:revision>
  <dcterms:created xsi:type="dcterms:W3CDTF">2024-10-03T08:09:35Z</dcterms:created>
  <dcterms:modified xsi:type="dcterms:W3CDTF">2024-10-04T03:53:23Z</dcterms:modified>
</cp:coreProperties>
</file>