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7" r:id="rId2"/>
    <p:sldId id="312" r:id="rId3"/>
    <p:sldId id="313" r:id="rId4"/>
    <p:sldId id="315" r:id="rId5"/>
    <p:sldId id="316" r:id="rId6"/>
    <p:sldId id="317" r:id="rId7"/>
    <p:sldId id="318" r:id="rId8"/>
    <p:sldId id="319" r:id="rId9"/>
    <p:sldId id="320" r:id="rId10"/>
    <p:sldId id="321" r:id="rId11"/>
    <p:sldId id="322" r:id="rId12"/>
    <p:sldId id="325" r:id="rId13"/>
    <p:sldId id="328" r:id="rId14"/>
    <p:sldId id="329" r:id="rId15"/>
    <p:sldId id="326" r:id="rId16"/>
    <p:sldId id="330" r:id="rId17"/>
    <p:sldId id="331" r:id="rId18"/>
    <p:sldId id="332" r:id="rId19"/>
    <p:sldId id="354" r:id="rId20"/>
    <p:sldId id="334" r:id="rId21"/>
    <p:sldId id="355" r:id="rId22"/>
    <p:sldId id="335" r:id="rId23"/>
    <p:sldId id="333" r:id="rId24"/>
    <p:sldId id="336" r:id="rId25"/>
    <p:sldId id="356" r:id="rId26"/>
    <p:sldId id="339" r:id="rId27"/>
    <p:sldId id="340" r:id="rId28"/>
    <p:sldId id="341" r:id="rId29"/>
    <p:sldId id="345" r:id="rId30"/>
    <p:sldId id="263" r:id="rId31"/>
    <p:sldId id="267" r:id="rId32"/>
    <p:sldId id="262" r:id="rId33"/>
    <p:sldId id="264" r:id="rId34"/>
    <p:sldId id="268" r:id="rId35"/>
    <p:sldId id="281" r:id="rId36"/>
    <p:sldId id="282" r:id="rId37"/>
    <p:sldId id="283" r:id="rId38"/>
    <p:sldId id="269" r:id="rId39"/>
    <p:sldId id="265" r:id="rId40"/>
    <p:sldId id="266" r:id="rId41"/>
    <p:sldId id="260" r:id="rId42"/>
    <p:sldId id="261" r:id="rId43"/>
    <p:sldId id="270" r:id="rId44"/>
    <p:sldId id="342" r:id="rId45"/>
    <p:sldId id="259" r:id="rId46"/>
    <p:sldId id="271" r:id="rId47"/>
    <p:sldId id="284" r:id="rId48"/>
    <p:sldId id="285" r:id="rId49"/>
    <p:sldId id="286" r:id="rId50"/>
    <p:sldId id="287" r:id="rId51"/>
    <p:sldId id="288" r:id="rId52"/>
    <p:sldId id="289" r:id="rId53"/>
    <p:sldId id="290" r:id="rId54"/>
    <p:sldId id="272" r:id="rId55"/>
    <p:sldId id="273" r:id="rId56"/>
    <p:sldId id="274" r:id="rId57"/>
    <p:sldId id="275" r:id="rId58"/>
    <p:sldId id="276" r:id="rId59"/>
    <p:sldId id="277" r:id="rId60"/>
    <p:sldId id="291" r:id="rId61"/>
    <p:sldId id="278" r:id="rId62"/>
    <p:sldId id="279" r:id="rId63"/>
    <p:sldId id="292" r:id="rId64"/>
    <p:sldId id="293" r:id="rId65"/>
    <p:sldId id="337" r:id="rId66"/>
    <p:sldId id="338" r:id="rId67"/>
    <p:sldId id="347" r:id="rId68"/>
    <p:sldId id="348" r:id="rId69"/>
    <p:sldId id="349" r:id="rId70"/>
    <p:sldId id="350" r:id="rId71"/>
    <p:sldId id="351" r:id="rId72"/>
    <p:sldId id="352" r:id="rId73"/>
    <p:sldId id="343" r:id="rId74"/>
    <p:sldId id="357" r:id="rId75"/>
    <p:sldId id="314" r:id="rId76"/>
    <p:sldId id="294" r:id="rId77"/>
    <p:sldId id="295" r:id="rId78"/>
    <p:sldId id="296" r:id="rId79"/>
    <p:sldId id="297" r:id="rId80"/>
    <p:sldId id="298" r:id="rId81"/>
    <p:sldId id="29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79" d="100"/>
          <a:sy n="79" d="100"/>
        </p:scale>
        <p:origin x="13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15942D-CF74-4FBF-861E-AE4757EE4C6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AB566CB9-177B-48CF-A072-A1E960C3BEBD}">
      <dgm:prSet phldrT="[Text]"/>
      <dgm:spPr/>
      <dgm:t>
        <a:bodyPr/>
        <a:lstStyle/>
        <a:p>
          <a:r>
            <a:rPr lang="en-US" dirty="0"/>
            <a:t>State the Problem in a General way</a:t>
          </a:r>
          <a:endParaRPr lang="en-IN" dirty="0"/>
        </a:p>
      </dgm:t>
    </dgm:pt>
    <dgm:pt modelId="{78DA6C9C-5876-4C09-BF1B-2BCECE00680E}" type="parTrans" cxnId="{590983F2-A69E-48CC-8710-CDCD33AA4334}">
      <dgm:prSet/>
      <dgm:spPr/>
      <dgm:t>
        <a:bodyPr/>
        <a:lstStyle/>
        <a:p>
          <a:endParaRPr lang="en-IN"/>
        </a:p>
      </dgm:t>
    </dgm:pt>
    <dgm:pt modelId="{1E2DC434-238C-4A0C-B34C-3C5017FCE097}" type="sibTrans" cxnId="{590983F2-A69E-48CC-8710-CDCD33AA4334}">
      <dgm:prSet/>
      <dgm:spPr/>
      <dgm:t>
        <a:bodyPr/>
        <a:lstStyle/>
        <a:p>
          <a:endParaRPr lang="en-IN"/>
        </a:p>
      </dgm:t>
    </dgm:pt>
    <dgm:pt modelId="{BCF7C882-E584-46FB-B6C0-B3B81CCB7488}">
      <dgm:prSet phldrT="[Text]"/>
      <dgm:spPr/>
      <dgm:t>
        <a:bodyPr/>
        <a:lstStyle/>
        <a:p>
          <a:r>
            <a:rPr lang="en-US" dirty="0"/>
            <a:t>Understand the nature of problem</a:t>
          </a:r>
          <a:endParaRPr lang="en-IN" dirty="0"/>
        </a:p>
      </dgm:t>
    </dgm:pt>
    <dgm:pt modelId="{137173B2-286E-467F-BC33-B85CE66BE038}" type="parTrans" cxnId="{76CF875E-7745-4A6C-954C-37FE0F82A547}">
      <dgm:prSet/>
      <dgm:spPr/>
      <dgm:t>
        <a:bodyPr/>
        <a:lstStyle/>
        <a:p>
          <a:endParaRPr lang="en-IN"/>
        </a:p>
      </dgm:t>
    </dgm:pt>
    <dgm:pt modelId="{DB9D8D04-8752-4461-96A6-97F94F19DE59}" type="sibTrans" cxnId="{76CF875E-7745-4A6C-954C-37FE0F82A547}">
      <dgm:prSet/>
      <dgm:spPr/>
      <dgm:t>
        <a:bodyPr/>
        <a:lstStyle/>
        <a:p>
          <a:endParaRPr lang="en-IN"/>
        </a:p>
      </dgm:t>
    </dgm:pt>
    <dgm:pt modelId="{9FBB046A-CF1B-4C32-8A68-60FADAE23208}">
      <dgm:prSet phldrT="[Text]"/>
      <dgm:spPr/>
      <dgm:t>
        <a:bodyPr/>
        <a:lstStyle/>
        <a:p>
          <a:r>
            <a:rPr lang="en-US" dirty="0"/>
            <a:t>Survey the available </a:t>
          </a:r>
          <a:r>
            <a:rPr lang="en-US" dirty="0" err="1"/>
            <a:t>litreture</a:t>
          </a:r>
          <a:endParaRPr lang="en-IN" dirty="0"/>
        </a:p>
      </dgm:t>
    </dgm:pt>
    <dgm:pt modelId="{BF70752F-7A6A-4F63-AB36-DD055C2F5603}" type="parTrans" cxnId="{49E64A20-CA20-465B-9AC9-2463216299CB}">
      <dgm:prSet/>
      <dgm:spPr/>
      <dgm:t>
        <a:bodyPr/>
        <a:lstStyle/>
        <a:p>
          <a:endParaRPr lang="en-IN"/>
        </a:p>
      </dgm:t>
    </dgm:pt>
    <dgm:pt modelId="{2072A45B-F177-4B42-8831-CB6734BBFDB3}" type="sibTrans" cxnId="{49E64A20-CA20-465B-9AC9-2463216299CB}">
      <dgm:prSet/>
      <dgm:spPr/>
      <dgm:t>
        <a:bodyPr/>
        <a:lstStyle/>
        <a:p>
          <a:endParaRPr lang="en-IN"/>
        </a:p>
      </dgm:t>
    </dgm:pt>
    <dgm:pt modelId="{9D89D634-9A4A-423A-ADC6-596C95B61682}">
      <dgm:prSet phldrT="[Text]"/>
      <dgm:spPr/>
      <dgm:t>
        <a:bodyPr/>
        <a:lstStyle/>
        <a:p>
          <a:r>
            <a:rPr lang="en-US" dirty="0"/>
            <a:t>Go for discussions for generating ideas</a:t>
          </a:r>
          <a:endParaRPr lang="en-IN" dirty="0"/>
        </a:p>
      </dgm:t>
    </dgm:pt>
    <dgm:pt modelId="{68A01C01-824C-4D76-A527-A5074DE2100C}" type="parTrans" cxnId="{69BF9EF4-63BB-48AE-931D-787044F3B537}">
      <dgm:prSet/>
      <dgm:spPr/>
      <dgm:t>
        <a:bodyPr/>
        <a:lstStyle/>
        <a:p>
          <a:endParaRPr lang="en-IN"/>
        </a:p>
      </dgm:t>
    </dgm:pt>
    <dgm:pt modelId="{19DD5A9A-EB73-49C3-B139-4AFBD569DBDE}" type="sibTrans" cxnId="{69BF9EF4-63BB-48AE-931D-787044F3B537}">
      <dgm:prSet/>
      <dgm:spPr/>
      <dgm:t>
        <a:bodyPr/>
        <a:lstStyle/>
        <a:p>
          <a:endParaRPr lang="en-IN"/>
        </a:p>
      </dgm:t>
    </dgm:pt>
    <dgm:pt modelId="{77DD3D98-D618-4D84-866D-B031646AA073}">
      <dgm:prSet phldrT="[Text]"/>
      <dgm:spPr/>
      <dgm:t>
        <a:bodyPr/>
        <a:lstStyle/>
        <a:p>
          <a:r>
            <a:rPr lang="en-US" dirty="0"/>
            <a:t>Refresh the research </a:t>
          </a:r>
          <a:r>
            <a:rPr lang="en-US" dirty="0" err="1"/>
            <a:t>problemin</a:t>
          </a:r>
          <a:r>
            <a:rPr lang="en-US" dirty="0"/>
            <a:t> to working  </a:t>
          </a:r>
          <a:r>
            <a:rPr lang="en-US" dirty="0" err="1"/>
            <a:t>proposotion</a:t>
          </a:r>
          <a:endParaRPr lang="en-IN" dirty="0"/>
        </a:p>
      </dgm:t>
    </dgm:pt>
    <dgm:pt modelId="{55C27509-9573-4C81-A783-B4D7513D57A1}" type="parTrans" cxnId="{A0F81469-556E-49BC-A887-30EEB58CEE90}">
      <dgm:prSet/>
      <dgm:spPr/>
      <dgm:t>
        <a:bodyPr/>
        <a:lstStyle/>
        <a:p>
          <a:endParaRPr lang="en-IN"/>
        </a:p>
      </dgm:t>
    </dgm:pt>
    <dgm:pt modelId="{AFC76543-814D-48C4-9BCF-D23793F7FF34}" type="sibTrans" cxnId="{A0F81469-556E-49BC-A887-30EEB58CEE90}">
      <dgm:prSet/>
      <dgm:spPr/>
      <dgm:t>
        <a:bodyPr/>
        <a:lstStyle/>
        <a:p>
          <a:endParaRPr lang="en-IN"/>
        </a:p>
      </dgm:t>
    </dgm:pt>
    <dgm:pt modelId="{DE64A62F-537D-41D0-AB85-13094DBD9765}" type="pres">
      <dgm:prSet presAssocID="{7215942D-CF74-4FBF-861E-AE4757EE4C64}" presName="Name0" presStyleCnt="0">
        <dgm:presLayoutVars>
          <dgm:chMax val="7"/>
          <dgm:chPref val="7"/>
          <dgm:dir/>
        </dgm:presLayoutVars>
      </dgm:prSet>
      <dgm:spPr/>
    </dgm:pt>
    <dgm:pt modelId="{F9EF5EB9-8382-4F96-8D19-B7C5911D7DE6}" type="pres">
      <dgm:prSet presAssocID="{7215942D-CF74-4FBF-861E-AE4757EE4C64}" presName="Name1" presStyleCnt="0"/>
      <dgm:spPr/>
    </dgm:pt>
    <dgm:pt modelId="{A86AB900-7D7D-4A05-8592-CBBE756520D6}" type="pres">
      <dgm:prSet presAssocID="{7215942D-CF74-4FBF-861E-AE4757EE4C64}" presName="cycle" presStyleCnt="0"/>
      <dgm:spPr/>
    </dgm:pt>
    <dgm:pt modelId="{B8F618DF-46A4-40D8-B2BA-1BE0A093621C}" type="pres">
      <dgm:prSet presAssocID="{7215942D-CF74-4FBF-861E-AE4757EE4C64}" presName="srcNode" presStyleLbl="node1" presStyleIdx="0" presStyleCnt="5"/>
      <dgm:spPr/>
    </dgm:pt>
    <dgm:pt modelId="{55A88E76-BF48-4A0B-90DE-2B07CAF0991F}" type="pres">
      <dgm:prSet presAssocID="{7215942D-CF74-4FBF-861E-AE4757EE4C64}" presName="conn" presStyleLbl="parChTrans1D2" presStyleIdx="0" presStyleCnt="1"/>
      <dgm:spPr/>
    </dgm:pt>
    <dgm:pt modelId="{0B46157D-BA41-4AEC-BA80-4D3BA0A561A6}" type="pres">
      <dgm:prSet presAssocID="{7215942D-CF74-4FBF-861E-AE4757EE4C64}" presName="extraNode" presStyleLbl="node1" presStyleIdx="0" presStyleCnt="5"/>
      <dgm:spPr/>
    </dgm:pt>
    <dgm:pt modelId="{BBF40D70-E050-4F47-BA24-C7AAB289FF2B}" type="pres">
      <dgm:prSet presAssocID="{7215942D-CF74-4FBF-861E-AE4757EE4C64}" presName="dstNode" presStyleLbl="node1" presStyleIdx="0" presStyleCnt="5"/>
      <dgm:spPr/>
    </dgm:pt>
    <dgm:pt modelId="{C577DB4D-B9B7-403A-BACD-14117C5E5CF2}" type="pres">
      <dgm:prSet presAssocID="{AB566CB9-177B-48CF-A072-A1E960C3BEBD}" presName="text_1" presStyleLbl="node1" presStyleIdx="0" presStyleCnt="5">
        <dgm:presLayoutVars>
          <dgm:bulletEnabled val="1"/>
        </dgm:presLayoutVars>
      </dgm:prSet>
      <dgm:spPr/>
    </dgm:pt>
    <dgm:pt modelId="{4216B439-9748-4169-8173-8EF014E4F5C8}" type="pres">
      <dgm:prSet presAssocID="{AB566CB9-177B-48CF-A072-A1E960C3BEBD}" presName="accent_1" presStyleCnt="0"/>
      <dgm:spPr/>
    </dgm:pt>
    <dgm:pt modelId="{8342D794-B275-4C6C-8296-FF00F52E1E36}" type="pres">
      <dgm:prSet presAssocID="{AB566CB9-177B-48CF-A072-A1E960C3BEBD}" presName="accentRepeatNode" presStyleLbl="solidFgAcc1" presStyleIdx="0" presStyleCnt="5"/>
      <dgm:spPr/>
    </dgm:pt>
    <dgm:pt modelId="{79DD4A37-3470-403E-A145-8868EDCC1003}" type="pres">
      <dgm:prSet presAssocID="{BCF7C882-E584-46FB-B6C0-B3B81CCB7488}" presName="text_2" presStyleLbl="node1" presStyleIdx="1" presStyleCnt="5">
        <dgm:presLayoutVars>
          <dgm:bulletEnabled val="1"/>
        </dgm:presLayoutVars>
      </dgm:prSet>
      <dgm:spPr/>
    </dgm:pt>
    <dgm:pt modelId="{91A72A98-74D3-4D03-92A2-308C1C592663}" type="pres">
      <dgm:prSet presAssocID="{BCF7C882-E584-46FB-B6C0-B3B81CCB7488}" presName="accent_2" presStyleCnt="0"/>
      <dgm:spPr/>
    </dgm:pt>
    <dgm:pt modelId="{44EED333-6114-4397-B3C3-58BADF8E2589}" type="pres">
      <dgm:prSet presAssocID="{BCF7C882-E584-46FB-B6C0-B3B81CCB7488}" presName="accentRepeatNode" presStyleLbl="solidFgAcc1" presStyleIdx="1" presStyleCnt="5"/>
      <dgm:spPr/>
    </dgm:pt>
    <dgm:pt modelId="{A27907FC-DC70-4948-9DA2-D13018C20D80}" type="pres">
      <dgm:prSet presAssocID="{9FBB046A-CF1B-4C32-8A68-60FADAE23208}" presName="text_3" presStyleLbl="node1" presStyleIdx="2" presStyleCnt="5">
        <dgm:presLayoutVars>
          <dgm:bulletEnabled val="1"/>
        </dgm:presLayoutVars>
      </dgm:prSet>
      <dgm:spPr/>
    </dgm:pt>
    <dgm:pt modelId="{DEC9E876-0072-4320-AD6A-28EDF9D61BE9}" type="pres">
      <dgm:prSet presAssocID="{9FBB046A-CF1B-4C32-8A68-60FADAE23208}" presName="accent_3" presStyleCnt="0"/>
      <dgm:spPr/>
    </dgm:pt>
    <dgm:pt modelId="{9F50EA4A-9A5A-4FDE-A295-24F39E3141F8}" type="pres">
      <dgm:prSet presAssocID="{9FBB046A-CF1B-4C32-8A68-60FADAE23208}" presName="accentRepeatNode" presStyleLbl="solidFgAcc1" presStyleIdx="2" presStyleCnt="5"/>
      <dgm:spPr/>
    </dgm:pt>
    <dgm:pt modelId="{C8576C5C-D6B8-4671-A381-DCC23BE2164B}" type="pres">
      <dgm:prSet presAssocID="{9D89D634-9A4A-423A-ADC6-596C95B61682}" presName="text_4" presStyleLbl="node1" presStyleIdx="3" presStyleCnt="5">
        <dgm:presLayoutVars>
          <dgm:bulletEnabled val="1"/>
        </dgm:presLayoutVars>
      </dgm:prSet>
      <dgm:spPr/>
    </dgm:pt>
    <dgm:pt modelId="{72BAB602-3262-4B7B-B183-5E3573683BDD}" type="pres">
      <dgm:prSet presAssocID="{9D89D634-9A4A-423A-ADC6-596C95B61682}" presName="accent_4" presStyleCnt="0"/>
      <dgm:spPr/>
    </dgm:pt>
    <dgm:pt modelId="{81D07BA2-7EB1-4973-99BE-904E9F6D2687}" type="pres">
      <dgm:prSet presAssocID="{9D89D634-9A4A-423A-ADC6-596C95B61682}" presName="accentRepeatNode" presStyleLbl="solidFgAcc1" presStyleIdx="3" presStyleCnt="5"/>
      <dgm:spPr/>
    </dgm:pt>
    <dgm:pt modelId="{E8EA1F5F-367D-4867-8178-D2105A263E01}" type="pres">
      <dgm:prSet presAssocID="{77DD3D98-D618-4D84-866D-B031646AA073}" presName="text_5" presStyleLbl="node1" presStyleIdx="4" presStyleCnt="5">
        <dgm:presLayoutVars>
          <dgm:bulletEnabled val="1"/>
        </dgm:presLayoutVars>
      </dgm:prSet>
      <dgm:spPr/>
    </dgm:pt>
    <dgm:pt modelId="{144CCA3E-A12C-46C8-AB87-5B7520B5BB2E}" type="pres">
      <dgm:prSet presAssocID="{77DD3D98-D618-4D84-866D-B031646AA073}" presName="accent_5" presStyleCnt="0"/>
      <dgm:spPr/>
    </dgm:pt>
    <dgm:pt modelId="{19ACE3ED-C3B8-4E46-BC00-814A95AAE420}" type="pres">
      <dgm:prSet presAssocID="{77DD3D98-D618-4D84-866D-B031646AA073}" presName="accentRepeatNode" presStyleLbl="solidFgAcc1" presStyleIdx="4" presStyleCnt="5"/>
      <dgm:spPr/>
    </dgm:pt>
  </dgm:ptLst>
  <dgm:cxnLst>
    <dgm:cxn modelId="{49E64A20-CA20-465B-9AC9-2463216299CB}" srcId="{7215942D-CF74-4FBF-861E-AE4757EE4C64}" destId="{9FBB046A-CF1B-4C32-8A68-60FADAE23208}" srcOrd="2" destOrd="0" parTransId="{BF70752F-7A6A-4F63-AB36-DD055C2F5603}" sibTransId="{2072A45B-F177-4B42-8831-CB6734BBFDB3}"/>
    <dgm:cxn modelId="{76CF875E-7745-4A6C-954C-37FE0F82A547}" srcId="{7215942D-CF74-4FBF-861E-AE4757EE4C64}" destId="{BCF7C882-E584-46FB-B6C0-B3B81CCB7488}" srcOrd="1" destOrd="0" parTransId="{137173B2-286E-467F-BC33-B85CE66BE038}" sibTransId="{DB9D8D04-8752-4461-96A6-97F94F19DE59}"/>
    <dgm:cxn modelId="{F34D2547-17FF-48EE-8BFE-AB2CB030B661}" type="presOf" srcId="{77DD3D98-D618-4D84-866D-B031646AA073}" destId="{E8EA1F5F-367D-4867-8178-D2105A263E01}" srcOrd="0" destOrd="0" presId="urn:microsoft.com/office/officeart/2008/layout/VerticalCurvedList"/>
    <dgm:cxn modelId="{A0F81469-556E-49BC-A887-30EEB58CEE90}" srcId="{7215942D-CF74-4FBF-861E-AE4757EE4C64}" destId="{77DD3D98-D618-4D84-866D-B031646AA073}" srcOrd="4" destOrd="0" parTransId="{55C27509-9573-4C81-A783-B4D7513D57A1}" sibTransId="{AFC76543-814D-48C4-9BCF-D23793F7FF34}"/>
    <dgm:cxn modelId="{84B6CA6C-6802-413A-BA2A-2B6EFC8C9E20}" type="presOf" srcId="{1E2DC434-238C-4A0C-B34C-3C5017FCE097}" destId="{55A88E76-BF48-4A0B-90DE-2B07CAF0991F}" srcOrd="0" destOrd="0" presId="urn:microsoft.com/office/officeart/2008/layout/VerticalCurvedList"/>
    <dgm:cxn modelId="{83A2D272-C951-48A2-B390-9BFF3D60035C}" type="presOf" srcId="{9FBB046A-CF1B-4C32-8A68-60FADAE23208}" destId="{A27907FC-DC70-4948-9DA2-D13018C20D80}" srcOrd="0" destOrd="0" presId="urn:microsoft.com/office/officeart/2008/layout/VerticalCurvedList"/>
    <dgm:cxn modelId="{865E1497-E96E-4BF7-8D90-30E819A50594}" type="presOf" srcId="{9D89D634-9A4A-423A-ADC6-596C95B61682}" destId="{C8576C5C-D6B8-4671-A381-DCC23BE2164B}" srcOrd="0" destOrd="0" presId="urn:microsoft.com/office/officeart/2008/layout/VerticalCurvedList"/>
    <dgm:cxn modelId="{8079A4B7-AF06-4A0E-B056-33703C7F3A0A}" type="presOf" srcId="{7215942D-CF74-4FBF-861E-AE4757EE4C64}" destId="{DE64A62F-537D-41D0-AB85-13094DBD9765}" srcOrd="0" destOrd="0" presId="urn:microsoft.com/office/officeart/2008/layout/VerticalCurvedList"/>
    <dgm:cxn modelId="{FF3680E3-AAAA-4FD4-91CD-79FEB4B66969}" type="presOf" srcId="{BCF7C882-E584-46FB-B6C0-B3B81CCB7488}" destId="{79DD4A37-3470-403E-A145-8868EDCC1003}" srcOrd="0" destOrd="0" presId="urn:microsoft.com/office/officeart/2008/layout/VerticalCurvedList"/>
    <dgm:cxn modelId="{590983F2-A69E-48CC-8710-CDCD33AA4334}" srcId="{7215942D-CF74-4FBF-861E-AE4757EE4C64}" destId="{AB566CB9-177B-48CF-A072-A1E960C3BEBD}" srcOrd="0" destOrd="0" parTransId="{78DA6C9C-5876-4C09-BF1B-2BCECE00680E}" sibTransId="{1E2DC434-238C-4A0C-B34C-3C5017FCE097}"/>
    <dgm:cxn modelId="{69BF9EF4-63BB-48AE-931D-787044F3B537}" srcId="{7215942D-CF74-4FBF-861E-AE4757EE4C64}" destId="{9D89D634-9A4A-423A-ADC6-596C95B61682}" srcOrd="3" destOrd="0" parTransId="{68A01C01-824C-4D76-A527-A5074DE2100C}" sibTransId="{19DD5A9A-EB73-49C3-B139-4AFBD569DBDE}"/>
    <dgm:cxn modelId="{38BAF1F9-40B1-4162-81EA-6940FB729098}" type="presOf" srcId="{AB566CB9-177B-48CF-A072-A1E960C3BEBD}" destId="{C577DB4D-B9B7-403A-BACD-14117C5E5CF2}" srcOrd="0" destOrd="0" presId="urn:microsoft.com/office/officeart/2008/layout/VerticalCurvedList"/>
    <dgm:cxn modelId="{A752ACF7-A916-4462-8788-8F59C845A462}" type="presParOf" srcId="{DE64A62F-537D-41D0-AB85-13094DBD9765}" destId="{F9EF5EB9-8382-4F96-8D19-B7C5911D7DE6}" srcOrd="0" destOrd="0" presId="urn:microsoft.com/office/officeart/2008/layout/VerticalCurvedList"/>
    <dgm:cxn modelId="{509EE333-FD60-4B36-AFAF-9408AF099921}" type="presParOf" srcId="{F9EF5EB9-8382-4F96-8D19-B7C5911D7DE6}" destId="{A86AB900-7D7D-4A05-8592-CBBE756520D6}" srcOrd="0" destOrd="0" presId="urn:microsoft.com/office/officeart/2008/layout/VerticalCurvedList"/>
    <dgm:cxn modelId="{4C585677-203E-43CC-BB02-0B6C2302759D}" type="presParOf" srcId="{A86AB900-7D7D-4A05-8592-CBBE756520D6}" destId="{B8F618DF-46A4-40D8-B2BA-1BE0A093621C}" srcOrd="0" destOrd="0" presId="urn:microsoft.com/office/officeart/2008/layout/VerticalCurvedList"/>
    <dgm:cxn modelId="{9491D14A-F255-44E7-B308-9A3E6279C99E}" type="presParOf" srcId="{A86AB900-7D7D-4A05-8592-CBBE756520D6}" destId="{55A88E76-BF48-4A0B-90DE-2B07CAF0991F}" srcOrd="1" destOrd="0" presId="urn:microsoft.com/office/officeart/2008/layout/VerticalCurvedList"/>
    <dgm:cxn modelId="{177B8A12-3A6F-488A-B6DF-808FAA4D44C8}" type="presParOf" srcId="{A86AB900-7D7D-4A05-8592-CBBE756520D6}" destId="{0B46157D-BA41-4AEC-BA80-4D3BA0A561A6}" srcOrd="2" destOrd="0" presId="urn:microsoft.com/office/officeart/2008/layout/VerticalCurvedList"/>
    <dgm:cxn modelId="{BB6B07B3-8DCF-4E01-9671-7E211A6B5DB3}" type="presParOf" srcId="{A86AB900-7D7D-4A05-8592-CBBE756520D6}" destId="{BBF40D70-E050-4F47-BA24-C7AAB289FF2B}" srcOrd="3" destOrd="0" presId="urn:microsoft.com/office/officeart/2008/layout/VerticalCurvedList"/>
    <dgm:cxn modelId="{00E099B3-D552-4951-AFE2-309A8A6D0B60}" type="presParOf" srcId="{F9EF5EB9-8382-4F96-8D19-B7C5911D7DE6}" destId="{C577DB4D-B9B7-403A-BACD-14117C5E5CF2}" srcOrd="1" destOrd="0" presId="urn:microsoft.com/office/officeart/2008/layout/VerticalCurvedList"/>
    <dgm:cxn modelId="{B13D7789-E8D7-4475-ABA7-83EEBDDC7066}" type="presParOf" srcId="{F9EF5EB9-8382-4F96-8D19-B7C5911D7DE6}" destId="{4216B439-9748-4169-8173-8EF014E4F5C8}" srcOrd="2" destOrd="0" presId="urn:microsoft.com/office/officeart/2008/layout/VerticalCurvedList"/>
    <dgm:cxn modelId="{FD702600-822B-4C48-9145-EBF585BC04FF}" type="presParOf" srcId="{4216B439-9748-4169-8173-8EF014E4F5C8}" destId="{8342D794-B275-4C6C-8296-FF00F52E1E36}" srcOrd="0" destOrd="0" presId="urn:microsoft.com/office/officeart/2008/layout/VerticalCurvedList"/>
    <dgm:cxn modelId="{5C4D8122-1F79-4FCB-B03F-F8209A3331D0}" type="presParOf" srcId="{F9EF5EB9-8382-4F96-8D19-B7C5911D7DE6}" destId="{79DD4A37-3470-403E-A145-8868EDCC1003}" srcOrd="3" destOrd="0" presId="urn:microsoft.com/office/officeart/2008/layout/VerticalCurvedList"/>
    <dgm:cxn modelId="{1BA2537A-17BB-420C-8686-566C0BB62BF1}" type="presParOf" srcId="{F9EF5EB9-8382-4F96-8D19-B7C5911D7DE6}" destId="{91A72A98-74D3-4D03-92A2-308C1C592663}" srcOrd="4" destOrd="0" presId="urn:microsoft.com/office/officeart/2008/layout/VerticalCurvedList"/>
    <dgm:cxn modelId="{E5599586-E4AF-4B41-9A0A-06585D83177D}" type="presParOf" srcId="{91A72A98-74D3-4D03-92A2-308C1C592663}" destId="{44EED333-6114-4397-B3C3-58BADF8E2589}" srcOrd="0" destOrd="0" presId="urn:microsoft.com/office/officeart/2008/layout/VerticalCurvedList"/>
    <dgm:cxn modelId="{3A9F1424-A813-4500-B96F-A36A2A582A14}" type="presParOf" srcId="{F9EF5EB9-8382-4F96-8D19-B7C5911D7DE6}" destId="{A27907FC-DC70-4948-9DA2-D13018C20D80}" srcOrd="5" destOrd="0" presId="urn:microsoft.com/office/officeart/2008/layout/VerticalCurvedList"/>
    <dgm:cxn modelId="{DB9970BB-6D46-4915-B28E-61669A49003D}" type="presParOf" srcId="{F9EF5EB9-8382-4F96-8D19-B7C5911D7DE6}" destId="{DEC9E876-0072-4320-AD6A-28EDF9D61BE9}" srcOrd="6" destOrd="0" presId="urn:microsoft.com/office/officeart/2008/layout/VerticalCurvedList"/>
    <dgm:cxn modelId="{2BB70F5C-8AAC-4F4F-AFB2-468C7D629F14}" type="presParOf" srcId="{DEC9E876-0072-4320-AD6A-28EDF9D61BE9}" destId="{9F50EA4A-9A5A-4FDE-A295-24F39E3141F8}" srcOrd="0" destOrd="0" presId="urn:microsoft.com/office/officeart/2008/layout/VerticalCurvedList"/>
    <dgm:cxn modelId="{3186B49C-AAC1-492E-8F7F-2514F10AEC90}" type="presParOf" srcId="{F9EF5EB9-8382-4F96-8D19-B7C5911D7DE6}" destId="{C8576C5C-D6B8-4671-A381-DCC23BE2164B}" srcOrd="7" destOrd="0" presId="urn:microsoft.com/office/officeart/2008/layout/VerticalCurvedList"/>
    <dgm:cxn modelId="{C6DDA54F-3C90-4EC5-9AAE-3C5A7D463C29}" type="presParOf" srcId="{F9EF5EB9-8382-4F96-8D19-B7C5911D7DE6}" destId="{72BAB602-3262-4B7B-B183-5E3573683BDD}" srcOrd="8" destOrd="0" presId="urn:microsoft.com/office/officeart/2008/layout/VerticalCurvedList"/>
    <dgm:cxn modelId="{20A6723C-EB1C-44A0-8D3B-095AA95AF445}" type="presParOf" srcId="{72BAB602-3262-4B7B-B183-5E3573683BDD}" destId="{81D07BA2-7EB1-4973-99BE-904E9F6D2687}" srcOrd="0" destOrd="0" presId="urn:microsoft.com/office/officeart/2008/layout/VerticalCurvedList"/>
    <dgm:cxn modelId="{91D1A246-D556-4E24-89D8-7F43B9BBC1C4}" type="presParOf" srcId="{F9EF5EB9-8382-4F96-8D19-B7C5911D7DE6}" destId="{E8EA1F5F-367D-4867-8178-D2105A263E01}" srcOrd="9" destOrd="0" presId="urn:microsoft.com/office/officeart/2008/layout/VerticalCurvedList"/>
    <dgm:cxn modelId="{3000E92A-CCB4-49FD-B3D2-EE14841A00AF}" type="presParOf" srcId="{F9EF5EB9-8382-4F96-8D19-B7C5911D7DE6}" destId="{144CCA3E-A12C-46C8-AB87-5B7520B5BB2E}" srcOrd="10" destOrd="0" presId="urn:microsoft.com/office/officeart/2008/layout/VerticalCurvedList"/>
    <dgm:cxn modelId="{DF772A79-7260-443F-B63E-8A443341F4F6}" type="presParOf" srcId="{144CCA3E-A12C-46C8-AB87-5B7520B5BB2E}" destId="{19ACE3ED-C3B8-4E46-BC00-814A95AAE4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88E76-BF48-4A0B-90DE-2B07CAF0991F}">
      <dsp:nvSpPr>
        <dsp:cNvPr id="0" name=""/>
        <dsp:cNvSpPr/>
      </dsp:nvSpPr>
      <dsp:spPr>
        <a:xfrm>
          <a:off x="-3688669" y="-566722"/>
          <a:ext cx="4396949" cy="4396949"/>
        </a:xfrm>
        <a:prstGeom prst="blockArc">
          <a:avLst>
            <a:gd name="adj1" fmla="val 18900000"/>
            <a:gd name="adj2" fmla="val 2700000"/>
            <a:gd name="adj3" fmla="val 49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77DB4D-B9B7-403A-BACD-14117C5E5CF2}">
      <dsp:nvSpPr>
        <dsp:cNvPr id="0" name=""/>
        <dsp:cNvSpPr/>
      </dsp:nvSpPr>
      <dsp:spPr>
        <a:xfrm>
          <a:off x="310567" y="203903"/>
          <a:ext cx="7533588" cy="4080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State the Problem in a General way</a:t>
          </a:r>
          <a:endParaRPr lang="en-IN" sz="2100" kern="1200" dirty="0"/>
        </a:p>
      </dsp:txBody>
      <dsp:txXfrm>
        <a:off x="310567" y="203903"/>
        <a:ext cx="7533588" cy="408068"/>
      </dsp:txXfrm>
    </dsp:sp>
    <dsp:sp modelId="{8342D794-B275-4C6C-8296-FF00F52E1E36}">
      <dsp:nvSpPr>
        <dsp:cNvPr id="0" name=""/>
        <dsp:cNvSpPr/>
      </dsp:nvSpPr>
      <dsp:spPr>
        <a:xfrm>
          <a:off x="55524" y="152895"/>
          <a:ext cx="510085" cy="51008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DD4A37-3470-403E-A145-8868EDCC1003}">
      <dsp:nvSpPr>
        <dsp:cNvPr id="0" name=""/>
        <dsp:cNvSpPr/>
      </dsp:nvSpPr>
      <dsp:spPr>
        <a:xfrm>
          <a:off x="602977" y="815810"/>
          <a:ext cx="7241178" cy="4080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Understand the nature of problem</a:t>
          </a:r>
          <a:endParaRPr lang="en-IN" sz="2100" kern="1200" dirty="0"/>
        </a:p>
      </dsp:txBody>
      <dsp:txXfrm>
        <a:off x="602977" y="815810"/>
        <a:ext cx="7241178" cy="408068"/>
      </dsp:txXfrm>
    </dsp:sp>
    <dsp:sp modelId="{44EED333-6114-4397-B3C3-58BADF8E2589}">
      <dsp:nvSpPr>
        <dsp:cNvPr id="0" name=""/>
        <dsp:cNvSpPr/>
      </dsp:nvSpPr>
      <dsp:spPr>
        <a:xfrm>
          <a:off x="347934" y="764802"/>
          <a:ext cx="510085" cy="51008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7907FC-DC70-4948-9DA2-D13018C20D80}">
      <dsp:nvSpPr>
        <dsp:cNvPr id="0" name=""/>
        <dsp:cNvSpPr/>
      </dsp:nvSpPr>
      <dsp:spPr>
        <a:xfrm>
          <a:off x="692723" y="1427717"/>
          <a:ext cx="7151432" cy="4080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Survey the available </a:t>
          </a:r>
          <a:r>
            <a:rPr lang="en-US" sz="2100" kern="1200" dirty="0" err="1"/>
            <a:t>litreture</a:t>
          </a:r>
          <a:endParaRPr lang="en-IN" sz="2100" kern="1200" dirty="0"/>
        </a:p>
      </dsp:txBody>
      <dsp:txXfrm>
        <a:off x="692723" y="1427717"/>
        <a:ext cx="7151432" cy="408068"/>
      </dsp:txXfrm>
    </dsp:sp>
    <dsp:sp modelId="{9F50EA4A-9A5A-4FDE-A295-24F39E3141F8}">
      <dsp:nvSpPr>
        <dsp:cNvPr id="0" name=""/>
        <dsp:cNvSpPr/>
      </dsp:nvSpPr>
      <dsp:spPr>
        <a:xfrm>
          <a:off x="437681" y="1376709"/>
          <a:ext cx="510085" cy="51008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576C5C-D6B8-4671-A381-DCC23BE2164B}">
      <dsp:nvSpPr>
        <dsp:cNvPr id="0" name=""/>
        <dsp:cNvSpPr/>
      </dsp:nvSpPr>
      <dsp:spPr>
        <a:xfrm>
          <a:off x="602977" y="2039624"/>
          <a:ext cx="7241178" cy="4080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Go for discussions for generating ideas</a:t>
          </a:r>
          <a:endParaRPr lang="en-IN" sz="2100" kern="1200" dirty="0"/>
        </a:p>
      </dsp:txBody>
      <dsp:txXfrm>
        <a:off x="602977" y="2039624"/>
        <a:ext cx="7241178" cy="408068"/>
      </dsp:txXfrm>
    </dsp:sp>
    <dsp:sp modelId="{81D07BA2-7EB1-4973-99BE-904E9F6D2687}">
      <dsp:nvSpPr>
        <dsp:cNvPr id="0" name=""/>
        <dsp:cNvSpPr/>
      </dsp:nvSpPr>
      <dsp:spPr>
        <a:xfrm>
          <a:off x="347934" y="1988616"/>
          <a:ext cx="510085" cy="51008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EA1F5F-367D-4867-8178-D2105A263E01}">
      <dsp:nvSpPr>
        <dsp:cNvPr id="0" name=""/>
        <dsp:cNvSpPr/>
      </dsp:nvSpPr>
      <dsp:spPr>
        <a:xfrm>
          <a:off x="310567" y="2651531"/>
          <a:ext cx="7533588" cy="4080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Refresh the research </a:t>
          </a:r>
          <a:r>
            <a:rPr lang="en-US" sz="2100" kern="1200" dirty="0" err="1"/>
            <a:t>problemin</a:t>
          </a:r>
          <a:r>
            <a:rPr lang="en-US" sz="2100" kern="1200" dirty="0"/>
            <a:t> to working  </a:t>
          </a:r>
          <a:r>
            <a:rPr lang="en-US" sz="2100" kern="1200" dirty="0" err="1"/>
            <a:t>proposotion</a:t>
          </a:r>
          <a:endParaRPr lang="en-IN" sz="2100" kern="1200" dirty="0"/>
        </a:p>
      </dsp:txBody>
      <dsp:txXfrm>
        <a:off x="310567" y="2651531"/>
        <a:ext cx="7533588" cy="408068"/>
      </dsp:txXfrm>
    </dsp:sp>
    <dsp:sp modelId="{19ACE3ED-C3B8-4E46-BC00-814A95AAE420}">
      <dsp:nvSpPr>
        <dsp:cNvPr id="0" name=""/>
        <dsp:cNvSpPr/>
      </dsp:nvSpPr>
      <dsp:spPr>
        <a:xfrm>
          <a:off x="55524" y="2600523"/>
          <a:ext cx="510085" cy="51008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63438-CC54-468E-BF79-D09735A681BB}"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78A5F-7EB4-48F2-B1B1-347AFF33094F}" type="slidenum">
              <a:rPr lang="en-IN" smtClean="0"/>
              <a:t>‹#›</a:t>
            </a:fld>
            <a:endParaRPr lang="en-IN"/>
          </a:p>
        </p:txBody>
      </p:sp>
    </p:spTree>
    <p:extLst>
      <p:ext uri="{BB962C8B-B14F-4D97-AF65-F5344CB8AC3E}">
        <p14:creationId xmlns:p14="http://schemas.microsoft.com/office/powerpoint/2010/main" val="3242913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72CFA6-2012-4B9A-93F4-48AE9FD734D5}" type="slidenum">
              <a:rPr lang="en-IN" smtClean="0"/>
              <a:t>25</a:t>
            </a:fld>
            <a:endParaRPr lang="en-IN"/>
          </a:p>
        </p:txBody>
      </p:sp>
    </p:spTree>
    <p:extLst>
      <p:ext uri="{BB962C8B-B14F-4D97-AF65-F5344CB8AC3E}">
        <p14:creationId xmlns:p14="http://schemas.microsoft.com/office/powerpoint/2010/main" val="158117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8F99-7F4E-43EB-B799-99BA54FC70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15F575-BF23-4D85-83FA-DF77C206E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D83327-0D03-4D1C-904C-722DE20FDC52}"/>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5" name="Footer Placeholder 4">
            <a:extLst>
              <a:ext uri="{FF2B5EF4-FFF2-40B4-BE49-F238E27FC236}">
                <a16:creationId xmlns:a16="http://schemas.microsoft.com/office/drawing/2014/main" id="{56876898-49D8-45F8-8C22-433EE735A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CAD6C-A6CD-4F0B-A696-5096A537A773}"/>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336469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7D50-8382-4010-A100-FACF2519A9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60DC2-1BA1-45A7-BAED-7C694F4EB4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05EC02-22CE-4F9E-93BC-64A41BF25105}"/>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5" name="Footer Placeholder 4">
            <a:extLst>
              <a:ext uri="{FF2B5EF4-FFF2-40B4-BE49-F238E27FC236}">
                <a16:creationId xmlns:a16="http://schemas.microsoft.com/office/drawing/2014/main" id="{5D25DEF9-936A-4A5F-BD3E-104052D70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19625-7A77-4764-A4D0-A5A2456B3D3F}"/>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21737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D22E9-420A-412C-A816-1146E82C4D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FE2127-9921-4164-A201-06FED8DFA8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A3C941-DB66-4F14-933B-DD47E166D56E}"/>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5" name="Footer Placeholder 4">
            <a:extLst>
              <a:ext uri="{FF2B5EF4-FFF2-40B4-BE49-F238E27FC236}">
                <a16:creationId xmlns:a16="http://schemas.microsoft.com/office/drawing/2014/main" id="{4B6D11C4-9922-4CDB-A891-F88174277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6D153-E4B8-4174-B97A-B65799D71FAA}"/>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43253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4B02-7EE3-4F73-AF83-2201DA65AC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6A0A09-3C89-46B1-8FEE-78C2CA190C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1CCAD-C8C1-408A-A11D-4F1BBD3480BF}"/>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5" name="Footer Placeholder 4">
            <a:extLst>
              <a:ext uri="{FF2B5EF4-FFF2-40B4-BE49-F238E27FC236}">
                <a16:creationId xmlns:a16="http://schemas.microsoft.com/office/drawing/2014/main" id="{6F6BE586-CFFB-4DE8-89E7-36FA70E49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EA331-2F5A-4289-A4E4-550647CD2988}"/>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112037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7A72-7F21-4CED-989B-8CC748416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255B27-9DDD-4411-B9AF-B55BC7DA5A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20CE1A-44A2-4F1D-A3F6-4385AA06E3B0}"/>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5" name="Footer Placeholder 4">
            <a:extLst>
              <a:ext uri="{FF2B5EF4-FFF2-40B4-BE49-F238E27FC236}">
                <a16:creationId xmlns:a16="http://schemas.microsoft.com/office/drawing/2014/main" id="{31D9FFA2-E64C-4C6D-9305-85B048C38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4F777-D835-40B4-9E3F-1B734AB94A75}"/>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420261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1168-2CD7-4E9E-9615-535CF60C95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2F7938-52E8-441F-84D3-A5011273ED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6410CF-D284-48C9-9EEA-472ED1817A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F2DCB3-DDB2-45BA-B176-173B3831E2C2}"/>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6" name="Footer Placeholder 5">
            <a:extLst>
              <a:ext uri="{FF2B5EF4-FFF2-40B4-BE49-F238E27FC236}">
                <a16:creationId xmlns:a16="http://schemas.microsoft.com/office/drawing/2014/main" id="{79C16B4E-9555-460B-A444-46082945C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5208D1-25DD-4A47-8B41-2958D6C943D7}"/>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23970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C5DC-2295-4468-AC74-A9D0DA2537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2A0696-D0A8-4F3F-9AA4-5FD8EB7ED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D264E6-E285-4C19-8618-6DD3D990B3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5E1CF4-3985-4C56-814A-B329C83D18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3569B2-3346-4E21-84C9-DCD7C7D912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B198D9-F1F9-468E-8F81-7745BF341B6C}"/>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8" name="Footer Placeholder 7">
            <a:extLst>
              <a:ext uri="{FF2B5EF4-FFF2-40B4-BE49-F238E27FC236}">
                <a16:creationId xmlns:a16="http://schemas.microsoft.com/office/drawing/2014/main" id="{89218E43-AF5B-459B-BBD8-B8C927BA5B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706D25-063C-4FDB-9E87-EB895F18B734}"/>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141148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2E68-38CA-489E-9549-652DCAEEC1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8772B2-DA2E-492D-9783-7B39A8C08EDF}"/>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4" name="Footer Placeholder 3">
            <a:extLst>
              <a:ext uri="{FF2B5EF4-FFF2-40B4-BE49-F238E27FC236}">
                <a16:creationId xmlns:a16="http://schemas.microsoft.com/office/drawing/2014/main" id="{A9B72D66-12A1-4069-9BA0-9D637882EB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D40558-2792-4DA9-B58A-8E0B2FB0E90C}"/>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4099497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12975-687D-473A-83F1-CA49AC36CEAD}"/>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3" name="Footer Placeholder 2">
            <a:extLst>
              <a:ext uri="{FF2B5EF4-FFF2-40B4-BE49-F238E27FC236}">
                <a16:creationId xmlns:a16="http://schemas.microsoft.com/office/drawing/2014/main" id="{34CCED70-A162-49C5-8883-529AF9ED7B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ADEB95-B11B-4B55-8BD6-073B2B4B4820}"/>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114159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4DFE-93FA-4E5A-994C-23000EA4D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C0776F-FE5C-4AD0-88D3-336556090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97C902-2BD4-4443-9DA9-78C306013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43AFD8-0185-491C-92D9-BA215A87DCD4}"/>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6" name="Footer Placeholder 5">
            <a:extLst>
              <a:ext uri="{FF2B5EF4-FFF2-40B4-BE49-F238E27FC236}">
                <a16:creationId xmlns:a16="http://schemas.microsoft.com/office/drawing/2014/main" id="{4E456759-698D-4B45-8A3C-E923741D9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D20C97-C45D-4856-8142-27AB94391D93}"/>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103997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84D1-664E-4103-9719-09819AE91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5ECC2D-8913-485B-BFFD-55EFFD97E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FDCC6E-52F1-44AC-879E-4CD46871F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6FB5F0-53B2-4D66-A549-849307FC71DE}"/>
              </a:ext>
            </a:extLst>
          </p:cNvPr>
          <p:cNvSpPr>
            <a:spLocks noGrp="1"/>
          </p:cNvSpPr>
          <p:nvPr>
            <p:ph type="dt" sz="half" idx="10"/>
          </p:nvPr>
        </p:nvSpPr>
        <p:spPr/>
        <p:txBody>
          <a:bodyPr/>
          <a:lstStyle/>
          <a:p>
            <a:fld id="{E16FEA9B-1B18-4E98-A456-AAAD81F3ECD2}" type="datetimeFigureOut">
              <a:rPr lang="en-IN" smtClean="0"/>
              <a:t>07-10-2024</a:t>
            </a:fld>
            <a:endParaRPr lang="en-IN"/>
          </a:p>
        </p:txBody>
      </p:sp>
      <p:sp>
        <p:nvSpPr>
          <p:cNvPr id="6" name="Footer Placeholder 5">
            <a:extLst>
              <a:ext uri="{FF2B5EF4-FFF2-40B4-BE49-F238E27FC236}">
                <a16:creationId xmlns:a16="http://schemas.microsoft.com/office/drawing/2014/main" id="{03B89525-8304-4C66-82CF-E7E30C1081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4A702-AAE1-4769-8F21-312A4A1FD10B}"/>
              </a:ext>
            </a:extLst>
          </p:cNvPr>
          <p:cNvSpPr>
            <a:spLocks noGrp="1"/>
          </p:cNvSpPr>
          <p:nvPr>
            <p:ph type="sldNum" sz="quarter" idx="12"/>
          </p:nvPr>
        </p:nvSpPr>
        <p:spPr/>
        <p:txBody>
          <a:bodyPr/>
          <a:lstStyle/>
          <a:p>
            <a:fld id="{0CC3967B-856D-48DB-98E6-2DAF5CE7779A}" type="slidenum">
              <a:rPr lang="en-IN" smtClean="0"/>
              <a:t>‹#›</a:t>
            </a:fld>
            <a:endParaRPr lang="en-IN"/>
          </a:p>
        </p:txBody>
      </p:sp>
    </p:spTree>
    <p:extLst>
      <p:ext uri="{BB962C8B-B14F-4D97-AF65-F5344CB8AC3E}">
        <p14:creationId xmlns:p14="http://schemas.microsoft.com/office/powerpoint/2010/main" val="143226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1F161-DAB3-4087-A12D-7C7F15CCB1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3BE0E3-5EC9-4CB4-9234-49659B99F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4A5C7-2A6A-498D-9BA6-F1544DE92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FEA9B-1B18-4E98-A456-AAAD81F3ECD2}" type="datetimeFigureOut">
              <a:rPr lang="en-IN" smtClean="0"/>
              <a:t>07-10-2024</a:t>
            </a:fld>
            <a:endParaRPr lang="en-IN"/>
          </a:p>
        </p:txBody>
      </p:sp>
      <p:sp>
        <p:nvSpPr>
          <p:cNvPr id="5" name="Footer Placeholder 4">
            <a:extLst>
              <a:ext uri="{FF2B5EF4-FFF2-40B4-BE49-F238E27FC236}">
                <a16:creationId xmlns:a16="http://schemas.microsoft.com/office/drawing/2014/main" id="{5C5F7EF7-CCFA-4CD1-BB45-107782CF4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71538E-F91B-4CF9-B6D7-8816E3F59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3967B-856D-48DB-98E6-2DAF5CE7779A}" type="slidenum">
              <a:rPr lang="en-IN" smtClean="0"/>
              <a:t>‹#›</a:t>
            </a:fld>
            <a:endParaRPr lang="en-IN"/>
          </a:p>
        </p:txBody>
      </p:sp>
    </p:spTree>
    <p:extLst>
      <p:ext uri="{BB962C8B-B14F-4D97-AF65-F5344CB8AC3E}">
        <p14:creationId xmlns:p14="http://schemas.microsoft.com/office/powerpoint/2010/main" val="3213181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2667000"/>
            <a:ext cx="6781800" cy="685800"/>
          </a:xfrm>
        </p:spPr>
        <p:txBody>
          <a:bodyPr>
            <a:normAutofit fontScale="90000"/>
          </a:bodyPr>
          <a:lstStyle/>
          <a:p>
            <a:r>
              <a:rPr lang="en-US" dirty="0">
                <a:solidFill>
                  <a:srgbClr val="3C0ABA"/>
                </a:solidFill>
              </a:rPr>
              <a:t>Research Methods &amp; Methodology </a:t>
            </a:r>
          </a:p>
        </p:txBody>
      </p:sp>
      <p:sp>
        <p:nvSpPr>
          <p:cNvPr id="3" name="Subtitle 2"/>
          <p:cNvSpPr>
            <a:spLocks noGrp="1"/>
          </p:cNvSpPr>
          <p:nvPr>
            <p:ph type="subTitle" idx="1"/>
          </p:nvPr>
        </p:nvSpPr>
        <p:spPr>
          <a:xfrm>
            <a:off x="6553200" y="4876800"/>
            <a:ext cx="3810000" cy="1447800"/>
          </a:xfrm>
        </p:spPr>
        <p:txBody>
          <a:bodyPr>
            <a:normAutofit/>
          </a:bodyPr>
          <a:lstStyle/>
          <a:p>
            <a:pPr algn="just"/>
            <a:r>
              <a:rPr lang="en-US" dirty="0">
                <a:solidFill>
                  <a:schemeClr val="tx1">
                    <a:lumMod val="95000"/>
                    <a:lumOff val="5000"/>
                  </a:schemeClr>
                </a:solidFill>
              </a:rPr>
              <a:t>Tushar </a:t>
            </a:r>
            <a:r>
              <a:rPr lang="en-US" dirty="0" err="1">
                <a:solidFill>
                  <a:schemeClr val="tx1">
                    <a:lumMod val="95000"/>
                    <a:lumOff val="5000"/>
                  </a:schemeClr>
                </a:solidFill>
              </a:rPr>
              <a:t>Kanti</a:t>
            </a:r>
            <a:r>
              <a:rPr lang="en-US" dirty="0">
                <a:solidFill>
                  <a:schemeClr val="tx1">
                    <a:lumMod val="95000"/>
                    <a:lumOff val="5000"/>
                  </a:schemeClr>
                </a:solidFill>
              </a:rPr>
              <a:t> Patnaik</a:t>
            </a:r>
          </a:p>
          <a:p>
            <a:pPr algn="just"/>
            <a:r>
              <a:rPr lang="en-US" dirty="0">
                <a:solidFill>
                  <a:schemeClr val="tx1">
                    <a:lumMod val="95000"/>
                    <a:lumOff val="5000"/>
                  </a:schemeClr>
                </a:solidFill>
              </a:rPr>
              <a:t>Scientist ‘F’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0B5A-BE75-44E6-A72D-A1850215E980}"/>
              </a:ext>
            </a:extLst>
          </p:cNvPr>
          <p:cNvSpPr>
            <a:spLocks noGrp="1"/>
          </p:cNvSpPr>
          <p:nvPr>
            <p:ph type="title"/>
          </p:nvPr>
        </p:nvSpPr>
        <p:spPr/>
        <p:txBody>
          <a:bodyPr/>
          <a:lstStyle/>
          <a:p>
            <a:r>
              <a:rPr lang="en-US" dirty="0"/>
              <a:t>Descriptive research</a:t>
            </a:r>
            <a:endParaRPr lang="en-IN" dirty="0"/>
          </a:p>
        </p:txBody>
      </p:sp>
      <p:sp>
        <p:nvSpPr>
          <p:cNvPr id="3" name="Content Placeholder 2">
            <a:extLst>
              <a:ext uri="{FF2B5EF4-FFF2-40B4-BE49-F238E27FC236}">
                <a16:creationId xmlns:a16="http://schemas.microsoft.com/office/drawing/2014/main" id="{D7BBBB24-B368-42AE-B782-25BCE1E810F3}"/>
              </a:ext>
            </a:extLst>
          </p:cNvPr>
          <p:cNvSpPr>
            <a:spLocks noGrp="1"/>
          </p:cNvSpPr>
          <p:nvPr>
            <p:ph sz="quarter" idx="1"/>
          </p:nvPr>
        </p:nvSpPr>
        <p:spPr/>
        <p:txBody>
          <a:bodyPr/>
          <a:lstStyle/>
          <a:p>
            <a:r>
              <a:rPr lang="en-US" dirty="0"/>
              <a:t>Descriptive Research is used for fact findings and enquiries for different things</a:t>
            </a:r>
          </a:p>
          <a:p>
            <a:r>
              <a:rPr lang="en-US" dirty="0"/>
              <a:t>There is no control for variables and one can only reports what has happened and what is happening</a:t>
            </a:r>
          </a:p>
          <a:p>
            <a:pPr marL="0" indent="0">
              <a:buNone/>
            </a:pPr>
            <a:r>
              <a:rPr lang="en-US" dirty="0"/>
              <a:t>  </a:t>
            </a:r>
            <a:endParaRPr lang="en-IN" dirty="0"/>
          </a:p>
        </p:txBody>
      </p:sp>
    </p:spTree>
    <p:extLst>
      <p:ext uri="{BB962C8B-B14F-4D97-AF65-F5344CB8AC3E}">
        <p14:creationId xmlns:p14="http://schemas.microsoft.com/office/powerpoint/2010/main" val="218589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4F6A-81B3-4291-A550-23FBA679746C}"/>
              </a:ext>
            </a:extLst>
          </p:cNvPr>
          <p:cNvSpPr>
            <a:spLocks noGrp="1"/>
          </p:cNvSpPr>
          <p:nvPr>
            <p:ph type="title"/>
          </p:nvPr>
        </p:nvSpPr>
        <p:spPr/>
        <p:txBody>
          <a:bodyPr/>
          <a:lstStyle/>
          <a:p>
            <a:r>
              <a:rPr lang="en-US" dirty="0"/>
              <a:t>Analytical research</a:t>
            </a:r>
            <a:endParaRPr lang="en-IN" dirty="0"/>
          </a:p>
        </p:txBody>
      </p:sp>
      <p:sp>
        <p:nvSpPr>
          <p:cNvPr id="3" name="Content Placeholder 2">
            <a:extLst>
              <a:ext uri="{FF2B5EF4-FFF2-40B4-BE49-F238E27FC236}">
                <a16:creationId xmlns:a16="http://schemas.microsoft.com/office/drawing/2014/main" id="{D07C908B-DFCE-4625-8629-A95E1C53D9F4}"/>
              </a:ext>
            </a:extLst>
          </p:cNvPr>
          <p:cNvSpPr>
            <a:spLocks noGrp="1"/>
          </p:cNvSpPr>
          <p:nvPr>
            <p:ph sz="quarter" idx="1"/>
          </p:nvPr>
        </p:nvSpPr>
        <p:spPr/>
        <p:txBody>
          <a:bodyPr/>
          <a:lstStyle/>
          <a:p>
            <a:r>
              <a:rPr lang="en-US" dirty="0"/>
              <a:t>User have to use Facts/Information available to analyze critical information</a:t>
            </a:r>
          </a:p>
          <a:p>
            <a:endParaRPr lang="en-IN" dirty="0"/>
          </a:p>
        </p:txBody>
      </p:sp>
    </p:spTree>
    <p:extLst>
      <p:ext uri="{BB962C8B-B14F-4D97-AF65-F5344CB8AC3E}">
        <p14:creationId xmlns:p14="http://schemas.microsoft.com/office/powerpoint/2010/main" val="176114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DC74-AE48-4BBD-BD92-C596398A9B11}"/>
              </a:ext>
            </a:extLst>
          </p:cNvPr>
          <p:cNvSpPr>
            <a:spLocks noGrp="1"/>
          </p:cNvSpPr>
          <p:nvPr>
            <p:ph type="title"/>
          </p:nvPr>
        </p:nvSpPr>
        <p:spPr/>
        <p:txBody>
          <a:bodyPr/>
          <a:lstStyle/>
          <a:p>
            <a:r>
              <a:rPr lang="en-US" dirty="0" err="1"/>
              <a:t>Quantitive</a:t>
            </a:r>
            <a:r>
              <a:rPr lang="en-US" dirty="0"/>
              <a:t> Research</a:t>
            </a:r>
            <a:endParaRPr lang="en-IN" dirty="0"/>
          </a:p>
        </p:txBody>
      </p:sp>
      <p:sp>
        <p:nvSpPr>
          <p:cNvPr id="3" name="Content Placeholder 2">
            <a:extLst>
              <a:ext uri="{FF2B5EF4-FFF2-40B4-BE49-F238E27FC236}">
                <a16:creationId xmlns:a16="http://schemas.microsoft.com/office/drawing/2014/main" id="{231D9457-8641-432E-B26E-11DDE3573C38}"/>
              </a:ext>
            </a:extLst>
          </p:cNvPr>
          <p:cNvSpPr>
            <a:spLocks noGrp="1"/>
          </p:cNvSpPr>
          <p:nvPr>
            <p:ph sz="quarter" idx="1"/>
          </p:nvPr>
        </p:nvSpPr>
        <p:spPr/>
        <p:txBody>
          <a:bodyPr/>
          <a:lstStyle/>
          <a:p>
            <a:r>
              <a:rPr lang="en-US" dirty="0"/>
              <a:t>It is based on Quantity OR Measurement of amount</a:t>
            </a:r>
          </a:p>
          <a:p>
            <a:r>
              <a:rPr lang="en-US" dirty="0"/>
              <a:t>It can be applied when there is a quantity of amount</a:t>
            </a:r>
          </a:p>
          <a:p>
            <a:pPr algn="just"/>
            <a:r>
              <a:rPr lang="en-US" dirty="0"/>
              <a:t>Uses numbers and statistics to test theories and make predictions. It's often used to confirm hypotheses, identify patterns, and generalize results to larger populations. Quantitative research methods include surveys, experiments, and statistics</a:t>
            </a:r>
            <a:endParaRPr lang="en-IN" dirty="0"/>
          </a:p>
        </p:txBody>
      </p:sp>
    </p:spTree>
    <p:extLst>
      <p:ext uri="{BB962C8B-B14F-4D97-AF65-F5344CB8AC3E}">
        <p14:creationId xmlns:p14="http://schemas.microsoft.com/office/powerpoint/2010/main" val="221102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27DD-8217-4BFA-A6C5-07170421FB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441EFB-9228-40DE-B9E1-15D05247BF7A}"/>
              </a:ext>
            </a:extLst>
          </p:cNvPr>
          <p:cNvSpPr>
            <a:spLocks noGrp="1"/>
          </p:cNvSpPr>
          <p:nvPr>
            <p:ph sz="quarter" idx="1"/>
          </p:nvPr>
        </p:nvSpPr>
        <p:spPr/>
        <p:txBody>
          <a:bodyPr/>
          <a:lstStyle/>
          <a:p>
            <a:endParaRPr lang="en-IN"/>
          </a:p>
        </p:txBody>
      </p:sp>
      <p:pic>
        <p:nvPicPr>
          <p:cNvPr id="2050" name="Picture 2" descr="Quantitative vs Qualitative User Research: Key Differences and Similarities  - Aurelius">
            <a:extLst>
              <a:ext uri="{FF2B5EF4-FFF2-40B4-BE49-F238E27FC236}">
                <a16:creationId xmlns:a16="http://schemas.microsoft.com/office/drawing/2014/main" id="{88BEA051-1095-4668-8726-B7F3BA059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89014"/>
            <a:ext cx="7162800" cy="487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50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988F-5235-4F32-972F-9F37EE77B3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D07F79-651B-4DF6-9765-3191D434B251}"/>
              </a:ext>
            </a:extLst>
          </p:cNvPr>
          <p:cNvSpPr>
            <a:spLocks noGrp="1"/>
          </p:cNvSpPr>
          <p:nvPr>
            <p:ph sz="quarter" idx="1"/>
          </p:nvPr>
        </p:nvSpPr>
        <p:spPr/>
        <p:txBody>
          <a:bodyPr/>
          <a:lstStyle/>
          <a:p>
            <a:endParaRPr lang="en-IN"/>
          </a:p>
        </p:txBody>
      </p:sp>
      <p:pic>
        <p:nvPicPr>
          <p:cNvPr id="3074" name="Picture 2" descr="qualitative vs quantitative">
            <a:extLst>
              <a:ext uri="{FF2B5EF4-FFF2-40B4-BE49-F238E27FC236}">
                <a16:creationId xmlns:a16="http://schemas.microsoft.com/office/drawing/2014/main" id="{00680071-61EB-4AB3-95F8-592AE4BA9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5264"/>
            <a:ext cx="9144000" cy="646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57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EE68-16F3-4B82-9182-CDB91CB2DBF9}"/>
              </a:ext>
            </a:extLst>
          </p:cNvPr>
          <p:cNvSpPr>
            <a:spLocks noGrp="1"/>
          </p:cNvSpPr>
          <p:nvPr>
            <p:ph type="title"/>
          </p:nvPr>
        </p:nvSpPr>
        <p:spPr/>
        <p:txBody>
          <a:bodyPr/>
          <a:lstStyle/>
          <a:p>
            <a:r>
              <a:rPr lang="en-US" dirty="0"/>
              <a:t>Qualitative research</a:t>
            </a:r>
            <a:endParaRPr lang="en-IN" dirty="0"/>
          </a:p>
        </p:txBody>
      </p:sp>
      <p:sp>
        <p:nvSpPr>
          <p:cNvPr id="3" name="Content Placeholder 2">
            <a:extLst>
              <a:ext uri="{FF2B5EF4-FFF2-40B4-BE49-F238E27FC236}">
                <a16:creationId xmlns:a16="http://schemas.microsoft.com/office/drawing/2014/main" id="{D61ABCDD-AA8A-4601-AC3A-830F437904C1}"/>
              </a:ext>
            </a:extLst>
          </p:cNvPr>
          <p:cNvSpPr>
            <a:spLocks noGrp="1"/>
          </p:cNvSpPr>
          <p:nvPr>
            <p:ph sz="quarter" idx="1"/>
          </p:nvPr>
        </p:nvSpPr>
        <p:spPr/>
        <p:txBody>
          <a:bodyPr/>
          <a:lstStyle/>
          <a:p>
            <a:r>
              <a:rPr lang="en-US" dirty="0"/>
              <a:t>It is specially important in the behavioral Science where the aim is to discover underlying motives of human </a:t>
            </a:r>
            <a:r>
              <a:rPr lang="en-US" dirty="0" err="1"/>
              <a:t>behaviour</a:t>
            </a:r>
            <a:endParaRPr lang="en-IN" dirty="0"/>
          </a:p>
        </p:txBody>
      </p:sp>
    </p:spTree>
    <p:extLst>
      <p:ext uri="{BB962C8B-B14F-4D97-AF65-F5344CB8AC3E}">
        <p14:creationId xmlns:p14="http://schemas.microsoft.com/office/powerpoint/2010/main" val="246139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3773-F5BD-4A56-97AD-2A2AB701787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23C3EF5-BBA4-40DC-8593-18195515CC64}"/>
              </a:ext>
            </a:extLst>
          </p:cNvPr>
          <p:cNvPicPr>
            <a:picLocks noGrp="1" noChangeAspect="1"/>
          </p:cNvPicPr>
          <p:nvPr>
            <p:ph sz="quarter" idx="1"/>
          </p:nvPr>
        </p:nvPicPr>
        <p:blipFill>
          <a:blip r:embed="rId2"/>
          <a:stretch>
            <a:fillRect/>
          </a:stretch>
        </p:blipFill>
        <p:spPr>
          <a:xfrm>
            <a:off x="2407585" y="1600201"/>
            <a:ext cx="6614830" cy="4873625"/>
          </a:xfrm>
          <a:prstGeom prst="rect">
            <a:avLst/>
          </a:prstGeom>
        </p:spPr>
      </p:pic>
    </p:spTree>
    <p:extLst>
      <p:ext uri="{BB962C8B-B14F-4D97-AF65-F5344CB8AC3E}">
        <p14:creationId xmlns:p14="http://schemas.microsoft.com/office/powerpoint/2010/main" val="255488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A703-B210-4D51-8FD5-40F2D944BE7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DCF0192-CC22-46A6-809D-C335B5941B22}"/>
              </a:ext>
            </a:extLst>
          </p:cNvPr>
          <p:cNvPicPr>
            <a:picLocks noGrp="1" noChangeAspect="1"/>
          </p:cNvPicPr>
          <p:nvPr>
            <p:ph sz="quarter" idx="1"/>
          </p:nvPr>
        </p:nvPicPr>
        <p:blipFill>
          <a:blip r:embed="rId2"/>
          <a:stretch>
            <a:fillRect/>
          </a:stretch>
        </p:blipFill>
        <p:spPr>
          <a:xfrm>
            <a:off x="1981200" y="1809349"/>
            <a:ext cx="7467600" cy="4455326"/>
          </a:xfrm>
          <a:prstGeom prst="rect">
            <a:avLst/>
          </a:prstGeom>
        </p:spPr>
      </p:pic>
    </p:spTree>
    <p:extLst>
      <p:ext uri="{BB962C8B-B14F-4D97-AF65-F5344CB8AC3E}">
        <p14:creationId xmlns:p14="http://schemas.microsoft.com/office/powerpoint/2010/main" val="18438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D954-E5CA-4D46-9EC4-280BA57A18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D056B1-3086-4C38-B1BB-A06F885901CD}"/>
              </a:ext>
            </a:extLst>
          </p:cNvPr>
          <p:cNvSpPr>
            <a:spLocks noGrp="1"/>
          </p:cNvSpPr>
          <p:nvPr>
            <p:ph sz="quarter" idx="1"/>
          </p:nvPr>
        </p:nvSpPr>
        <p:spPr/>
        <p:txBody>
          <a:bodyPr/>
          <a:lstStyle/>
          <a:p>
            <a:endParaRPr lang="en-IN"/>
          </a:p>
        </p:txBody>
      </p:sp>
      <p:pic>
        <p:nvPicPr>
          <p:cNvPr id="4" name="Picture 3">
            <a:extLst>
              <a:ext uri="{FF2B5EF4-FFF2-40B4-BE49-F238E27FC236}">
                <a16:creationId xmlns:a16="http://schemas.microsoft.com/office/drawing/2014/main" id="{E7BA2636-8B6F-48E6-830A-2DD68D72780A}"/>
              </a:ext>
            </a:extLst>
          </p:cNvPr>
          <p:cNvPicPr>
            <a:picLocks noChangeAspect="1"/>
          </p:cNvPicPr>
          <p:nvPr/>
        </p:nvPicPr>
        <p:blipFill>
          <a:blip r:embed="rId2"/>
          <a:stretch>
            <a:fillRect/>
          </a:stretch>
        </p:blipFill>
        <p:spPr>
          <a:xfrm>
            <a:off x="1524000" y="1209967"/>
            <a:ext cx="8891588" cy="5283819"/>
          </a:xfrm>
          <a:prstGeom prst="rect">
            <a:avLst/>
          </a:prstGeom>
        </p:spPr>
      </p:pic>
    </p:spTree>
    <p:extLst>
      <p:ext uri="{BB962C8B-B14F-4D97-AF65-F5344CB8AC3E}">
        <p14:creationId xmlns:p14="http://schemas.microsoft.com/office/powerpoint/2010/main" val="62578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ED1C-5005-4986-BC38-5F436A79D6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161FF5-09ED-463E-8BA4-E01D00AE47D3}"/>
              </a:ext>
            </a:extLst>
          </p:cNvPr>
          <p:cNvSpPr>
            <a:spLocks noGrp="1"/>
          </p:cNvSpPr>
          <p:nvPr>
            <p:ph sz="quarter" idx="1"/>
          </p:nvPr>
        </p:nvSpPr>
        <p:spPr/>
        <p:txBody>
          <a:bodyPr>
            <a:normAutofit fontScale="92500" lnSpcReduction="10000"/>
          </a:bodyPr>
          <a:lstStyle/>
          <a:p>
            <a:r>
              <a:rPr lang="en-US" dirty="0"/>
              <a:t>Empirical study uses qualitative or quantitative methods to conduct research and analyze results. </a:t>
            </a:r>
          </a:p>
          <a:p>
            <a:pPr fontAlgn="base"/>
            <a:r>
              <a:rPr lang="en-US" b="1" dirty="0"/>
              <a:t>Quantitative research:</a:t>
            </a:r>
            <a:r>
              <a:rPr lang="en-US" dirty="0"/>
              <a:t> Quantitative research is referred to as the process of collecting as well as analyzing numerical data. It is generally used to find patterns, averages, predictions, as well as cause-effect relationships between the variables being studied. It is also used to generalize the results of a particular study to the population in consideration</a:t>
            </a:r>
          </a:p>
          <a:p>
            <a:pPr fontAlgn="base"/>
            <a:r>
              <a:rPr lang="en-US" b="1" dirty="0"/>
              <a:t>Qualitative research:</a:t>
            </a:r>
            <a:r>
              <a:rPr lang="en-US" dirty="0"/>
              <a:t> Qualitative research can be defined as a method used for market research which aims at obtaining data through open-ended questions and conversations with the intended consumers. This method aims at establishing not only “what” people think but “how” they come to that opinion as well as “why” they think so.</a:t>
            </a:r>
          </a:p>
          <a:p>
            <a:pPr fontAlgn="base"/>
            <a:endParaRPr lang="en-US" dirty="0"/>
          </a:p>
          <a:p>
            <a:endParaRPr lang="en-IN" dirty="0"/>
          </a:p>
        </p:txBody>
      </p:sp>
    </p:spTree>
    <p:extLst>
      <p:ext uri="{BB962C8B-B14F-4D97-AF65-F5344CB8AC3E}">
        <p14:creationId xmlns:p14="http://schemas.microsoft.com/office/powerpoint/2010/main" val="393422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638"/>
            <a:ext cx="4419600" cy="1143000"/>
          </a:xfrm>
        </p:spPr>
        <p:txBody>
          <a:bodyPr>
            <a:normAutofit/>
          </a:bodyPr>
          <a:lstStyle/>
          <a:p>
            <a:pPr algn="ctr"/>
            <a:r>
              <a:rPr lang="en-US" sz="6000" u="sng" dirty="0">
                <a:solidFill>
                  <a:schemeClr val="tx2">
                    <a:lumMod val="50000"/>
                  </a:schemeClr>
                </a:solidFill>
              </a:rPr>
              <a:t>Outline</a:t>
            </a:r>
          </a:p>
        </p:txBody>
      </p:sp>
      <p:sp>
        <p:nvSpPr>
          <p:cNvPr id="3" name="Content Placeholder 2"/>
          <p:cNvSpPr>
            <a:spLocks noGrp="1"/>
          </p:cNvSpPr>
          <p:nvPr>
            <p:ph sz="quarter" idx="1"/>
          </p:nvPr>
        </p:nvSpPr>
        <p:spPr>
          <a:xfrm>
            <a:off x="1981200" y="1600200"/>
            <a:ext cx="8305800" cy="4873752"/>
          </a:xfrm>
        </p:spPr>
        <p:txBody>
          <a:bodyPr>
            <a:normAutofit/>
          </a:bodyPr>
          <a:lstStyle/>
          <a:p>
            <a:pPr algn="just"/>
            <a:r>
              <a:rPr lang="en-US" sz="4000" dirty="0"/>
              <a:t>Introduction</a:t>
            </a:r>
          </a:p>
          <a:p>
            <a:pPr algn="just"/>
            <a:r>
              <a:rPr lang="en-US" sz="4000" dirty="0"/>
              <a:t>Research methods </a:t>
            </a:r>
          </a:p>
          <a:p>
            <a:pPr algn="just"/>
            <a:r>
              <a:rPr lang="en-US" sz="4000" dirty="0"/>
              <a:t>Research methodology</a:t>
            </a:r>
          </a:p>
          <a:p>
            <a:pPr algn="just"/>
            <a:r>
              <a:rPr lang="en-US" sz="4000" dirty="0"/>
              <a:t>Differences &amp; Types </a:t>
            </a:r>
          </a:p>
          <a:p>
            <a:pPr algn="just"/>
            <a:r>
              <a:rPr lang="en-US" sz="4000" dirty="0"/>
              <a:t>Mixed methods </a:t>
            </a:r>
          </a:p>
          <a:p>
            <a:pPr algn="just"/>
            <a:r>
              <a:rPr lang="en-US" sz="4000" dirty="0"/>
              <a:t>Summary &amp; Conclusion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1459-4689-4682-9E89-DB33005EFA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4BCC3B-00F7-4F56-9656-2A83FB3197B0}"/>
              </a:ext>
            </a:extLst>
          </p:cNvPr>
          <p:cNvSpPr>
            <a:spLocks noGrp="1"/>
          </p:cNvSpPr>
          <p:nvPr>
            <p:ph sz="quarter" idx="1"/>
          </p:nvPr>
        </p:nvSpPr>
        <p:spPr/>
        <p:txBody>
          <a:bodyPr/>
          <a:lstStyle/>
          <a:p>
            <a:endParaRPr lang="en-IN"/>
          </a:p>
        </p:txBody>
      </p:sp>
      <p:pic>
        <p:nvPicPr>
          <p:cNvPr id="4" name="Picture 3">
            <a:extLst>
              <a:ext uri="{FF2B5EF4-FFF2-40B4-BE49-F238E27FC236}">
                <a16:creationId xmlns:a16="http://schemas.microsoft.com/office/drawing/2014/main" id="{D89F6B7F-DF9B-4C28-BEB9-9DF03988A7BC}"/>
              </a:ext>
            </a:extLst>
          </p:cNvPr>
          <p:cNvPicPr>
            <a:picLocks noChangeAspect="1"/>
          </p:cNvPicPr>
          <p:nvPr/>
        </p:nvPicPr>
        <p:blipFill>
          <a:blip r:embed="rId2"/>
          <a:stretch>
            <a:fillRect/>
          </a:stretch>
        </p:blipFill>
        <p:spPr>
          <a:xfrm>
            <a:off x="1524000" y="645431"/>
            <a:ext cx="8305800" cy="5567138"/>
          </a:xfrm>
          <a:prstGeom prst="rect">
            <a:avLst/>
          </a:prstGeom>
        </p:spPr>
      </p:pic>
    </p:spTree>
    <p:extLst>
      <p:ext uri="{BB962C8B-B14F-4D97-AF65-F5344CB8AC3E}">
        <p14:creationId xmlns:p14="http://schemas.microsoft.com/office/powerpoint/2010/main" val="171245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67A7-1E10-45DE-AB7B-28F86FCD71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F49643-A3FF-4EF3-9B8E-94CBC4553A29}"/>
              </a:ext>
            </a:extLst>
          </p:cNvPr>
          <p:cNvSpPr>
            <a:spLocks noGrp="1"/>
          </p:cNvSpPr>
          <p:nvPr>
            <p:ph sz="quarter" idx="1"/>
          </p:nvPr>
        </p:nvSpPr>
        <p:spPr/>
        <p:txBody>
          <a:bodyPr/>
          <a:lstStyle/>
          <a:p>
            <a:r>
              <a:rPr lang="en-US" dirty="0"/>
              <a:t>Exploratory research is research conducted to investigate a problem that is not clearly defined, has been under-investigated, or is otherwise poorly understood.</a:t>
            </a:r>
          </a:p>
          <a:p>
            <a:r>
              <a:rPr lang="en-US" dirty="0"/>
              <a:t> study that aims to understand why college students become addicted to their electronic devices.</a:t>
            </a:r>
            <a:endParaRPr lang="en-IN" dirty="0"/>
          </a:p>
        </p:txBody>
      </p:sp>
    </p:spTree>
    <p:extLst>
      <p:ext uri="{BB962C8B-B14F-4D97-AF65-F5344CB8AC3E}">
        <p14:creationId xmlns:p14="http://schemas.microsoft.com/office/powerpoint/2010/main" val="285534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92B056-1974-42B0-83C4-C8377D7B0417}"/>
              </a:ext>
            </a:extLst>
          </p:cNvPr>
          <p:cNvPicPr>
            <a:picLocks noChangeAspect="1"/>
          </p:cNvPicPr>
          <p:nvPr/>
        </p:nvPicPr>
        <p:blipFill>
          <a:blip r:embed="rId2"/>
          <a:stretch>
            <a:fillRect/>
          </a:stretch>
        </p:blipFill>
        <p:spPr>
          <a:xfrm>
            <a:off x="1524000" y="381000"/>
            <a:ext cx="8686800" cy="6248400"/>
          </a:xfrm>
          <a:prstGeom prst="rect">
            <a:avLst/>
          </a:prstGeom>
        </p:spPr>
      </p:pic>
    </p:spTree>
    <p:extLst>
      <p:ext uri="{BB962C8B-B14F-4D97-AF65-F5344CB8AC3E}">
        <p14:creationId xmlns:p14="http://schemas.microsoft.com/office/powerpoint/2010/main" val="41607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E1D8F5-237D-434F-86BA-8BF95BD45813}"/>
              </a:ext>
            </a:extLst>
          </p:cNvPr>
          <p:cNvPicPr>
            <a:picLocks noChangeAspect="1"/>
          </p:cNvPicPr>
          <p:nvPr/>
        </p:nvPicPr>
        <p:blipFill>
          <a:blip r:embed="rId2"/>
          <a:stretch>
            <a:fillRect/>
          </a:stretch>
        </p:blipFill>
        <p:spPr>
          <a:xfrm>
            <a:off x="1524000" y="228601"/>
            <a:ext cx="8839200" cy="6476999"/>
          </a:xfrm>
          <a:prstGeom prst="rect">
            <a:avLst/>
          </a:prstGeom>
        </p:spPr>
      </p:pic>
    </p:spTree>
    <p:extLst>
      <p:ext uri="{BB962C8B-B14F-4D97-AF65-F5344CB8AC3E}">
        <p14:creationId xmlns:p14="http://schemas.microsoft.com/office/powerpoint/2010/main" val="269450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2189FE-32E3-4904-B059-F4DFF373D6F4}"/>
              </a:ext>
            </a:extLst>
          </p:cNvPr>
          <p:cNvPicPr>
            <a:picLocks noChangeAspect="1"/>
          </p:cNvPicPr>
          <p:nvPr/>
        </p:nvPicPr>
        <p:blipFill>
          <a:blip r:embed="rId2"/>
          <a:stretch>
            <a:fillRect/>
          </a:stretch>
        </p:blipFill>
        <p:spPr>
          <a:xfrm>
            <a:off x="1524000" y="152400"/>
            <a:ext cx="9144000" cy="6705600"/>
          </a:xfrm>
          <a:prstGeom prst="rect">
            <a:avLst/>
          </a:prstGeom>
        </p:spPr>
      </p:pic>
    </p:spTree>
    <p:extLst>
      <p:ext uri="{BB962C8B-B14F-4D97-AF65-F5344CB8AC3E}">
        <p14:creationId xmlns:p14="http://schemas.microsoft.com/office/powerpoint/2010/main" val="3177421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40CC25-9EE5-41F4-A986-5A5F5BDCFA73}"/>
              </a:ext>
            </a:extLst>
          </p:cNvPr>
          <p:cNvPicPr>
            <a:picLocks noChangeAspect="1"/>
          </p:cNvPicPr>
          <p:nvPr/>
        </p:nvPicPr>
        <p:blipFill>
          <a:blip r:embed="rId3"/>
          <a:stretch>
            <a:fillRect/>
          </a:stretch>
        </p:blipFill>
        <p:spPr>
          <a:xfrm>
            <a:off x="1676401" y="-76200"/>
            <a:ext cx="8763000" cy="6858000"/>
          </a:xfrm>
          <a:prstGeom prst="rect">
            <a:avLst/>
          </a:prstGeom>
        </p:spPr>
      </p:pic>
    </p:spTree>
    <p:extLst>
      <p:ext uri="{BB962C8B-B14F-4D97-AF65-F5344CB8AC3E}">
        <p14:creationId xmlns:p14="http://schemas.microsoft.com/office/powerpoint/2010/main" val="107305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26529" y="1303284"/>
            <a:ext cx="8357692" cy="3415861"/>
          </a:xfrm>
        </p:spPr>
        <p:txBody>
          <a:bodyPr>
            <a:noAutofit/>
          </a:bodyPr>
          <a:lstStyle/>
          <a:p>
            <a:pPr algn="ctr"/>
            <a:r>
              <a:rPr lang="en-US" sz="6600" b="1" dirty="0"/>
              <a:t>Research Methods </a:t>
            </a:r>
            <a:br>
              <a:rPr lang="en-US" sz="6600" b="1" dirty="0"/>
            </a:br>
            <a:r>
              <a:rPr lang="en-US" sz="6600" b="1" dirty="0"/>
              <a:t>Versus </a:t>
            </a:r>
            <a:br>
              <a:rPr lang="en-US" sz="6600" b="1" dirty="0"/>
            </a:br>
            <a:r>
              <a:rPr lang="en-US" sz="6600" b="1" dirty="0"/>
              <a:t>Methodology</a:t>
            </a:r>
          </a:p>
        </p:txBody>
      </p:sp>
    </p:spTree>
    <p:extLst>
      <p:ext uri="{BB962C8B-B14F-4D97-AF65-F5344CB8AC3E}">
        <p14:creationId xmlns:p14="http://schemas.microsoft.com/office/powerpoint/2010/main" val="104771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Methods</a:t>
            </a:r>
          </a:p>
        </p:txBody>
      </p:sp>
      <p:sp>
        <p:nvSpPr>
          <p:cNvPr id="3" name="Content Placeholder 2"/>
          <p:cNvSpPr>
            <a:spLocks noGrp="1"/>
          </p:cNvSpPr>
          <p:nvPr>
            <p:ph idx="1"/>
          </p:nvPr>
        </p:nvSpPr>
        <p:spPr/>
        <p:txBody>
          <a:bodyPr/>
          <a:lstStyle/>
          <a:p>
            <a:pPr>
              <a:buNone/>
            </a:pPr>
            <a:r>
              <a:rPr lang="en-US" dirty="0"/>
              <a:t>Research methods may be understand as all those methods/techniques that are used for conduction of research.</a:t>
            </a:r>
          </a:p>
          <a:p>
            <a:pPr>
              <a:buNone/>
            </a:pPr>
            <a:r>
              <a:rPr lang="en-US" dirty="0"/>
              <a:t>Thus, it refers to the methods the researchers use in performing research operations. </a:t>
            </a:r>
          </a:p>
          <a:p>
            <a:pPr>
              <a:buNone/>
            </a:pPr>
            <a:r>
              <a:rPr lang="en-US" dirty="0"/>
              <a:t>All those methods which are used by the researcher during the course of studying his research problem are termed as research methods.</a:t>
            </a:r>
          </a:p>
          <a:p>
            <a:pPr>
              <a:buNone/>
            </a:pPr>
            <a:endParaRPr lang="en-US" dirty="0"/>
          </a:p>
        </p:txBody>
      </p:sp>
    </p:spTree>
    <p:extLst>
      <p:ext uri="{BB962C8B-B14F-4D97-AF65-F5344CB8AC3E}">
        <p14:creationId xmlns:p14="http://schemas.microsoft.com/office/powerpoint/2010/main" val="1610008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Methodology</a:t>
            </a:r>
          </a:p>
        </p:txBody>
      </p:sp>
      <p:sp>
        <p:nvSpPr>
          <p:cNvPr id="3" name="Content Placeholder 2"/>
          <p:cNvSpPr>
            <a:spLocks noGrp="1"/>
          </p:cNvSpPr>
          <p:nvPr>
            <p:ph idx="1"/>
          </p:nvPr>
        </p:nvSpPr>
        <p:spPr/>
        <p:txBody>
          <a:bodyPr/>
          <a:lstStyle/>
          <a:p>
            <a:pPr>
              <a:buNone/>
            </a:pPr>
            <a:r>
              <a:rPr lang="en-US" dirty="0"/>
              <a:t>Research methodology is a way to systematically solve the research problem. It may be understood as a science of studying how research is done scientifically.</a:t>
            </a:r>
          </a:p>
          <a:p>
            <a:pPr>
              <a:buNone/>
            </a:pPr>
            <a:r>
              <a:rPr lang="en-US" dirty="0"/>
              <a:t>In it we study the various steps that are generally adopted by a researcher in studying his research problem along with the logic behind them.</a:t>
            </a:r>
          </a:p>
          <a:p>
            <a:pPr>
              <a:buNone/>
            </a:pPr>
            <a:r>
              <a:rPr lang="en-US" dirty="0"/>
              <a:t>Evaluation of research methods is called as research methodology.</a:t>
            </a:r>
          </a:p>
        </p:txBody>
      </p:sp>
    </p:spTree>
    <p:extLst>
      <p:ext uri="{BB962C8B-B14F-4D97-AF65-F5344CB8AC3E}">
        <p14:creationId xmlns:p14="http://schemas.microsoft.com/office/powerpoint/2010/main" val="67875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D803-F31A-4920-A7C3-BC86EAB166D0}"/>
              </a:ext>
            </a:extLst>
          </p:cNvPr>
          <p:cNvSpPr>
            <a:spLocks noGrp="1"/>
          </p:cNvSpPr>
          <p:nvPr>
            <p:ph type="title"/>
          </p:nvPr>
        </p:nvSpPr>
        <p:spPr/>
        <p:txBody>
          <a:bodyPr/>
          <a:lstStyle/>
          <a:p>
            <a:r>
              <a:rPr lang="en-IN" dirty="0"/>
              <a:t>Methods</a:t>
            </a:r>
            <a:br>
              <a:rPr lang="en-IN" dirty="0"/>
            </a:br>
            <a:endParaRPr lang="en-IN" dirty="0"/>
          </a:p>
        </p:txBody>
      </p:sp>
      <p:sp>
        <p:nvSpPr>
          <p:cNvPr id="3" name="Content Placeholder 2">
            <a:extLst>
              <a:ext uri="{FF2B5EF4-FFF2-40B4-BE49-F238E27FC236}">
                <a16:creationId xmlns:a16="http://schemas.microsoft.com/office/drawing/2014/main" id="{46AB6CD8-DC59-4965-A975-806D70E66A33}"/>
              </a:ext>
            </a:extLst>
          </p:cNvPr>
          <p:cNvSpPr>
            <a:spLocks noGrp="1"/>
          </p:cNvSpPr>
          <p:nvPr>
            <p:ph idx="1"/>
          </p:nvPr>
        </p:nvSpPr>
        <p:spPr/>
        <p:txBody>
          <a:bodyPr>
            <a:normAutofit fontScale="77500" lnSpcReduction="20000"/>
          </a:bodyPr>
          <a:lstStyle/>
          <a:p>
            <a:r>
              <a:rPr lang="en-US" dirty="0"/>
              <a:t>While writing the methods section you must remember the following:</a:t>
            </a:r>
          </a:p>
          <a:p>
            <a:r>
              <a:rPr lang="en-US" dirty="0"/>
              <a:t>Authors must duly cite all sources that helped them in selecting the methods for the research study. Furthermore, it should also include parameters of past studies must to indicate relevance with the current study.</a:t>
            </a:r>
          </a:p>
          <a:p>
            <a:r>
              <a:rPr lang="en-US" dirty="0"/>
              <a:t>It is mandatory to cite the sources of all participants of the study. The details of participants such as geographical location, age, sex, their initial conditions, etc. must be mentioned in the methods section.</a:t>
            </a:r>
          </a:p>
          <a:p>
            <a:r>
              <a:rPr lang="en-US" dirty="0"/>
              <a:t>The methods section must also include the inclusion and exclusion criteria of subjects.</a:t>
            </a:r>
          </a:p>
          <a:p>
            <a:r>
              <a:rPr lang="en-US" dirty="0"/>
              <a:t>Description of division of chosen group and their characteristics is also an element of the methods section.</a:t>
            </a:r>
          </a:p>
          <a:p>
            <a:r>
              <a:rPr lang="en-US" dirty="0"/>
              <a:t>The methods section must also include the study design. Necessary preparations, software used, and instruments must be explained here.</a:t>
            </a:r>
          </a:p>
          <a:p>
            <a:r>
              <a:rPr lang="en-US" dirty="0"/>
              <a:t>Finally, it must include statistical analyses. For example: type of data, their measurements, and statistical tests.</a:t>
            </a:r>
          </a:p>
          <a:p>
            <a:endParaRPr lang="en-IN" dirty="0"/>
          </a:p>
        </p:txBody>
      </p:sp>
    </p:spTree>
    <p:extLst>
      <p:ext uri="{BB962C8B-B14F-4D97-AF65-F5344CB8AC3E}">
        <p14:creationId xmlns:p14="http://schemas.microsoft.com/office/powerpoint/2010/main" val="119935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274638"/>
            <a:ext cx="3962400" cy="563562"/>
          </a:xfrm>
        </p:spPr>
        <p:txBody>
          <a:bodyPr>
            <a:normAutofit fontScale="90000"/>
          </a:bodyPr>
          <a:lstStyle/>
          <a:p>
            <a:pPr algn="ctr"/>
            <a:r>
              <a:rPr lang="en-US" u="sng" dirty="0">
                <a:solidFill>
                  <a:srgbClr val="92D050"/>
                </a:solidFill>
              </a:rPr>
              <a:t>Introduction:</a:t>
            </a:r>
          </a:p>
        </p:txBody>
      </p:sp>
      <p:sp>
        <p:nvSpPr>
          <p:cNvPr id="3" name="Content Placeholder 2"/>
          <p:cNvSpPr>
            <a:spLocks noGrp="1"/>
          </p:cNvSpPr>
          <p:nvPr>
            <p:ph sz="quarter" idx="1"/>
          </p:nvPr>
        </p:nvSpPr>
        <p:spPr>
          <a:xfrm>
            <a:off x="1981200" y="1371600"/>
            <a:ext cx="8153400" cy="5102352"/>
          </a:xfrm>
        </p:spPr>
        <p:txBody>
          <a:bodyPr>
            <a:normAutofit/>
          </a:bodyPr>
          <a:lstStyle/>
          <a:p>
            <a:pPr algn="just"/>
            <a:r>
              <a:rPr lang="en-US" dirty="0"/>
              <a:t>Research is an essential &amp; powerful tool in leading mankind towards progress. </a:t>
            </a:r>
          </a:p>
          <a:p>
            <a:pPr algn="just">
              <a:buNone/>
            </a:pPr>
            <a:endParaRPr lang="en-US" dirty="0"/>
          </a:p>
          <a:p>
            <a:pPr algn="just"/>
            <a:r>
              <a:rPr lang="en-US" dirty="0"/>
              <a:t>Scientific research leads to progress in  the fields of life. New products , new facts , new concepts &amp; new ways of doing things are being found due to ever increasing significant research  in the physical , the biological , the social &amp; the psychological fields.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477000" cy="563562"/>
          </a:xfrm>
        </p:spPr>
        <p:txBody>
          <a:bodyPr>
            <a:normAutofit/>
          </a:bodyPr>
          <a:lstStyle/>
          <a:p>
            <a:r>
              <a:rPr lang="en-US" sz="2800" b="1" i="1" u="sng" dirty="0"/>
              <a:t>Categories of research methods: </a:t>
            </a:r>
          </a:p>
        </p:txBody>
      </p:sp>
      <p:sp>
        <p:nvSpPr>
          <p:cNvPr id="3" name="Content Placeholder 2"/>
          <p:cNvSpPr>
            <a:spLocks noGrp="1"/>
          </p:cNvSpPr>
          <p:nvPr>
            <p:ph sz="quarter" idx="1"/>
          </p:nvPr>
        </p:nvSpPr>
        <p:spPr>
          <a:xfrm>
            <a:off x="1981200" y="990600"/>
            <a:ext cx="8077200" cy="5483352"/>
          </a:xfrm>
        </p:spPr>
        <p:txBody>
          <a:bodyPr>
            <a:noAutofit/>
          </a:bodyPr>
          <a:lstStyle/>
          <a:p>
            <a:pPr algn="just">
              <a:buNone/>
            </a:pPr>
            <a:r>
              <a:rPr lang="en-US" dirty="0"/>
              <a:t>-</a:t>
            </a:r>
            <a:r>
              <a:rPr lang="en-US" b="1" u="sng" dirty="0"/>
              <a:t>First Category</a:t>
            </a:r>
            <a:r>
              <a:rPr lang="en-US" dirty="0"/>
              <a:t> : The methods relating to data collection . These are used when the existing data is not sufficient , to reach the solution.</a:t>
            </a:r>
          </a:p>
          <a:p>
            <a:pPr algn="just">
              <a:buNone/>
            </a:pPr>
            <a:endParaRPr lang="en-US" dirty="0"/>
          </a:p>
          <a:p>
            <a:pPr algn="just">
              <a:buNone/>
            </a:pPr>
            <a:r>
              <a:rPr lang="en-US" b="1" u="sng" dirty="0"/>
              <a:t>Second Category </a:t>
            </a:r>
            <a:r>
              <a:rPr lang="en-US" dirty="0"/>
              <a:t>: Process of analyzing data ; i.e. to identify patterns &amp; establish a relationship between data and unknowns.</a:t>
            </a:r>
          </a:p>
          <a:p>
            <a:pPr algn="just">
              <a:buNone/>
            </a:pPr>
            <a:endParaRPr lang="en-US" dirty="0"/>
          </a:p>
          <a:p>
            <a:pPr algn="just">
              <a:buNone/>
            </a:pPr>
            <a:r>
              <a:rPr lang="en-US" b="1" u="sng" dirty="0"/>
              <a:t>Third category </a:t>
            </a:r>
            <a:r>
              <a:rPr lang="en-US" dirty="0"/>
              <a:t>:  Comprise of the methods which are used to check the accuracy of the results obtained.</a:t>
            </a:r>
          </a:p>
          <a:p>
            <a:pPr algn="just">
              <a:buNone/>
            </a:pPr>
            <a:r>
              <a:rPr lang="en-US" dirty="0"/>
              <a:t> </a:t>
            </a:r>
          </a:p>
        </p:txBody>
      </p:sp>
    </p:spTree>
    <p:extLst>
      <p:ext uri="{BB962C8B-B14F-4D97-AF65-F5344CB8AC3E}">
        <p14:creationId xmlns:p14="http://schemas.microsoft.com/office/powerpoint/2010/main" val="300587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096000" cy="715962"/>
          </a:xfrm>
        </p:spPr>
        <p:txBody>
          <a:bodyPr>
            <a:normAutofit fontScale="90000"/>
          </a:bodyPr>
          <a:lstStyle/>
          <a:p>
            <a:pPr algn="ctr"/>
            <a:r>
              <a:rPr lang="en-US" b="1" i="1" u="sng" dirty="0"/>
              <a:t>Types of Research Methods :</a:t>
            </a:r>
          </a:p>
        </p:txBody>
      </p:sp>
      <p:sp>
        <p:nvSpPr>
          <p:cNvPr id="3" name="Content Placeholder 2"/>
          <p:cNvSpPr>
            <a:spLocks noGrp="1"/>
          </p:cNvSpPr>
          <p:nvPr>
            <p:ph sz="quarter" idx="1"/>
          </p:nvPr>
        </p:nvSpPr>
        <p:spPr>
          <a:xfrm>
            <a:off x="1981200" y="1219200"/>
            <a:ext cx="7924800" cy="5254752"/>
          </a:xfrm>
        </p:spPr>
        <p:txBody>
          <a:bodyPr/>
          <a:lstStyle/>
          <a:p>
            <a:pPr algn="just"/>
            <a:r>
              <a:rPr lang="en-US" dirty="0"/>
              <a:t>Methods are the specific approach to collecting the data.</a:t>
            </a:r>
          </a:p>
          <a:p>
            <a:pPr algn="just">
              <a:buNone/>
            </a:pPr>
            <a:r>
              <a:rPr lang="en-US" dirty="0"/>
              <a:t>                         - Interviews </a:t>
            </a:r>
          </a:p>
          <a:p>
            <a:pPr algn="just">
              <a:buNone/>
            </a:pPr>
            <a:r>
              <a:rPr lang="en-US" dirty="0"/>
              <a:t>                         - Surveys</a:t>
            </a:r>
          </a:p>
          <a:p>
            <a:pPr algn="just">
              <a:buNone/>
            </a:pPr>
            <a:r>
              <a:rPr lang="en-US" dirty="0"/>
              <a:t>                         - Focus groups</a:t>
            </a:r>
          </a:p>
          <a:p>
            <a:pPr algn="just">
              <a:buNone/>
            </a:pPr>
            <a:r>
              <a:rPr lang="en-US" dirty="0"/>
              <a:t>                          - Experiments </a:t>
            </a:r>
          </a:p>
          <a:p>
            <a:pPr algn="just">
              <a:buNone/>
            </a:pPr>
            <a:r>
              <a:rPr lang="en-US" dirty="0"/>
              <a:t>                         - Case studies </a:t>
            </a:r>
          </a:p>
          <a:p>
            <a:pPr algn="just">
              <a:buNone/>
            </a:pPr>
            <a:r>
              <a:rPr lang="en-US" dirty="0"/>
              <a:t>                         - Observational studies </a:t>
            </a:r>
          </a:p>
          <a:p>
            <a:pPr algn="just">
              <a:buNone/>
            </a:pPr>
            <a:r>
              <a:rPr lang="en-US" dirty="0"/>
              <a:t>                         - On-line data collection </a:t>
            </a:r>
          </a:p>
        </p:txBody>
      </p:sp>
    </p:spTree>
    <p:extLst>
      <p:ext uri="{BB962C8B-B14F-4D97-AF65-F5344CB8AC3E}">
        <p14:creationId xmlns:p14="http://schemas.microsoft.com/office/powerpoint/2010/main" val="3114769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4800600" cy="457200"/>
          </a:xfrm>
        </p:spPr>
        <p:txBody>
          <a:bodyPr>
            <a:normAutofit fontScale="90000"/>
          </a:bodyPr>
          <a:lstStyle/>
          <a:p>
            <a:r>
              <a:rPr lang="en-US" b="1" i="1" u="sng" dirty="0">
                <a:solidFill>
                  <a:srgbClr val="C00000"/>
                </a:solidFill>
              </a:rPr>
              <a:t>Research Methodology :</a:t>
            </a:r>
          </a:p>
        </p:txBody>
      </p:sp>
      <p:sp>
        <p:nvSpPr>
          <p:cNvPr id="3" name="Content Placeholder 2"/>
          <p:cNvSpPr>
            <a:spLocks noGrp="1"/>
          </p:cNvSpPr>
          <p:nvPr>
            <p:ph sz="quarter" idx="1"/>
          </p:nvPr>
        </p:nvSpPr>
        <p:spPr>
          <a:xfrm>
            <a:off x="1752600" y="914400"/>
            <a:ext cx="8305800" cy="5559552"/>
          </a:xfrm>
        </p:spPr>
        <p:txBody>
          <a:bodyPr>
            <a:normAutofit/>
          </a:bodyPr>
          <a:lstStyle/>
          <a:p>
            <a:pPr algn="just">
              <a:buFontTx/>
              <a:buChar char="-"/>
            </a:pPr>
            <a:r>
              <a:rPr lang="en-US" dirty="0"/>
              <a:t>It is the study of methods , so as to solve the research problem.</a:t>
            </a:r>
          </a:p>
          <a:p>
            <a:pPr algn="just">
              <a:buFontTx/>
              <a:buChar char="-"/>
            </a:pPr>
            <a:endParaRPr lang="en-US" dirty="0"/>
          </a:p>
          <a:p>
            <a:pPr algn="just">
              <a:buFontTx/>
              <a:buChar char="-"/>
            </a:pPr>
            <a:r>
              <a:rPr lang="en-US" dirty="0"/>
              <a:t>Science of learning the way research should be performed systematically. </a:t>
            </a:r>
          </a:p>
          <a:p>
            <a:pPr algn="just">
              <a:buFontTx/>
              <a:buChar char="-"/>
            </a:pPr>
            <a:endParaRPr lang="en-US" dirty="0"/>
          </a:p>
          <a:p>
            <a:pPr algn="just">
              <a:buFontTx/>
              <a:buChar char="-"/>
            </a:pPr>
            <a:r>
              <a:rPr lang="en-US" dirty="0"/>
              <a:t>Refers to rigorous analysis of the methods applied in the stream of research ; to ensure that the conclusions drawn are valid , reliable &amp; credible too. </a:t>
            </a:r>
          </a:p>
          <a:p>
            <a:pPr algn="just">
              <a:buFontTx/>
              <a:buChar char="-"/>
            </a:pPr>
            <a:endParaRPr lang="en-US" dirty="0"/>
          </a:p>
          <a:p>
            <a:pPr algn="just">
              <a:buFontTx/>
              <a:buChar char="-"/>
            </a:pPr>
            <a:r>
              <a:rPr lang="en-US" dirty="0"/>
              <a:t>The system of collecting data for research projects is known as research methodology.  </a:t>
            </a:r>
          </a:p>
          <a:p>
            <a:pPr>
              <a:buNone/>
            </a:pPr>
            <a:endParaRPr lang="en-US" dirty="0"/>
          </a:p>
          <a:p>
            <a:pPr>
              <a:buNone/>
            </a:pPr>
            <a:endParaRPr lang="en-US" dirty="0"/>
          </a:p>
          <a:p>
            <a:pPr>
              <a:buNone/>
            </a:pPr>
            <a:endParaRPr lang="en-US" dirty="0"/>
          </a:p>
          <a:p>
            <a:endParaRPr lang="en-US" dirty="0"/>
          </a:p>
        </p:txBody>
      </p:sp>
    </p:spTree>
    <p:extLst>
      <p:ext uri="{BB962C8B-B14F-4D97-AF65-F5344CB8AC3E}">
        <p14:creationId xmlns:p14="http://schemas.microsoft.com/office/powerpoint/2010/main" val="306705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36626"/>
            <a:ext cx="1524000" cy="325374"/>
          </a:xfrm>
        </p:spPr>
        <p:txBody>
          <a:bodyPr>
            <a:normAutofit fontScale="90000"/>
          </a:bodyPr>
          <a:lstStyle/>
          <a:p>
            <a:r>
              <a:rPr lang="en-US" dirty="0"/>
              <a:t>Cont…</a:t>
            </a:r>
          </a:p>
        </p:txBody>
      </p:sp>
      <p:sp>
        <p:nvSpPr>
          <p:cNvPr id="3" name="Content Placeholder 2"/>
          <p:cNvSpPr>
            <a:spLocks noGrp="1"/>
          </p:cNvSpPr>
          <p:nvPr>
            <p:ph sz="quarter" idx="1"/>
          </p:nvPr>
        </p:nvSpPr>
        <p:spPr>
          <a:xfrm>
            <a:off x="1828800" y="1371600"/>
            <a:ext cx="8458200" cy="5102352"/>
          </a:xfrm>
        </p:spPr>
        <p:txBody>
          <a:bodyPr>
            <a:normAutofit/>
          </a:bodyPr>
          <a:lstStyle/>
          <a:p>
            <a:pPr algn="just"/>
            <a:r>
              <a:rPr lang="en-US" sz="3200" dirty="0"/>
              <a:t>Research methodology is a guide to research &amp; how it is conducted.</a:t>
            </a:r>
          </a:p>
          <a:p>
            <a:pPr algn="just"/>
            <a:endParaRPr lang="en-US" sz="3200" dirty="0"/>
          </a:p>
          <a:p>
            <a:pPr algn="just"/>
            <a:r>
              <a:rPr lang="en-US" sz="3200" dirty="0"/>
              <a:t>It describes &amp; analysis methods, throws more light on their limitations &amp; resources ; clarify their pre-suppositions &amp; consequences , relating to their potentialities to the twilight zone at the frontiers of knowledge. </a:t>
            </a:r>
          </a:p>
        </p:txBody>
      </p:sp>
    </p:spTree>
    <p:extLst>
      <p:ext uri="{BB962C8B-B14F-4D97-AF65-F5344CB8AC3E}">
        <p14:creationId xmlns:p14="http://schemas.microsoft.com/office/powerpoint/2010/main" val="3780629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11162"/>
          </a:xfrm>
        </p:spPr>
        <p:txBody>
          <a:bodyPr>
            <a:normAutofit fontScale="90000"/>
          </a:bodyPr>
          <a:lstStyle/>
          <a:p>
            <a:pPr algn="ctr"/>
            <a:r>
              <a:rPr lang="en-US" sz="2800" b="1" i="1" u="sng" dirty="0"/>
              <a:t>Philosophies of Methodology</a:t>
            </a:r>
            <a:r>
              <a:rPr lang="en-US" dirty="0"/>
              <a:t>: </a:t>
            </a:r>
          </a:p>
        </p:txBody>
      </p:sp>
      <p:sp>
        <p:nvSpPr>
          <p:cNvPr id="3" name="Content Placeholder 2"/>
          <p:cNvSpPr>
            <a:spLocks noGrp="1"/>
          </p:cNvSpPr>
          <p:nvPr>
            <p:ph sz="quarter" idx="1"/>
          </p:nvPr>
        </p:nvSpPr>
        <p:spPr>
          <a:xfrm>
            <a:off x="1828800" y="762000"/>
            <a:ext cx="8382000" cy="5711952"/>
          </a:xfrm>
        </p:spPr>
        <p:txBody>
          <a:bodyPr>
            <a:normAutofit fontScale="77500" lnSpcReduction="20000"/>
          </a:bodyPr>
          <a:lstStyle/>
          <a:p>
            <a:r>
              <a:rPr lang="en-US" sz="3000" b="1" u="sng" dirty="0"/>
              <a:t>Phenomenology </a:t>
            </a:r>
            <a:r>
              <a:rPr lang="en-US" dirty="0"/>
              <a:t>: Phenomenological research </a:t>
            </a:r>
            <a:r>
              <a:rPr lang="en-US" b="1" dirty="0"/>
              <a:t>is a qualitative research approach that builds on the assumption that the universal essence of anything ultimately depends on how its audience experiences it</a:t>
            </a:r>
            <a:r>
              <a:rPr lang="en-US" dirty="0"/>
              <a:t>.</a:t>
            </a:r>
          </a:p>
          <a:p>
            <a:r>
              <a:rPr lang="en-US" dirty="0"/>
              <a:t>Phenomenological researchers record and analyze the beliefs, feelings, and perceptions of the audience they’re looking to study in relation to the thing being studied. Only the audience’s views matter—the people who have experienced the phenomenon. The researcher’s personal assumptions and perceptions about the phenomenon should be irrelevant..</a:t>
            </a:r>
          </a:p>
          <a:p>
            <a:pPr>
              <a:buNone/>
            </a:pPr>
            <a:endParaRPr lang="en-US" dirty="0"/>
          </a:p>
          <a:p>
            <a:r>
              <a:rPr lang="en-US" sz="3000" b="1" u="sng" dirty="0"/>
              <a:t>Critical Theory </a:t>
            </a:r>
            <a:r>
              <a:rPr lang="en-US" dirty="0"/>
              <a:t>: Strands of critical theory exists in terms of criticism of occidental complacency &amp; that ruling elites &amp; ideologies should be challenged as well as greater equality &amp; liberty sought.</a:t>
            </a:r>
          </a:p>
          <a:p>
            <a:endParaRPr lang="en-US" dirty="0"/>
          </a:p>
          <a:p>
            <a:r>
              <a:rPr lang="en-US" sz="3000" b="1" u="sng" dirty="0"/>
              <a:t>Ethnography</a:t>
            </a:r>
            <a:r>
              <a:rPr lang="en-US" dirty="0"/>
              <a:t> : Research is undertaken in the field &amp; attempts to capture &amp; understand social action and the meaning of this action. The researcher is not based in a constructed setting or experiments but part of the everyday natural situation within which those under investigation (or those involved with research project) .</a:t>
            </a:r>
          </a:p>
          <a:p>
            <a:endParaRPr lang="en-US" dirty="0"/>
          </a:p>
        </p:txBody>
      </p:sp>
      <p:pic>
        <p:nvPicPr>
          <p:cNvPr id="1026" name="Picture 2" descr="C:\Users\Guest\Desktop\Res Methods &amp; Methodology\images (1).jpg"/>
          <p:cNvPicPr>
            <a:picLocks noChangeAspect="1" noChangeArrowheads="1"/>
          </p:cNvPicPr>
          <p:nvPr/>
        </p:nvPicPr>
        <p:blipFill>
          <a:blip r:embed="rId2"/>
          <a:srcRect/>
          <a:stretch>
            <a:fillRect/>
          </a:stretch>
        </p:blipFill>
        <p:spPr bwMode="auto">
          <a:xfrm>
            <a:off x="9067800" y="0"/>
            <a:ext cx="914400" cy="685800"/>
          </a:xfrm>
          <a:prstGeom prst="rect">
            <a:avLst/>
          </a:prstGeom>
          <a:noFill/>
        </p:spPr>
      </p:pic>
    </p:spTree>
    <p:extLst>
      <p:ext uri="{BB962C8B-B14F-4D97-AF65-F5344CB8AC3E}">
        <p14:creationId xmlns:p14="http://schemas.microsoft.com/office/powerpoint/2010/main" val="538085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182562"/>
          </a:xfrm>
        </p:spPr>
        <p:txBody>
          <a:bodyPr>
            <a:normAutofit fontScale="90000"/>
          </a:bodyPr>
          <a:lstStyle/>
          <a:p>
            <a:r>
              <a:rPr lang="en-US" sz="2000" dirty="0"/>
              <a:t>Cont…</a:t>
            </a:r>
          </a:p>
        </p:txBody>
      </p:sp>
      <p:sp>
        <p:nvSpPr>
          <p:cNvPr id="3" name="Content Placeholder 2"/>
          <p:cNvSpPr>
            <a:spLocks noGrp="1"/>
          </p:cNvSpPr>
          <p:nvPr>
            <p:ph sz="quarter" idx="1"/>
          </p:nvPr>
        </p:nvSpPr>
        <p:spPr>
          <a:xfrm>
            <a:off x="1981200" y="609600"/>
            <a:ext cx="8229600" cy="5864352"/>
          </a:xfrm>
        </p:spPr>
        <p:txBody>
          <a:bodyPr>
            <a:normAutofit/>
          </a:bodyPr>
          <a:lstStyle/>
          <a:p>
            <a:pPr algn="just"/>
            <a:r>
              <a:rPr lang="en-US" b="1" u="sng" dirty="0"/>
              <a:t>Survey</a:t>
            </a:r>
            <a:r>
              <a:rPr lang="en-US" dirty="0"/>
              <a:t> : Used to obtain data about practices, situation views at one point in time through questionnaire or interviews. Can be conducted by paper- based / web- based.</a:t>
            </a:r>
          </a:p>
          <a:p>
            <a:pPr algn="just"/>
            <a:endParaRPr lang="en-US" dirty="0"/>
          </a:p>
          <a:p>
            <a:pPr algn="just"/>
            <a:r>
              <a:rPr lang="en-US" b="1" u="sng" dirty="0"/>
              <a:t>Case – study </a:t>
            </a:r>
            <a:r>
              <a:rPr lang="en-US" dirty="0"/>
              <a:t>: Data collection at one or several sites ,- over a period of time – data is usually obtained from “multiple source of evidence” including interviews &amp; documents. </a:t>
            </a:r>
          </a:p>
          <a:p>
            <a:pPr algn="just"/>
            <a:endParaRPr lang="en-US" dirty="0"/>
          </a:p>
          <a:p>
            <a:pPr algn="just"/>
            <a:r>
              <a:rPr lang="en-US" b="1" u="sng" dirty="0"/>
              <a:t>Laboratory Experiment </a:t>
            </a:r>
            <a:r>
              <a:rPr lang="en-US" dirty="0"/>
              <a:t>:  Aim to control over independent variables being measured. Random assignments of subjects.</a:t>
            </a:r>
          </a:p>
          <a:p>
            <a:pPr algn="just"/>
            <a:endParaRPr lang="en-US" dirty="0"/>
          </a:p>
          <a:p>
            <a:pPr algn="just"/>
            <a:endParaRPr lang="en-US" dirty="0"/>
          </a:p>
        </p:txBody>
      </p:sp>
    </p:spTree>
    <p:extLst>
      <p:ext uri="{BB962C8B-B14F-4D97-AF65-F5344CB8AC3E}">
        <p14:creationId xmlns:p14="http://schemas.microsoft.com/office/powerpoint/2010/main" val="580444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1066800" cy="411162"/>
          </a:xfrm>
        </p:spPr>
        <p:txBody>
          <a:bodyPr>
            <a:normAutofit/>
          </a:bodyPr>
          <a:lstStyle/>
          <a:p>
            <a:r>
              <a:rPr lang="en-US" sz="2000" dirty="0"/>
              <a:t>Cont…</a:t>
            </a:r>
          </a:p>
        </p:txBody>
      </p:sp>
      <p:sp>
        <p:nvSpPr>
          <p:cNvPr id="3" name="Content Placeholder 2"/>
          <p:cNvSpPr>
            <a:spLocks noGrp="1"/>
          </p:cNvSpPr>
          <p:nvPr>
            <p:ph sz="quarter" idx="1"/>
          </p:nvPr>
        </p:nvSpPr>
        <p:spPr>
          <a:xfrm>
            <a:off x="1981200" y="914400"/>
            <a:ext cx="8229600" cy="5559552"/>
          </a:xfrm>
        </p:spPr>
        <p:txBody>
          <a:bodyPr/>
          <a:lstStyle/>
          <a:p>
            <a:pPr algn="just"/>
            <a:r>
              <a:rPr lang="en-US" b="1" u="sng" dirty="0"/>
              <a:t>Field experiment  </a:t>
            </a:r>
            <a:r>
              <a:rPr lang="en-US" dirty="0"/>
              <a:t>: Conducted within a naturally occurring system. Here, don’t have control over variables under measurement. </a:t>
            </a:r>
          </a:p>
          <a:p>
            <a:pPr algn="just">
              <a:buNone/>
            </a:pPr>
            <a:endParaRPr lang="en-US" dirty="0"/>
          </a:p>
          <a:p>
            <a:pPr algn="just">
              <a:buNone/>
            </a:pPr>
            <a:endParaRPr lang="en-US" dirty="0"/>
          </a:p>
          <a:p>
            <a:pPr algn="just"/>
            <a:r>
              <a:rPr lang="en-US" b="1" u="sng" dirty="0"/>
              <a:t>Action Research </a:t>
            </a:r>
            <a:r>
              <a:rPr lang="en-US" dirty="0"/>
              <a:t>: Aim to solve a practical problem.</a:t>
            </a:r>
          </a:p>
          <a:p>
            <a:pPr algn="just">
              <a:buNone/>
            </a:pPr>
            <a:r>
              <a:rPr lang="en-US" dirty="0"/>
              <a:t>                              - Reflective process of progressive problem solving led by individuals working with others in teams or as part of a “community of practice”. </a:t>
            </a:r>
          </a:p>
          <a:p>
            <a:pPr algn="just">
              <a:buNone/>
            </a:pPr>
            <a:r>
              <a:rPr lang="en-US" dirty="0"/>
              <a:t>         </a:t>
            </a:r>
          </a:p>
          <a:p>
            <a:pPr algn="just"/>
            <a:endParaRPr lang="en-US" dirty="0"/>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458200" y="152400"/>
            <a:ext cx="1676400" cy="758952"/>
          </a:xfrm>
          <a:prstGeom prst="rect">
            <a:avLst/>
          </a:prstGeom>
          <a:noFill/>
        </p:spPr>
      </p:pic>
    </p:spTree>
    <p:extLst>
      <p:ext uri="{BB962C8B-B14F-4D97-AF65-F5344CB8AC3E}">
        <p14:creationId xmlns:p14="http://schemas.microsoft.com/office/powerpoint/2010/main" val="1861241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182562"/>
          </a:xfrm>
        </p:spPr>
        <p:txBody>
          <a:bodyPr>
            <a:normAutofit fontScale="90000"/>
          </a:bodyPr>
          <a:lstStyle/>
          <a:p>
            <a:r>
              <a:rPr lang="en-US" sz="1400" dirty="0"/>
              <a:t>Cont…</a:t>
            </a:r>
          </a:p>
        </p:txBody>
      </p:sp>
      <p:sp>
        <p:nvSpPr>
          <p:cNvPr id="3" name="Content Placeholder 2"/>
          <p:cNvSpPr>
            <a:spLocks noGrp="1"/>
          </p:cNvSpPr>
          <p:nvPr>
            <p:ph sz="quarter" idx="1"/>
          </p:nvPr>
        </p:nvSpPr>
        <p:spPr>
          <a:xfrm>
            <a:off x="1752600" y="457200"/>
            <a:ext cx="8610600" cy="6016752"/>
          </a:xfrm>
        </p:spPr>
        <p:txBody>
          <a:bodyPr>
            <a:noAutofit/>
          </a:bodyPr>
          <a:lstStyle/>
          <a:p>
            <a:pPr algn="just">
              <a:buFont typeface="Courier New" pitchFamily="49" charset="0"/>
              <a:buChar char="o"/>
            </a:pPr>
            <a:r>
              <a:rPr lang="en-US" b="1" u="sng" dirty="0"/>
              <a:t>Simulations : </a:t>
            </a:r>
            <a:r>
              <a:rPr lang="en-US" dirty="0"/>
              <a:t>- Copying the behavior of a system.  </a:t>
            </a:r>
          </a:p>
          <a:p>
            <a:pPr algn="just">
              <a:buNone/>
            </a:pPr>
            <a:r>
              <a:rPr lang="en-US" dirty="0"/>
              <a:t>                   - Used in situations where the introduction of random variables. </a:t>
            </a:r>
          </a:p>
          <a:p>
            <a:pPr algn="just">
              <a:buNone/>
            </a:pPr>
            <a:endParaRPr lang="en-US" dirty="0"/>
          </a:p>
          <a:p>
            <a:pPr algn="just">
              <a:buNone/>
            </a:pPr>
            <a:r>
              <a:rPr lang="en-US" dirty="0"/>
              <a:t>- It has a problem of making the data collected sufficient enough to resemble reality. </a:t>
            </a:r>
          </a:p>
          <a:p>
            <a:pPr algn="just">
              <a:buFont typeface="Courier New" pitchFamily="49" charset="0"/>
              <a:buChar char="o"/>
            </a:pPr>
            <a:r>
              <a:rPr lang="en-US" b="1" u="sng" dirty="0"/>
              <a:t>Subjective / argumentative research </a:t>
            </a:r>
            <a:r>
              <a:rPr lang="en-US" dirty="0"/>
              <a:t>: Used for generating new theories &amp; ideas which can subsequently be tested. It is subject to research bias . It is unstructured &amp; subjective form of research. </a:t>
            </a:r>
          </a:p>
          <a:p>
            <a:endParaRPr lang="en-US" dirty="0"/>
          </a:p>
        </p:txBody>
      </p:sp>
    </p:spTree>
    <p:extLst>
      <p:ext uri="{BB962C8B-B14F-4D97-AF65-F5344CB8AC3E}">
        <p14:creationId xmlns:p14="http://schemas.microsoft.com/office/powerpoint/2010/main" val="1416416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a:bodyPr>
          <a:lstStyle/>
          <a:p>
            <a:r>
              <a:rPr lang="en-US" sz="1800" b="1" i="1" u="sng" dirty="0"/>
              <a:t>RELATIONSHIP BETWEEN  &amp; ETHODOLOGY &amp; METHODS </a:t>
            </a:r>
          </a:p>
        </p:txBody>
      </p:sp>
      <p:sp>
        <p:nvSpPr>
          <p:cNvPr id="3" name="Content Placeholder 2"/>
          <p:cNvSpPr>
            <a:spLocks noGrp="1"/>
          </p:cNvSpPr>
          <p:nvPr>
            <p:ph sz="quarter" idx="1"/>
          </p:nvPr>
        </p:nvSpPr>
        <p:spPr>
          <a:xfrm>
            <a:off x="1981200" y="990600"/>
            <a:ext cx="8153400" cy="5483352"/>
          </a:xfrm>
        </p:spPr>
        <p:txBody>
          <a:bodyPr>
            <a:normAutofit lnSpcReduction="10000"/>
          </a:bodyPr>
          <a:lstStyle/>
          <a:p>
            <a:pPr algn="just"/>
            <a:r>
              <a:rPr lang="en-US" dirty="0"/>
              <a:t>Methodology is the general research strategy that outlines the way in which a research project is to be undertaken , &amp; among other things, identifies the methods to be used in it. These methods , described in the methodology , define the means or modes of data collection or sometimes , how a specific result is to be calculated. Methodology   does not define specific methods , even though much attention is given to the nature &amp; kinds of processes to be followed in a particular procedure or to attain an objective. Any description of a means of calculation of a specific result is always a description of a method &amp; never a description of a methodology. It is thus important to avoid using methodology as a synonym for method or body of methods. </a:t>
            </a:r>
          </a:p>
          <a:p>
            <a:pPr algn="just">
              <a:buNone/>
            </a:pPr>
            <a:endParaRPr lang="en-US" dirty="0"/>
          </a:p>
        </p:txBody>
      </p:sp>
    </p:spTree>
    <p:extLst>
      <p:ext uri="{BB962C8B-B14F-4D97-AF65-F5344CB8AC3E}">
        <p14:creationId xmlns:p14="http://schemas.microsoft.com/office/powerpoint/2010/main" val="3376897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6705600" cy="487362"/>
          </a:xfrm>
        </p:spPr>
        <p:txBody>
          <a:bodyPr>
            <a:normAutofit fontScale="90000"/>
          </a:bodyPr>
          <a:lstStyle/>
          <a:p>
            <a:pPr algn="ctr"/>
            <a:r>
              <a:rPr lang="en-US" sz="2400" b="1" i="1" u="sng" dirty="0"/>
              <a:t>Advantages of Research Methodology </a:t>
            </a:r>
            <a:r>
              <a:rPr lang="en-US" b="1" dirty="0"/>
              <a:t>:</a:t>
            </a:r>
          </a:p>
        </p:txBody>
      </p:sp>
      <p:sp>
        <p:nvSpPr>
          <p:cNvPr id="3" name="Content Placeholder 2"/>
          <p:cNvSpPr>
            <a:spLocks noGrp="1"/>
          </p:cNvSpPr>
          <p:nvPr>
            <p:ph sz="quarter" idx="1"/>
          </p:nvPr>
        </p:nvSpPr>
        <p:spPr>
          <a:xfrm>
            <a:off x="1905000" y="1447800"/>
            <a:ext cx="8153400" cy="4873752"/>
          </a:xfrm>
        </p:spPr>
        <p:txBody>
          <a:bodyPr/>
          <a:lstStyle/>
          <a:p>
            <a:pPr algn="just">
              <a:buNone/>
            </a:pPr>
            <a:r>
              <a:rPr lang="en-US" dirty="0"/>
              <a:t>1) Advancement of wealth of human being.</a:t>
            </a:r>
          </a:p>
          <a:p>
            <a:pPr algn="just"/>
            <a:endParaRPr lang="en-US" dirty="0"/>
          </a:p>
          <a:p>
            <a:pPr algn="just">
              <a:buNone/>
            </a:pPr>
            <a:r>
              <a:rPr lang="en-US" dirty="0"/>
              <a:t>2) Provision of tools for carrying out the research.</a:t>
            </a:r>
          </a:p>
          <a:p>
            <a:pPr algn="just">
              <a:buNone/>
            </a:pPr>
            <a:endParaRPr lang="en-US" dirty="0"/>
          </a:p>
          <a:p>
            <a:pPr algn="just">
              <a:buNone/>
            </a:pPr>
            <a:r>
              <a:rPr lang="en-US" dirty="0"/>
              <a:t>3) Develops a critical &amp; scientific attitude , disciplined thinking to observations.</a:t>
            </a:r>
          </a:p>
          <a:p>
            <a:pPr algn="just">
              <a:buNone/>
            </a:pPr>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19652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97EB-C146-42BC-8639-0B1CBCC3B170}"/>
              </a:ext>
            </a:extLst>
          </p:cNvPr>
          <p:cNvSpPr>
            <a:spLocks noGrp="1"/>
          </p:cNvSpPr>
          <p:nvPr>
            <p:ph type="title"/>
          </p:nvPr>
        </p:nvSpPr>
        <p:spPr/>
        <p:txBody>
          <a:bodyPr/>
          <a:lstStyle/>
          <a:p>
            <a:r>
              <a:rPr lang="en-US" dirty="0"/>
              <a:t>Research</a:t>
            </a:r>
            <a:endParaRPr lang="en-IN" dirty="0"/>
          </a:p>
        </p:txBody>
      </p:sp>
      <p:sp>
        <p:nvSpPr>
          <p:cNvPr id="3" name="Content Placeholder 2">
            <a:extLst>
              <a:ext uri="{FF2B5EF4-FFF2-40B4-BE49-F238E27FC236}">
                <a16:creationId xmlns:a16="http://schemas.microsoft.com/office/drawing/2014/main" id="{7F65D754-A58D-41AD-8C82-E885F6512F4F}"/>
              </a:ext>
            </a:extLst>
          </p:cNvPr>
          <p:cNvSpPr>
            <a:spLocks noGrp="1"/>
          </p:cNvSpPr>
          <p:nvPr>
            <p:ph sz="quarter" idx="1"/>
          </p:nvPr>
        </p:nvSpPr>
        <p:spPr/>
        <p:txBody>
          <a:bodyPr/>
          <a:lstStyle/>
          <a:p>
            <a:r>
              <a:rPr lang="en-US" dirty="0"/>
              <a:t>Broadest</a:t>
            </a:r>
          </a:p>
          <a:p>
            <a:endParaRPr lang="en-US" dirty="0"/>
          </a:p>
          <a:p>
            <a:pPr marL="0" indent="0">
              <a:buNone/>
            </a:pPr>
            <a:endParaRPr lang="en-US" dirty="0"/>
          </a:p>
          <a:p>
            <a:pPr marL="731520" lvl="2" indent="0">
              <a:buNone/>
            </a:pPr>
            <a:r>
              <a:rPr lang="en-US" sz="4200" dirty="0"/>
              <a:t>   Search For Knowledge</a:t>
            </a:r>
            <a:endParaRPr lang="en-IN" sz="4200" dirty="0"/>
          </a:p>
        </p:txBody>
      </p:sp>
    </p:spTree>
    <p:extLst>
      <p:ext uri="{BB962C8B-B14F-4D97-AF65-F5344CB8AC3E}">
        <p14:creationId xmlns:p14="http://schemas.microsoft.com/office/powerpoint/2010/main" val="2434339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334962"/>
          </a:xfrm>
        </p:spPr>
        <p:txBody>
          <a:bodyPr>
            <a:noAutofit/>
          </a:bodyPr>
          <a:lstStyle/>
          <a:p>
            <a:r>
              <a:rPr lang="en-US" sz="2000" dirty="0"/>
              <a:t>Cont..</a:t>
            </a:r>
          </a:p>
        </p:txBody>
      </p:sp>
      <p:sp>
        <p:nvSpPr>
          <p:cNvPr id="3" name="Content Placeholder 2"/>
          <p:cNvSpPr>
            <a:spLocks noGrp="1"/>
          </p:cNvSpPr>
          <p:nvPr>
            <p:ph sz="quarter" idx="1"/>
          </p:nvPr>
        </p:nvSpPr>
        <p:spPr>
          <a:xfrm>
            <a:off x="1981200" y="838200"/>
            <a:ext cx="8229600" cy="5635752"/>
          </a:xfrm>
        </p:spPr>
        <p:txBody>
          <a:bodyPr>
            <a:normAutofit fontScale="85000" lnSpcReduction="20000"/>
          </a:bodyPr>
          <a:lstStyle/>
          <a:p>
            <a:pPr algn="just">
              <a:buNone/>
            </a:pPr>
            <a:r>
              <a:rPr lang="en-US" sz="3200" dirty="0"/>
              <a:t> 4) Enrichment of the research process &amp; provision of chance for in- depth study &amp; understanding of the subject.</a:t>
            </a:r>
          </a:p>
          <a:p>
            <a:pPr algn="just">
              <a:buNone/>
            </a:pPr>
            <a:endParaRPr lang="en-US" sz="3200" dirty="0"/>
          </a:p>
          <a:p>
            <a:pPr algn="just">
              <a:buNone/>
            </a:pPr>
            <a:endParaRPr lang="en-US" sz="3200" dirty="0"/>
          </a:p>
          <a:p>
            <a:pPr algn="just">
              <a:buNone/>
            </a:pPr>
            <a:endParaRPr lang="en-US" sz="3200" dirty="0"/>
          </a:p>
          <a:p>
            <a:pPr algn="just">
              <a:buNone/>
            </a:pPr>
            <a:r>
              <a:rPr lang="en-US" sz="3200" dirty="0"/>
              <a:t>5) Helps to inculcate the ability to evaluate &amp; use research results with reasonable confidence and in decision – making.</a:t>
            </a:r>
          </a:p>
          <a:p>
            <a:pPr algn="just"/>
            <a:endParaRPr lang="en-US" sz="3200" dirty="0"/>
          </a:p>
          <a:p>
            <a:pPr algn="just"/>
            <a:endParaRPr lang="en-US" sz="3200" dirty="0"/>
          </a:p>
          <a:p>
            <a:pPr algn="just"/>
            <a:endParaRPr lang="en-US" sz="3200" dirty="0"/>
          </a:p>
          <a:p>
            <a:pPr algn="just">
              <a:buNone/>
            </a:pPr>
            <a:r>
              <a:rPr lang="en-US" sz="3200" dirty="0"/>
              <a:t>6)  Inculcates the ability to learn to read and think critically.</a:t>
            </a:r>
          </a:p>
        </p:txBody>
      </p:sp>
    </p:spTree>
    <p:extLst>
      <p:ext uri="{BB962C8B-B14F-4D97-AF65-F5344CB8AC3E}">
        <p14:creationId xmlns:p14="http://schemas.microsoft.com/office/powerpoint/2010/main" val="1304698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rmAutofit fontScale="90000"/>
          </a:bodyPr>
          <a:lstStyle/>
          <a:p>
            <a:pPr algn="ctr"/>
            <a:r>
              <a:rPr lang="en-US" sz="2400" b="1" i="1" u="sng" dirty="0"/>
              <a:t>Comparison b/w  methods &amp; methodology </a:t>
            </a:r>
            <a:r>
              <a:rPr lang="en-US" b="1" i="1" u="sng" dirty="0"/>
              <a:t>: </a:t>
            </a:r>
          </a:p>
        </p:txBody>
      </p:sp>
      <p:graphicFrame>
        <p:nvGraphicFramePr>
          <p:cNvPr id="4" name="Table 3"/>
          <p:cNvGraphicFramePr>
            <a:graphicFrameLocks noGrp="1"/>
          </p:cNvGraphicFramePr>
          <p:nvPr/>
        </p:nvGraphicFramePr>
        <p:xfrm>
          <a:off x="1676400" y="914401"/>
          <a:ext cx="8686800" cy="5638799"/>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978159">
                <a:tc>
                  <a:txBody>
                    <a:bodyPr/>
                    <a:lstStyle/>
                    <a:p>
                      <a:r>
                        <a:rPr lang="en-US" dirty="0"/>
                        <a:t>Basis of Comparison </a:t>
                      </a:r>
                    </a:p>
                  </a:txBody>
                  <a:tcPr/>
                </a:tc>
                <a:tc>
                  <a:txBody>
                    <a:bodyPr/>
                    <a:lstStyle/>
                    <a:p>
                      <a:r>
                        <a:rPr lang="en-US" dirty="0"/>
                        <a:t>Research Method</a:t>
                      </a:r>
                    </a:p>
                  </a:txBody>
                  <a:tcPr/>
                </a:tc>
                <a:tc>
                  <a:txBody>
                    <a:bodyPr/>
                    <a:lstStyle/>
                    <a:p>
                      <a:r>
                        <a:rPr lang="en-US" dirty="0"/>
                        <a:t>Research Methodology</a:t>
                      </a:r>
                    </a:p>
                  </a:txBody>
                  <a:tcPr/>
                </a:tc>
                <a:extLst>
                  <a:ext uri="{0D108BD9-81ED-4DB2-BD59-A6C34878D82A}">
                    <a16:rowId xmlns:a16="http://schemas.microsoft.com/office/drawing/2014/main" val="10000"/>
                  </a:ext>
                </a:extLst>
              </a:tr>
              <a:tr h="1346407">
                <a:tc>
                  <a:txBody>
                    <a:bodyPr/>
                    <a:lstStyle/>
                    <a:p>
                      <a:r>
                        <a:rPr lang="en-US" dirty="0"/>
                        <a:t>Meaning </a:t>
                      </a:r>
                    </a:p>
                  </a:txBody>
                  <a:tcPr/>
                </a:tc>
                <a:tc>
                  <a:txBody>
                    <a:bodyPr/>
                    <a:lstStyle/>
                    <a:p>
                      <a:r>
                        <a:rPr lang="en-US" dirty="0"/>
                        <a:t>Implies the methods</a:t>
                      </a:r>
                      <a:r>
                        <a:rPr lang="en-US" baseline="0" dirty="0"/>
                        <a:t> employed by the researcher to conduct research.</a:t>
                      </a:r>
                      <a:endParaRPr lang="en-US" dirty="0"/>
                    </a:p>
                  </a:txBody>
                  <a:tcPr/>
                </a:tc>
                <a:tc>
                  <a:txBody>
                    <a:bodyPr/>
                    <a:lstStyle/>
                    <a:p>
                      <a:r>
                        <a:rPr lang="en-US" dirty="0"/>
                        <a:t>Research methodology signifies way to efficiently solving research</a:t>
                      </a:r>
                      <a:r>
                        <a:rPr lang="en-US" baseline="0" dirty="0"/>
                        <a:t> problems.</a:t>
                      </a:r>
                      <a:endParaRPr lang="en-US" dirty="0"/>
                    </a:p>
                  </a:txBody>
                  <a:tcPr/>
                </a:tc>
                <a:extLst>
                  <a:ext uri="{0D108BD9-81ED-4DB2-BD59-A6C34878D82A}">
                    <a16:rowId xmlns:a16="http://schemas.microsoft.com/office/drawing/2014/main" val="10001"/>
                  </a:ext>
                </a:extLst>
              </a:tr>
              <a:tr h="1346407">
                <a:tc>
                  <a:txBody>
                    <a:bodyPr/>
                    <a:lstStyle/>
                    <a:p>
                      <a:r>
                        <a:rPr lang="en-US" dirty="0"/>
                        <a:t>What is it ? </a:t>
                      </a:r>
                    </a:p>
                  </a:txBody>
                  <a:tcPr/>
                </a:tc>
                <a:tc>
                  <a:txBody>
                    <a:bodyPr/>
                    <a:lstStyle/>
                    <a:p>
                      <a:r>
                        <a:rPr lang="en-US" dirty="0"/>
                        <a:t>Behavior &amp; instrument used in the selection of the research technique.  </a:t>
                      </a:r>
                    </a:p>
                  </a:txBody>
                  <a:tcPr/>
                </a:tc>
                <a:tc>
                  <a:txBody>
                    <a:bodyPr/>
                    <a:lstStyle/>
                    <a:p>
                      <a:r>
                        <a:rPr lang="en-US" dirty="0"/>
                        <a:t>Science of understanding , how research is performed methodically. </a:t>
                      </a:r>
                    </a:p>
                  </a:txBody>
                  <a:tcPr/>
                </a:tc>
                <a:extLst>
                  <a:ext uri="{0D108BD9-81ED-4DB2-BD59-A6C34878D82A}">
                    <a16:rowId xmlns:a16="http://schemas.microsoft.com/office/drawing/2014/main" val="10002"/>
                  </a:ext>
                </a:extLst>
              </a:tr>
              <a:tr h="1967826">
                <a:tc>
                  <a:txBody>
                    <a:bodyPr/>
                    <a:lstStyle/>
                    <a:p>
                      <a:r>
                        <a:rPr lang="en-US" dirty="0"/>
                        <a:t>Encompasses</a:t>
                      </a:r>
                    </a:p>
                  </a:txBody>
                  <a:tcPr/>
                </a:tc>
                <a:tc>
                  <a:txBody>
                    <a:bodyPr/>
                    <a:lstStyle/>
                    <a:p>
                      <a:r>
                        <a:rPr lang="en-US" dirty="0"/>
                        <a:t>Carrying out experiment , test , surveys &amp; so on. </a:t>
                      </a:r>
                    </a:p>
                  </a:txBody>
                  <a:tcPr/>
                </a:tc>
                <a:tc>
                  <a:txBody>
                    <a:bodyPr/>
                    <a:lstStyle/>
                    <a:p>
                      <a:r>
                        <a:rPr lang="en-US" dirty="0"/>
                        <a:t>Study different techniques which can be utilized in the performance of experiment , test , surveys etc. </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95726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11162"/>
          </a:xfrm>
        </p:spPr>
        <p:txBody>
          <a:bodyPr>
            <a:normAutofit fontScale="90000"/>
          </a:bodyPr>
          <a:lstStyle/>
          <a:p>
            <a:r>
              <a:rPr lang="en-US" dirty="0"/>
              <a:t>Cont…</a:t>
            </a:r>
          </a:p>
        </p:txBody>
      </p:sp>
      <p:graphicFrame>
        <p:nvGraphicFramePr>
          <p:cNvPr id="5" name="Table 4"/>
          <p:cNvGraphicFramePr>
            <a:graphicFrameLocks noGrp="1"/>
          </p:cNvGraphicFramePr>
          <p:nvPr/>
        </p:nvGraphicFramePr>
        <p:xfrm>
          <a:off x="1752600" y="762002"/>
          <a:ext cx="8458200" cy="5409752"/>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1585407">
                <a:tc>
                  <a:txBody>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Basis of Comparison </a:t>
                      </a:r>
                    </a:p>
                    <a:p>
                      <a:endParaRPr lang="en-US" dirty="0"/>
                    </a:p>
                    <a:p>
                      <a:endParaRPr lang="en-US" dirty="0"/>
                    </a:p>
                    <a:p>
                      <a:endParaRPr lang="en-US" dirty="0"/>
                    </a:p>
                    <a:p>
                      <a:endParaRPr lang="en-US" dirty="0"/>
                    </a:p>
                  </a:txBody>
                  <a:tcPr/>
                </a:tc>
                <a:tc>
                  <a:txBody>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Research Method</a:t>
                      </a:r>
                    </a:p>
                    <a:p>
                      <a:endParaRPr lang="en-US" dirty="0"/>
                    </a:p>
                    <a:p>
                      <a:endParaRPr lang="en-US" dirty="0"/>
                    </a:p>
                    <a:p>
                      <a:endParaRPr lang="en-US" dirty="0"/>
                    </a:p>
                  </a:txBody>
                  <a:tcPr/>
                </a:tc>
                <a:tc>
                  <a:txBody>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Research Methodology</a:t>
                      </a:r>
                    </a:p>
                    <a:p>
                      <a:endParaRPr lang="en-US" dirty="0"/>
                    </a:p>
                    <a:p>
                      <a:endParaRPr lang="en-US" dirty="0"/>
                    </a:p>
                  </a:txBody>
                  <a:tcPr/>
                </a:tc>
                <a:extLst>
                  <a:ext uri="{0D108BD9-81ED-4DB2-BD59-A6C34878D82A}">
                    <a16:rowId xmlns:a16="http://schemas.microsoft.com/office/drawing/2014/main" val="10000"/>
                  </a:ext>
                </a:extLst>
              </a:tr>
              <a:tr h="18361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Comprise of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Different investigation techniques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Entire strategy towards achievement of objectives</a:t>
                      </a:r>
                    </a:p>
                    <a:p>
                      <a:endParaRPr lang="en-US" dirty="0"/>
                    </a:p>
                  </a:txBody>
                  <a:tcPr/>
                </a:tc>
                <a:extLst>
                  <a:ext uri="{0D108BD9-81ED-4DB2-BD59-A6C34878D82A}">
                    <a16:rowId xmlns:a16="http://schemas.microsoft.com/office/drawing/2014/main" val="10001"/>
                  </a:ext>
                </a:extLst>
              </a:tr>
              <a:tr h="1836196">
                <a:tc>
                  <a:txBody>
                    <a:bodyPr/>
                    <a:lstStyle/>
                    <a:p>
                      <a:r>
                        <a:rPr lang="en-US" dirty="0"/>
                        <a:t>Objective </a:t>
                      </a:r>
                    </a:p>
                  </a:txBody>
                  <a:tcPr/>
                </a:tc>
                <a:tc>
                  <a:txBody>
                    <a:bodyPr/>
                    <a:lstStyle/>
                    <a:p>
                      <a:r>
                        <a:rPr lang="en-US" dirty="0"/>
                        <a:t>To discover solution to research problem</a:t>
                      </a:r>
                    </a:p>
                  </a:txBody>
                  <a:tcPr/>
                </a:tc>
                <a:tc>
                  <a:txBody>
                    <a:bodyPr/>
                    <a:lstStyle/>
                    <a:p>
                      <a:r>
                        <a:rPr lang="en-US" dirty="0"/>
                        <a:t>To apply correct procedures so</a:t>
                      </a:r>
                      <a:r>
                        <a:rPr lang="en-US" baseline="0" dirty="0"/>
                        <a:t> as to determine solutions.  </a:t>
                      </a:r>
                      <a:endParaRPr lang="en-US" dirty="0"/>
                    </a:p>
                  </a:txBody>
                  <a:tcPr/>
                </a:tc>
                <a:extLst>
                  <a:ext uri="{0D108BD9-81ED-4DB2-BD59-A6C34878D82A}">
                    <a16:rowId xmlns:a16="http://schemas.microsoft.com/office/drawing/2014/main" val="10002"/>
                  </a:ext>
                </a:extLst>
              </a:tr>
            </a:tbl>
          </a:graphicData>
        </a:graphic>
      </p:graphicFrame>
      <p:cxnSp>
        <p:nvCxnSpPr>
          <p:cNvPr id="6" name="Straight Connector 5"/>
          <p:cNvCxnSpPr/>
          <p:nvPr/>
        </p:nvCxnSpPr>
        <p:spPr>
          <a:xfrm flipV="1">
            <a:off x="1828800" y="1676400"/>
            <a:ext cx="8382000" cy="7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499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5791200" cy="563562"/>
          </a:xfrm>
        </p:spPr>
        <p:txBody>
          <a:bodyPr>
            <a:normAutofit fontScale="90000"/>
          </a:bodyPr>
          <a:lstStyle/>
          <a:p>
            <a:pPr algn="ctr"/>
            <a:r>
              <a:rPr lang="en-US" u="sng" dirty="0">
                <a:solidFill>
                  <a:srgbClr val="00B050"/>
                </a:solidFill>
              </a:rPr>
              <a:t>Research Methodologies : </a:t>
            </a:r>
          </a:p>
        </p:txBody>
      </p:sp>
      <p:sp>
        <p:nvSpPr>
          <p:cNvPr id="3" name="Content Placeholder 2"/>
          <p:cNvSpPr>
            <a:spLocks noGrp="1"/>
          </p:cNvSpPr>
          <p:nvPr>
            <p:ph sz="quarter" idx="1"/>
          </p:nvPr>
        </p:nvSpPr>
        <p:spPr>
          <a:xfrm>
            <a:off x="1981200" y="1676400"/>
            <a:ext cx="8077200" cy="2438400"/>
          </a:xfrm>
        </p:spPr>
        <p:txBody>
          <a:bodyPr/>
          <a:lstStyle/>
          <a:p>
            <a:pPr>
              <a:buNone/>
            </a:pPr>
            <a:r>
              <a:rPr lang="en-US" dirty="0"/>
              <a:t>                     Research Methodologies                 </a:t>
            </a:r>
          </a:p>
          <a:p>
            <a:pPr>
              <a:buNone/>
            </a:pPr>
            <a:endParaRPr lang="en-US" dirty="0"/>
          </a:p>
          <a:p>
            <a:pPr>
              <a:buNone/>
            </a:pPr>
            <a:endParaRPr lang="en-US" dirty="0"/>
          </a:p>
          <a:p>
            <a:pPr>
              <a:buNone/>
            </a:pPr>
            <a:r>
              <a:rPr lang="en-US" sz="2000" dirty="0"/>
              <a:t>Quantitative Methodology                        Qualitative Methodology</a:t>
            </a:r>
          </a:p>
        </p:txBody>
      </p:sp>
      <p:cxnSp>
        <p:nvCxnSpPr>
          <p:cNvPr id="5" name="Straight Connector 4"/>
          <p:cNvCxnSpPr/>
          <p:nvPr/>
        </p:nvCxnSpPr>
        <p:spPr>
          <a:xfrm>
            <a:off x="4114800" y="25908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5638800" y="2362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62400" y="2133600"/>
            <a:ext cx="3429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963194" y="27424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7201694" y="2780506"/>
            <a:ext cx="2286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686800" y="228600"/>
            <a:ext cx="1676400" cy="758952"/>
          </a:xfrm>
          <a:prstGeom prst="rect">
            <a:avLst/>
          </a:prstGeom>
          <a:noFill/>
        </p:spPr>
      </p:pic>
    </p:spTree>
    <p:extLst>
      <p:ext uri="{BB962C8B-B14F-4D97-AF65-F5344CB8AC3E}">
        <p14:creationId xmlns:p14="http://schemas.microsoft.com/office/powerpoint/2010/main" val="246698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Difference Between Research Methods and Methodology</a:t>
            </a:r>
          </a:p>
        </p:txBody>
      </p:sp>
      <p:graphicFrame>
        <p:nvGraphicFramePr>
          <p:cNvPr id="9" name="Table 8"/>
          <p:cNvGraphicFramePr>
            <a:graphicFrameLocks noGrp="1"/>
          </p:cNvGraphicFramePr>
          <p:nvPr/>
        </p:nvGraphicFramePr>
        <p:xfrm>
          <a:off x="2312276" y="1959680"/>
          <a:ext cx="7798676" cy="4198633"/>
        </p:xfrm>
        <a:graphic>
          <a:graphicData uri="http://schemas.openxmlformats.org/drawingml/2006/table">
            <a:tbl>
              <a:tblPr/>
              <a:tblGrid>
                <a:gridCol w="3626069">
                  <a:extLst>
                    <a:ext uri="{9D8B030D-6E8A-4147-A177-3AD203B41FA5}">
                      <a16:colId xmlns:a16="http://schemas.microsoft.com/office/drawing/2014/main" val="20000"/>
                    </a:ext>
                  </a:extLst>
                </a:gridCol>
                <a:gridCol w="4172607">
                  <a:extLst>
                    <a:ext uri="{9D8B030D-6E8A-4147-A177-3AD203B41FA5}">
                      <a16:colId xmlns:a16="http://schemas.microsoft.com/office/drawing/2014/main" val="20001"/>
                    </a:ext>
                  </a:extLst>
                </a:gridCol>
              </a:tblGrid>
              <a:tr h="313849">
                <a:tc>
                  <a:txBody>
                    <a:bodyPr/>
                    <a:lstStyle/>
                    <a:p>
                      <a:pPr algn="l" fontAlgn="b"/>
                      <a:r>
                        <a:rPr lang="en-US" sz="1400" b="1" i="0" u="none" strike="noStrike" dirty="0">
                          <a:solidFill>
                            <a:srgbClr val="151515"/>
                          </a:solidFill>
                          <a:latin typeface="Segoe UI"/>
                        </a:rPr>
                        <a:t>Research Method</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151515"/>
                          </a:solidFill>
                          <a:latin typeface="Segoe UI"/>
                        </a:rPr>
                        <a:t>Research Methodology</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7353">
                <a:tc>
                  <a:txBody>
                    <a:bodyPr/>
                    <a:lstStyle/>
                    <a:p>
                      <a:pPr algn="l" fontAlgn="b"/>
                      <a:r>
                        <a:rPr lang="en-US" sz="1400" b="0" i="0" u="none" strike="noStrike">
                          <a:solidFill>
                            <a:srgbClr val="151515"/>
                          </a:solidFill>
                          <a:latin typeface="Segoe UI"/>
                        </a:rPr>
                        <a:t>The scope is lesser than research methodology</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151515"/>
                          </a:solidFill>
                          <a:latin typeface="Segoe UI"/>
                        </a:rPr>
                        <a:t>The scope is very wider than research methods</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7353">
                <a:tc>
                  <a:txBody>
                    <a:bodyPr/>
                    <a:lstStyle/>
                    <a:p>
                      <a:pPr algn="l" fontAlgn="b"/>
                      <a:r>
                        <a:rPr lang="en-US" sz="1400" b="0" i="0" u="none" strike="noStrike">
                          <a:solidFill>
                            <a:srgbClr val="151515"/>
                          </a:solidFill>
                          <a:latin typeface="Segoe UI"/>
                        </a:rPr>
                        <a:t>It is part of research methodology</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151515"/>
                          </a:solidFill>
                          <a:latin typeface="Segoe UI"/>
                        </a:rPr>
                        <a:t>It has many dimension</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987">
                <a:tc>
                  <a:txBody>
                    <a:bodyPr/>
                    <a:lstStyle/>
                    <a:p>
                      <a:pPr algn="l" fontAlgn="b"/>
                      <a:r>
                        <a:rPr lang="en-US" sz="1400" b="0" i="0" u="none" strike="noStrike">
                          <a:solidFill>
                            <a:srgbClr val="151515"/>
                          </a:solidFill>
                          <a:latin typeface="Segoe UI"/>
                        </a:rPr>
                        <a:t>Research method seeks to answer: what did the researcher use to complete his research.</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Research methodology seeks to answer: how did the researcher complete his study.</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81169">
                <a:tc>
                  <a:txBody>
                    <a:bodyPr/>
                    <a:lstStyle/>
                    <a:p>
                      <a:pPr algn="l" fontAlgn="b"/>
                      <a:r>
                        <a:rPr lang="en-US" sz="1400" b="0" i="0" u="none" strike="noStrike" dirty="0">
                          <a:solidFill>
                            <a:srgbClr val="000000"/>
                          </a:solidFill>
                          <a:latin typeface="Calibri"/>
                        </a:rPr>
                        <a:t>Research methods are the techniques and tools by which you research a subject or a topic.</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Methodology explains and justifies the techniques and tools by which you may proceed with your research.</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04350">
                <a:tc>
                  <a:txBody>
                    <a:bodyPr/>
                    <a:lstStyle/>
                    <a:p>
                      <a:pPr algn="l" fontAlgn="b"/>
                      <a:r>
                        <a:rPr lang="en-US" sz="1400" b="0" i="0" u="none" strike="noStrike">
                          <a:solidFill>
                            <a:srgbClr val="000000"/>
                          </a:solidFill>
                          <a:latin typeface="Calibri"/>
                        </a:rPr>
                        <a:t>Research methods involve the tasks of conducting experiments, tests, surveys, and the like utilizing the knowledge and skills learned through research methodology.</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Research methodology involves the learning of various techniques to conduct research and acquiring knowledge to perform tests, experiments, surveys, and critical analysis.</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7987">
                <a:tc>
                  <a:txBody>
                    <a:bodyPr/>
                    <a:lstStyle/>
                    <a:p>
                      <a:pPr algn="l" fontAlgn="b"/>
                      <a:r>
                        <a:rPr lang="en-US" sz="1400" b="0" i="0" u="none" strike="noStrike" dirty="0">
                          <a:solidFill>
                            <a:srgbClr val="000000"/>
                          </a:solidFill>
                          <a:latin typeface="Calibri"/>
                        </a:rPr>
                        <a:t>The research method aims at finding solutions to research problems.</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Research methodology ensures the employment of the correct procedures to solve the problems.</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81169">
                <a:tc>
                  <a:txBody>
                    <a:bodyPr/>
                    <a:lstStyle/>
                    <a:p>
                      <a:pPr algn="l" fontAlgn="b"/>
                      <a:r>
                        <a:rPr lang="en-US" sz="1400" b="0" i="0" u="none" strike="noStrike" dirty="0">
                          <a:solidFill>
                            <a:srgbClr val="000000"/>
                          </a:solidFill>
                          <a:latin typeface="Calibri"/>
                        </a:rPr>
                        <a:t>Research methods are the end of any scientific or non-scientific research.</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Research methodology paves the way to choose appropriate research methods and thus is the beginning of any research.</a:t>
                      </a:r>
                    </a:p>
                  </a:txBody>
                  <a:tcPr marL="8049" marR="8049" marT="80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61438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7467600" cy="334962"/>
          </a:xfrm>
        </p:spPr>
        <p:txBody>
          <a:bodyPr>
            <a:normAutofit fontScale="90000"/>
          </a:bodyPr>
          <a:lstStyle/>
          <a:p>
            <a:pPr algn="ctr"/>
            <a:r>
              <a:rPr lang="en-US" b="1" i="1" u="sng" dirty="0"/>
              <a:t>Research Methods &amp; Methodology </a:t>
            </a:r>
            <a:r>
              <a:rPr lang="en-US" dirty="0"/>
              <a:t>: </a:t>
            </a:r>
          </a:p>
        </p:txBody>
      </p:sp>
      <p:sp>
        <p:nvSpPr>
          <p:cNvPr id="3" name="Content Placeholder 2"/>
          <p:cNvSpPr>
            <a:spLocks noGrp="1"/>
          </p:cNvSpPr>
          <p:nvPr>
            <p:ph sz="quarter" idx="1"/>
          </p:nvPr>
        </p:nvSpPr>
        <p:spPr>
          <a:xfrm>
            <a:off x="1981200" y="685800"/>
            <a:ext cx="8229600" cy="5867400"/>
          </a:xfrm>
        </p:spPr>
        <p:txBody>
          <a:bodyPr>
            <a:normAutofit/>
          </a:bodyPr>
          <a:lstStyle/>
          <a:p>
            <a:r>
              <a:rPr lang="en-US" b="1" u="sng" dirty="0"/>
              <a:t>Research Methods :</a:t>
            </a:r>
          </a:p>
          <a:p>
            <a:pPr algn="just">
              <a:buNone/>
            </a:pPr>
            <a:r>
              <a:rPr lang="en-US" dirty="0"/>
              <a:t>        - methods by which the researcher conduct    research into a subject or a topic.</a:t>
            </a:r>
          </a:p>
          <a:p>
            <a:pPr algn="just">
              <a:buNone/>
            </a:pPr>
            <a:r>
              <a:rPr lang="en-US" dirty="0"/>
              <a:t>       - Involve experiments , tests , surveys ….</a:t>
            </a:r>
          </a:p>
          <a:p>
            <a:pPr algn="just">
              <a:buNone/>
            </a:pPr>
            <a:r>
              <a:rPr lang="en-US" dirty="0"/>
              <a:t>   - Research method pertains to all those methods which a researcher employs to undertake research process, to solve the given research problem. The </a:t>
            </a:r>
            <a:r>
              <a:rPr lang="en-US" u="sng" dirty="0">
                <a:solidFill>
                  <a:srgbClr val="FF0000"/>
                </a:solidFill>
              </a:rPr>
              <a:t>techniques &amp; procedure </a:t>
            </a:r>
            <a:r>
              <a:rPr lang="en-US" dirty="0"/>
              <a:t>, that are applied during the course of studying research problem are known as the research method. It encompasses both qualitative &amp; quantitative method of performing research operations , such as survey , case study , questionnaire , observation etc. </a:t>
            </a:r>
          </a:p>
        </p:txBody>
      </p:sp>
    </p:spTree>
    <p:extLst>
      <p:ext uri="{BB962C8B-B14F-4D97-AF65-F5344CB8AC3E}">
        <p14:creationId xmlns:p14="http://schemas.microsoft.com/office/powerpoint/2010/main" val="3979739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5867400" cy="639762"/>
          </a:xfrm>
        </p:spPr>
        <p:txBody>
          <a:bodyPr>
            <a:normAutofit fontScale="90000"/>
          </a:bodyPr>
          <a:lstStyle/>
          <a:p>
            <a:pPr algn="ctr"/>
            <a:r>
              <a:rPr lang="en-US" i="1" u="sng" dirty="0"/>
              <a:t>Qualitative Methodology </a:t>
            </a:r>
          </a:p>
        </p:txBody>
      </p:sp>
      <p:sp>
        <p:nvSpPr>
          <p:cNvPr id="3" name="Content Placeholder 2"/>
          <p:cNvSpPr>
            <a:spLocks noGrp="1"/>
          </p:cNvSpPr>
          <p:nvPr>
            <p:ph sz="quarter" idx="1"/>
          </p:nvPr>
        </p:nvSpPr>
        <p:spPr>
          <a:xfrm>
            <a:off x="1981200" y="1066800"/>
            <a:ext cx="8382000" cy="5105400"/>
          </a:xfrm>
        </p:spPr>
        <p:txBody>
          <a:bodyPr>
            <a:normAutofit fontScale="85000" lnSpcReduction="20000"/>
          </a:bodyPr>
          <a:lstStyle/>
          <a:p>
            <a:pPr>
              <a:buFontTx/>
              <a:buChar char="-"/>
            </a:pPr>
            <a:r>
              <a:rPr lang="en-US" dirty="0"/>
              <a:t>Depends on observations &amp;  descriptions.</a:t>
            </a:r>
          </a:p>
          <a:p>
            <a:pPr>
              <a:buFontTx/>
              <a:buChar char="-"/>
            </a:pPr>
            <a:endParaRPr lang="en-US" dirty="0"/>
          </a:p>
          <a:p>
            <a:pPr>
              <a:buFontTx/>
              <a:buChar char="-"/>
            </a:pPr>
            <a:r>
              <a:rPr lang="en-US" dirty="0"/>
              <a:t>Subjective , descriptive &amp; no facts .</a:t>
            </a:r>
          </a:p>
          <a:p>
            <a:pPr>
              <a:buFontTx/>
              <a:buChar char="-"/>
            </a:pPr>
            <a:endParaRPr lang="en-US" dirty="0"/>
          </a:p>
          <a:p>
            <a:pPr>
              <a:buFontTx/>
              <a:buChar char="-"/>
            </a:pPr>
            <a:r>
              <a:rPr lang="en-US" dirty="0"/>
              <a:t>Concerned with quality.</a:t>
            </a:r>
          </a:p>
          <a:p>
            <a:pPr>
              <a:buFontTx/>
              <a:buChar char="-"/>
            </a:pPr>
            <a:endParaRPr lang="en-US" dirty="0"/>
          </a:p>
          <a:p>
            <a:pPr>
              <a:buFontTx/>
              <a:buChar char="-"/>
            </a:pPr>
            <a:r>
              <a:rPr lang="en-US" dirty="0"/>
              <a:t>Non-numerical , applies reasoning &amp; uses words.</a:t>
            </a:r>
          </a:p>
          <a:p>
            <a:pPr>
              <a:buFontTx/>
              <a:buChar char="-"/>
            </a:pPr>
            <a:r>
              <a:rPr lang="en-US" dirty="0"/>
              <a:t>Aim is to get the meaning , feeling &amp; describe the situation.</a:t>
            </a:r>
          </a:p>
          <a:p>
            <a:pPr>
              <a:buFontTx/>
              <a:buChar char="-"/>
            </a:pPr>
            <a:endParaRPr lang="en-US" dirty="0"/>
          </a:p>
          <a:p>
            <a:pPr>
              <a:buFontTx/>
              <a:buChar char="-"/>
            </a:pPr>
            <a:r>
              <a:rPr lang="en-US" dirty="0"/>
              <a:t>Contexts of inquiry are not contrived ; they are natural .  Nothing  is predefined or taken for granted.</a:t>
            </a:r>
          </a:p>
          <a:p>
            <a:pPr>
              <a:buFontTx/>
              <a:buChar char="-"/>
            </a:pPr>
            <a:endParaRPr lang="en-US" dirty="0"/>
          </a:p>
          <a:p>
            <a:pPr>
              <a:buFontTx/>
              <a:buChar char="-"/>
            </a:pPr>
            <a:r>
              <a:rPr lang="en-US" dirty="0"/>
              <a:t>Interactive process.</a:t>
            </a:r>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458200" y="228600"/>
            <a:ext cx="1676400" cy="758952"/>
          </a:xfrm>
          <a:prstGeom prst="rect">
            <a:avLst/>
          </a:prstGeom>
          <a:noFill/>
        </p:spPr>
      </p:pic>
    </p:spTree>
    <p:extLst>
      <p:ext uri="{BB962C8B-B14F-4D97-AF65-F5344CB8AC3E}">
        <p14:creationId xmlns:p14="http://schemas.microsoft.com/office/powerpoint/2010/main" val="2742028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11162"/>
          </a:xfrm>
        </p:spPr>
        <p:txBody>
          <a:bodyPr>
            <a:normAutofit fontScale="90000"/>
          </a:bodyPr>
          <a:lstStyle/>
          <a:p>
            <a:pPr algn="ctr"/>
            <a:r>
              <a:rPr lang="en-US" b="1" i="1" u="sng" dirty="0"/>
              <a:t>Qualitative research methodologies </a:t>
            </a:r>
          </a:p>
        </p:txBody>
      </p:sp>
      <p:sp>
        <p:nvSpPr>
          <p:cNvPr id="3" name="Content Placeholder 2"/>
          <p:cNvSpPr>
            <a:spLocks noGrp="1"/>
          </p:cNvSpPr>
          <p:nvPr>
            <p:ph sz="quarter" idx="1"/>
          </p:nvPr>
        </p:nvSpPr>
        <p:spPr>
          <a:xfrm>
            <a:off x="1981200" y="990600"/>
            <a:ext cx="8382000" cy="5483352"/>
          </a:xfrm>
        </p:spPr>
        <p:txBody>
          <a:bodyPr/>
          <a:lstStyle/>
          <a:p>
            <a:pPr algn="just"/>
            <a:r>
              <a:rPr lang="en-US" b="1" u="sng" dirty="0"/>
              <a:t>Ethnography </a:t>
            </a:r>
            <a:r>
              <a:rPr lang="en-US" dirty="0"/>
              <a:t>: - Anthropological approach.</a:t>
            </a:r>
          </a:p>
          <a:p>
            <a:pPr algn="just"/>
            <a:endParaRPr lang="en-US" dirty="0"/>
          </a:p>
          <a:p>
            <a:pPr algn="just">
              <a:buNone/>
            </a:pPr>
            <a:r>
              <a:rPr lang="en-US" dirty="0"/>
              <a:t>            - Allows the researcher to embed himself/ herself in the natural setting of the subject he / she tries to study. </a:t>
            </a:r>
          </a:p>
          <a:p>
            <a:pPr algn="just">
              <a:buNone/>
            </a:pPr>
            <a:endParaRPr lang="en-US" dirty="0"/>
          </a:p>
          <a:p>
            <a:pPr algn="just">
              <a:buNone/>
            </a:pPr>
            <a:r>
              <a:rPr lang="en-US" dirty="0"/>
              <a:t>     - The researcher immersed in the living the lives just like the subject being studied experiencing &amp; interfacing with them.</a:t>
            </a:r>
          </a:p>
          <a:p>
            <a:pPr algn="just">
              <a:buNone/>
            </a:pPr>
            <a:endParaRPr lang="en-US" dirty="0"/>
          </a:p>
          <a:p>
            <a:pPr algn="just">
              <a:buNone/>
            </a:pPr>
            <a:r>
              <a:rPr lang="en-US" dirty="0"/>
              <a:t>     -Ex. Tribal hamlet – living &amp; researching the people inhabiting them , their customs &amp; traditions etc.</a:t>
            </a:r>
          </a:p>
        </p:txBody>
      </p:sp>
    </p:spTree>
    <p:extLst>
      <p:ext uri="{BB962C8B-B14F-4D97-AF65-F5344CB8AC3E}">
        <p14:creationId xmlns:p14="http://schemas.microsoft.com/office/powerpoint/2010/main" val="645346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11162"/>
          </a:xfrm>
        </p:spPr>
        <p:txBody>
          <a:bodyPr>
            <a:normAutofit/>
          </a:bodyPr>
          <a:lstStyle/>
          <a:p>
            <a:r>
              <a:rPr lang="en-US" sz="1800" dirty="0"/>
              <a:t>Cont..</a:t>
            </a:r>
          </a:p>
        </p:txBody>
      </p:sp>
      <p:sp>
        <p:nvSpPr>
          <p:cNvPr id="3" name="Content Placeholder 2"/>
          <p:cNvSpPr>
            <a:spLocks noGrp="1"/>
          </p:cNvSpPr>
          <p:nvPr>
            <p:ph sz="quarter" idx="1"/>
          </p:nvPr>
        </p:nvSpPr>
        <p:spPr>
          <a:xfrm>
            <a:off x="1752600" y="762000"/>
            <a:ext cx="8534400" cy="5711952"/>
          </a:xfrm>
        </p:spPr>
        <p:txBody>
          <a:bodyPr>
            <a:normAutofit fontScale="85000" lnSpcReduction="20000"/>
          </a:bodyPr>
          <a:lstStyle/>
          <a:p>
            <a:r>
              <a:rPr lang="en-US" b="1" i="1" u="sng" dirty="0"/>
              <a:t>Grounded Theory </a:t>
            </a:r>
            <a:r>
              <a:rPr lang="en-US" dirty="0"/>
              <a:t>: </a:t>
            </a:r>
          </a:p>
          <a:p>
            <a:pPr algn="just">
              <a:buNone/>
            </a:pPr>
            <a:r>
              <a:rPr lang="en-US" dirty="0"/>
              <a:t> - Makes use of the research data to the tee.</a:t>
            </a:r>
          </a:p>
          <a:p>
            <a:pPr algn="just">
              <a:buNone/>
            </a:pPr>
            <a:endParaRPr lang="en-US" dirty="0"/>
          </a:p>
          <a:p>
            <a:pPr algn="just">
              <a:buFontTx/>
              <a:buChar char="-"/>
            </a:pPr>
            <a:r>
              <a:rPr lang="en-US" dirty="0"/>
              <a:t>Instead of drawing on theory at the beginning of the research , this approach derives theory from the data collected through research . The theory is grounded in the data. </a:t>
            </a:r>
          </a:p>
          <a:p>
            <a:pPr algn="just">
              <a:buFontTx/>
              <a:buChar char="-"/>
            </a:pPr>
            <a:endParaRPr lang="en-US" dirty="0"/>
          </a:p>
          <a:p>
            <a:pPr algn="just">
              <a:buFont typeface="Courier New" pitchFamily="49" charset="0"/>
              <a:buChar char="o"/>
            </a:pPr>
            <a:r>
              <a:rPr lang="en-US" b="1" u="sng" dirty="0"/>
              <a:t>Phenomenology </a:t>
            </a:r>
            <a:r>
              <a:rPr lang="en-US" dirty="0"/>
              <a:t>: </a:t>
            </a:r>
          </a:p>
          <a:p>
            <a:pPr algn="just">
              <a:buNone/>
            </a:pPr>
            <a:r>
              <a:rPr lang="en-US" dirty="0"/>
              <a:t>  - Studies ‘phenomena’ or ‘manifestations’ of things.</a:t>
            </a:r>
          </a:p>
          <a:p>
            <a:pPr algn="just">
              <a:buNone/>
            </a:pPr>
            <a:endParaRPr lang="en-US" dirty="0"/>
          </a:p>
          <a:p>
            <a:pPr algn="just">
              <a:buNone/>
            </a:pPr>
            <a:r>
              <a:rPr lang="en-US" dirty="0"/>
              <a:t>   - It studies a particular phenomena, in its many angles &amp; facets , adding to knowledge about the phenomena. </a:t>
            </a:r>
          </a:p>
          <a:p>
            <a:pPr algn="just">
              <a:buNone/>
            </a:pPr>
            <a:endParaRPr lang="en-US" dirty="0"/>
          </a:p>
          <a:p>
            <a:pPr algn="just">
              <a:buNone/>
            </a:pPr>
            <a:r>
              <a:rPr lang="en-US" dirty="0"/>
              <a:t>  - Ex. Researching on the phenomenon of lightening , you look at information that you could access on lightening as it is experienced. </a:t>
            </a:r>
          </a:p>
        </p:txBody>
      </p:sp>
    </p:spTree>
    <p:extLst>
      <p:ext uri="{BB962C8B-B14F-4D97-AF65-F5344CB8AC3E}">
        <p14:creationId xmlns:p14="http://schemas.microsoft.com/office/powerpoint/2010/main" val="2040339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334962"/>
          </a:xfrm>
        </p:spPr>
        <p:txBody>
          <a:bodyPr>
            <a:normAutofit fontScale="90000"/>
          </a:bodyPr>
          <a:lstStyle/>
          <a:p>
            <a:r>
              <a:rPr lang="en-US" dirty="0"/>
              <a:t>Cont…</a:t>
            </a:r>
          </a:p>
        </p:txBody>
      </p:sp>
      <p:sp>
        <p:nvSpPr>
          <p:cNvPr id="3" name="Content Placeholder 2"/>
          <p:cNvSpPr>
            <a:spLocks noGrp="1"/>
          </p:cNvSpPr>
          <p:nvPr>
            <p:ph sz="quarter" idx="1"/>
          </p:nvPr>
        </p:nvSpPr>
        <p:spPr>
          <a:xfrm>
            <a:off x="1981200" y="609600"/>
            <a:ext cx="8229600" cy="5864352"/>
          </a:xfrm>
        </p:spPr>
        <p:txBody>
          <a:bodyPr>
            <a:normAutofit fontScale="92500" lnSpcReduction="10000"/>
          </a:bodyPr>
          <a:lstStyle/>
          <a:p>
            <a:r>
              <a:rPr lang="en-US" b="1" u="sng" dirty="0"/>
              <a:t>Case Study </a:t>
            </a:r>
            <a:r>
              <a:rPr lang="en-US" dirty="0"/>
              <a:t>:</a:t>
            </a:r>
          </a:p>
          <a:p>
            <a:pPr>
              <a:buNone/>
            </a:pPr>
            <a:r>
              <a:rPr lang="en-US" dirty="0"/>
              <a:t>             - Tries to study unit of any subject.</a:t>
            </a:r>
          </a:p>
          <a:p>
            <a:pPr>
              <a:buNone/>
            </a:pPr>
            <a:endParaRPr lang="en-US" dirty="0"/>
          </a:p>
          <a:p>
            <a:pPr>
              <a:buNone/>
            </a:pPr>
            <a:r>
              <a:rPr lang="en-US" dirty="0"/>
              <a:t>              - It tries to bring together all aspects &amp; information about the unit under the study , contributing to explaining or describing something .</a:t>
            </a:r>
          </a:p>
          <a:p>
            <a:pPr>
              <a:buNone/>
            </a:pPr>
            <a:endParaRPr lang="en-US" dirty="0"/>
          </a:p>
          <a:p>
            <a:pPr>
              <a:buNone/>
            </a:pPr>
            <a:r>
              <a:rPr lang="en-US" dirty="0"/>
              <a:t> Ex. Case study on some institutions, disease case.</a:t>
            </a:r>
          </a:p>
          <a:p>
            <a:pPr>
              <a:buNone/>
            </a:pPr>
            <a:endParaRPr lang="en-US" dirty="0"/>
          </a:p>
          <a:p>
            <a:pPr>
              <a:buFont typeface="Courier New" pitchFamily="49" charset="0"/>
              <a:buChar char="o"/>
            </a:pPr>
            <a:r>
              <a:rPr lang="en-US" b="1" u="sng" dirty="0"/>
              <a:t>Narrative analysis </a:t>
            </a:r>
            <a:r>
              <a:rPr lang="en-US" dirty="0"/>
              <a:t>:</a:t>
            </a:r>
          </a:p>
          <a:p>
            <a:pPr>
              <a:buFont typeface="Courier New" pitchFamily="49" charset="0"/>
              <a:buChar char="o"/>
            </a:pPr>
            <a:endParaRPr lang="en-US" dirty="0"/>
          </a:p>
          <a:p>
            <a:pPr>
              <a:buNone/>
            </a:pPr>
            <a:r>
              <a:rPr lang="en-US" dirty="0"/>
              <a:t>       -     It weaves together a sequence of events , usually from just one or two individuals to form  cohesive story.  </a:t>
            </a:r>
          </a:p>
        </p:txBody>
      </p:sp>
    </p:spTree>
    <p:extLst>
      <p:ext uri="{BB962C8B-B14F-4D97-AF65-F5344CB8AC3E}">
        <p14:creationId xmlns:p14="http://schemas.microsoft.com/office/powerpoint/2010/main" val="135742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7111-C539-4DC0-9701-CCCC7FFADFE9}"/>
              </a:ext>
            </a:extLst>
          </p:cNvPr>
          <p:cNvSpPr>
            <a:spLocks noGrp="1"/>
          </p:cNvSpPr>
          <p:nvPr>
            <p:ph type="title"/>
          </p:nvPr>
        </p:nvSpPr>
        <p:spPr/>
        <p:txBody>
          <a:bodyPr/>
          <a:lstStyle/>
          <a:p>
            <a:r>
              <a:rPr lang="en-US" dirty="0"/>
              <a:t>Research</a:t>
            </a:r>
            <a:endParaRPr lang="en-IN" dirty="0"/>
          </a:p>
        </p:txBody>
      </p:sp>
      <p:sp>
        <p:nvSpPr>
          <p:cNvPr id="3" name="Content Placeholder 2">
            <a:extLst>
              <a:ext uri="{FF2B5EF4-FFF2-40B4-BE49-F238E27FC236}">
                <a16:creationId xmlns:a16="http://schemas.microsoft.com/office/drawing/2014/main" id="{C84B6707-76EF-4023-9E44-66DFDCEFDC74}"/>
              </a:ext>
            </a:extLst>
          </p:cNvPr>
          <p:cNvSpPr>
            <a:spLocks noGrp="1"/>
          </p:cNvSpPr>
          <p:nvPr>
            <p:ph sz="quarter" idx="1"/>
          </p:nvPr>
        </p:nvSpPr>
        <p:spPr/>
        <p:txBody>
          <a:bodyPr/>
          <a:lstStyle/>
          <a:p>
            <a:r>
              <a:rPr lang="en-US" dirty="0"/>
              <a:t>Gathering Data Information and facts for advancement of knowledge</a:t>
            </a:r>
          </a:p>
          <a:p>
            <a:endParaRPr lang="en-US" dirty="0"/>
          </a:p>
          <a:p>
            <a:r>
              <a:rPr lang="en-US" dirty="0"/>
              <a:t>Performing Methodological study for answering specific questions</a:t>
            </a:r>
            <a:endParaRPr lang="en-IN" dirty="0"/>
          </a:p>
        </p:txBody>
      </p:sp>
    </p:spTree>
    <p:extLst>
      <p:ext uri="{BB962C8B-B14F-4D97-AF65-F5344CB8AC3E}">
        <p14:creationId xmlns:p14="http://schemas.microsoft.com/office/powerpoint/2010/main" val="4011045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04800"/>
            <a:ext cx="7467600" cy="944562"/>
          </a:xfrm>
        </p:spPr>
        <p:txBody>
          <a:bodyPr>
            <a:normAutofit/>
          </a:bodyPr>
          <a:lstStyle/>
          <a:p>
            <a:pPr algn="ctr"/>
            <a:r>
              <a:rPr lang="en-US" sz="2800" u="sng" dirty="0">
                <a:solidFill>
                  <a:srgbClr val="330714"/>
                </a:solidFill>
              </a:rPr>
              <a:t>Methods of data collection in qualitative methodology :</a:t>
            </a:r>
          </a:p>
        </p:txBody>
      </p:sp>
      <p:sp>
        <p:nvSpPr>
          <p:cNvPr id="3" name="Content Placeholder 2"/>
          <p:cNvSpPr>
            <a:spLocks noGrp="1"/>
          </p:cNvSpPr>
          <p:nvPr>
            <p:ph sz="quarter" idx="1"/>
          </p:nvPr>
        </p:nvSpPr>
        <p:spPr>
          <a:xfrm>
            <a:off x="1981200" y="1295400"/>
            <a:ext cx="8229600" cy="5178552"/>
          </a:xfrm>
        </p:spPr>
        <p:txBody>
          <a:bodyPr/>
          <a:lstStyle/>
          <a:p>
            <a:r>
              <a:rPr lang="en-US" b="1" u="sng" dirty="0"/>
              <a:t>Interviews :</a:t>
            </a:r>
            <a:r>
              <a:rPr lang="en-US" dirty="0"/>
              <a:t> </a:t>
            </a:r>
          </a:p>
          <a:p>
            <a:pPr>
              <a:buNone/>
            </a:pPr>
            <a:endParaRPr lang="en-US" dirty="0"/>
          </a:p>
          <a:p>
            <a:pPr algn="just">
              <a:buNone/>
            </a:pPr>
            <a:r>
              <a:rPr lang="en-US" dirty="0"/>
              <a:t>  - Most common qualitative methods.</a:t>
            </a:r>
          </a:p>
          <a:p>
            <a:pPr algn="just">
              <a:buNone/>
            </a:pPr>
            <a:endParaRPr lang="en-US" dirty="0"/>
          </a:p>
          <a:p>
            <a:pPr algn="just">
              <a:buNone/>
            </a:pPr>
            <a:r>
              <a:rPr lang="en-US" dirty="0"/>
              <a:t>  - Access to individual &amp; personal narratives &amp; responses.</a:t>
            </a:r>
          </a:p>
          <a:p>
            <a:pPr algn="just">
              <a:buNone/>
            </a:pPr>
            <a:endParaRPr lang="en-US" dirty="0"/>
          </a:p>
          <a:p>
            <a:pPr algn="just">
              <a:buNone/>
            </a:pPr>
            <a:r>
              <a:rPr lang="en-US" dirty="0"/>
              <a:t>  - Serve as the conduit to rich data </a:t>
            </a:r>
            <a:r>
              <a:rPr lang="en-US" dirty="0">
                <a:sym typeface="Wingdings" pitchFamily="2" charset="2"/>
              </a:rPr>
              <a:t> provides in – depth personal </a:t>
            </a:r>
            <a:r>
              <a:rPr lang="en-US" u="sng" dirty="0">
                <a:sym typeface="Wingdings" pitchFamily="2" charset="2"/>
              </a:rPr>
              <a:t>reflections</a:t>
            </a:r>
            <a:r>
              <a:rPr lang="en-US" dirty="0">
                <a:sym typeface="Wingdings" pitchFamily="2" charset="2"/>
              </a:rPr>
              <a:t>. </a:t>
            </a:r>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610600" y="5486400"/>
            <a:ext cx="1676400" cy="758952"/>
          </a:xfrm>
          <a:prstGeom prst="rect">
            <a:avLst/>
          </a:prstGeom>
          <a:noFill/>
        </p:spPr>
      </p:pic>
    </p:spTree>
    <p:extLst>
      <p:ext uri="{BB962C8B-B14F-4D97-AF65-F5344CB8AC3E}">
        <p14:creationId xmlns:p14="http://schemas.microsoft.com/office/powerpoint/2010/main" val="11258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457200"/>
            <a:ext cx="8229600" cy="4495800"/>
          </a:xfrm>
        </p:spPr>
        <p:txBody>
          <a:bodyPr>
            <a:normAutofit/>
          </a:bodyPr>
          <a:lstStyle/>
          <a:p>
            <a:r>
              <a:rPr lang="en-US" b="1" u="sng" dirty="0"/>
              <a:t>Focus –group discussion:</a:t>
            </a:r>
          </a:p>
          <a:p>
            <a:endParaRPr lang="en-US" b="1" u="sng" dirty="0"/>
          </a:p>
          <a:p>
            <a:pPr algn="just">
              <a:buNone/>
            </a:pPr>
            <a:r>
              <a:rPr lang="en-US" b="1" dirty="0"/>
              <a:t>   </a:t>
            </a:r>
            <a:r>
              <a:rPr lang="en-US" dirty="0"/>
              <a:t>- Indulge a group of interviewees &amp; respondents by posing questions that are then subject to discussion by the group. </a:t>
            </a:r>
          </a:p>
          <a:p>
            <a:pPr algn="just">
              <a:buNone/>
            </a:pPr>
            <a:endParaRPr lang="en-US" dirty="0"/>
          </a:p>
          <a:p>
            <a:pPr algn="just">
              <a:buNone/>
            </a:pPr>
            <a:r>
              <a:rPr lang="en-US" dirty="0"/>
              <a:t>    - The dynamics in the group , debates , opinions &amp; responses allow for “networked” answers to the questions posed , allowing the researcher to map them.  </a:t>
            </a:r>
          </a:p>
          <a:p>
            <a:pPr algn="just"/>
            <a:endParaRPr lang="en-US" dirty="0"/>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534400" y="304800"/>
            <a:ext cx="1676400" cy="758952"/>
          </a:xfrm>
          <a:prstGeom prst="rect">
            <a:avLst/>
          </a:prstGeom>
          <a:noFill/>
        </p:spPr>
      </p:pic>
    </p:spTree>
    <p:extLst>
      <p:ext uri="{BB962C8B-B14F-4D97-AF65-F5344CB8AC3E}">
        <p14:creationId xmlns:p14="http://schemas.microsoft.com/office/powerpoint/2010/main" val="3691650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334962"/>
          </a:xfrm>
        </p:spPr>
        <p:txBody>
          <a:bodyPr>
            <a:normAutofit fontScale="90000"/>
          </a:bodyPr>
          <a:lstStyle/>
          <a:p>
            <a:r>
              <a:rPr lang="en-US" sz="2000" dirty="0"/>
              <a:t>Cont…</a:t>
            </a:r>
          </a:p>
        </p:txBody>
      </p:sp>
      <p:sp>
        <p:nvSpPr>
          <p:cNvPr id="3" name="Content Placeholder 2"/>
          <p:cNvSpPr>
            <a:spLocks noGrp="1"/>
          </p:cNvSpPr>
          <p:nvPr>
            <p:ph sz="quarter" idx="1"/>
          </p:nvPr>
        </p:nvSpPr>
        <p:spPr>
          <a:xfrm>
            <a:off x="1981200" y="838200"/>
            <a:ext cx="8229600" cy="5635752"/>
          </a:xfrm>
        </p:spPr>
        <p:txBody>
          <a:bodyPr>
            <a:normAutofit fontScale="92500" lnSpcReduction="20000"/>
          </a:bodyPr>
          <a:lstStyle/>
          <a:p>
            <a:r>
              <a:rPr lang="en-US" b="1" u="sng" dirty="0"/>
              <a:t>Participant Observation</a:t>
            </a:r>
            <a:r>
              <a:rPr lang="en-US" dirty="0"/>
              <a:t>: </a:t>
            </a:r>
          </a:p>
          <a:p>
            <a:pPr>
              <a:buNone/>
            </a:pPr>
            <a:endParaRPr lang="en-US" dirty="0"/>
          </a:p>
          <a:p>
            <a:pPr>
              <a:buNone/>
            </a:pPr>
            <a:r>
              <a:rPr lang="en-US" dirty="0"/>
              <a:t>   - Entails the researcher embedding himself or herself in  a group setting &amp; observing intently to note down nuanced descriptions of the setting under study.</a:t>
            </a:r>
          </a:p>
          <a:p>
            <a:pPr>
              <a:buNone/>
            </a:pPr>
            <a:r>
              <a:rPr lang="en-US" dirty="0"/>
              <a:t>  Ex. – descriptions of individual</a:t>
            </a:r>
          </a:p>
          <a:p>
            <a:pPr>
              <a:buNone/>
            </a:pPr>
            <a:r>
              <a:rPr lang="en-US" dirty="0"/>
              <a:t>          - dynamics in a group.</a:t>
            </a:r>
          </a:p>
          <a:p>
            <a:pPr>
              <a:buNone/>
            </a:pPr>
            <a:r>
              <a:rPr lang="en-US" dirty="0"/>
              <a:t>          - individual opinions.</a:t>
            </a:r>
          </a:p>
          <a:p>
            <a:pPr>
              <a:buNone/>
            </a:pPr>
            <a:endParaRPr lang="en-US" dirty="0"/>
          </a:p>
          <a:p>
            <a:pPr algn="just">
              <a:buNone/>
            </a:pPr>
            <a:r>
              <a:rPr lang="en-US" b="1" u="sng" dirty="0"/>
              <a:t>Content analysis </a:t>
            </a:r>
            <a:r>
              <a:rPr lang="en-US" dirty="0"/>
              <a:t>: Content analysis of documents or videos provides for a close reading of such articles. It allows the examination of how words , figures , pictures &amp; texts deliver meaning, &amp; offer  explications of cultures. It yields codes &amp; categories upon being subject to rigorous analysis. </a:t>
            </a:r>
          </a:p>
        </p:txBody>
      </p:sp>
    </p:spTree>
    <p:extLst>
      <p:ext uri="{BB962C8B-B14F-4D97-AF65-F5344CB8AC3E}">
        <p14:creationId xmlns:p14="http://schemas.microsoft.com/office/powerpoint/2010/main" val="2112593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705600" cy="487362"/>
          </a:xfrm>
        </p:spPr>
        <p:txBody>
          <a:bodyPr>
            <a:normAutofit/>
          </a:bodyPr>
          <a:lstStyle/>
          <a:p>
            <a:pPr algn="ctr"/>
            <a:r>
              <a:rPr lang="en-US" sz="2800" b="1" u="sng" dirty="0"/>
              <a:t>Differences in 5 qualitative methods </a:t>
            </a:r>
          </a:p>
        </p:txBody>
      </p:sp>
      <p:graphicFrame>
        <p:nvGraphicFramePr>
          <p:cNvPr id="4" name="Content Placeholder 3"/>
          <p:cNvGraphicFramePr>
            <a:graphicFrameLocks noGrp="1"/>
          </p:cNvGraphicFramePr>
          <p:nvPr>
            <p:ph sz="quarter" idx="1"/>
          </p:nvPr>
        </p:nvGraphicFramePr>
        <p:xfrm>
          <a:off x="1828800" y="990600"/>
          <a:ext cx="8382000" cy="52324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685800">
                <a:tc>
                  <a:txBody>
                    <a:bodyPr/>
                    <a:lstStyle/>
                    <a:p>
                      <a:r>
                        <a:rPr lang="en-US" dirty="0"/>
                        <a:t>Method </a:t>
                      </a:r>
                    </a:p>
                  </a:txBody>
                  <a:tcPr/>
                </a:tc>
                <a:tc>
                  <a:txBody>
                    <a:bodyPr/>
                    <a:lstStyle/>
                    <a:p>
                      <a:r>
                        <a:rPr lang="en-US" dirty="0"/>
                        <a:t>Focus</a:t>
                      </a:r>
                      <a:r>
                        <a:rPr lang="en-US" baseline="0" dirty="0"/>
                        <a:t> </a:t>
                      </a:r>
                      <a:endParaRPr lang="en-US" dirty="0"/>
                    </a:p>
                  </a:txBody>
                  <a:tcPr/>
                </a:tc>
                <a:tc>
                  <a:txBody>
                    <a:bodyPr/>
                    <a:lstStyle/>
                    <a:p>
                      <a:r>
                        <a:rPr lang="en-US" dirty="0"/>
                        <a:t>Sample size </a:t>
                      </a:r>
                    </a:p>
                  </a:txBody>
                  <a:tcPr/>
                </a:tc>
                <a:tc>
                  <a:txBody>
                    <a:bodyPr/>
                    <a:lstStyle/>
                    <a:p>
                      <a:r>
                        <a:rPr lang="en-US" dirty="0"/>
                        <a:t>Data collection </a:t>
                      </a:r>
                    </a:p>
                  </a:txBody>
                  <a:tcPr/>
                </a:tc>
                <a:extLst>
                  <a:ext uri="{0D108BD9-81ED-4DB2-BD59-A6C34878D82A}">
                    <a16:rowId xmlns:a16="http://schemas.microsoft.com/office/drawing/2014/main" val="10000"/>
                  </a:ext>
                </a:extLst>
              </a:tr>
              <a:tr h="889000">
                <a:tc>
                  <a:txBody>
                    <a:bodyPr/>
                    <a:lstStyle/>
                    <a:p>
                      <a:r>
                        <a:rPr lang="en-US" dirty="0"/>
                        <a:t>Ethnography </a:t>
                      </a:r>
                    </a:p>
                  </a:txBody>
                  <a:tcPr/>
                </a:tc>
                <a:tc>
                  <a:txBody>
                    <a:bodyPr/>
                    <a:lstStyle/>
                    <a:p>
                      <a:r>
                        <a:rPr lang="en-US" dirty="0"/>
                        <a:t>Context or culture </a:t>
                      </a:r>
                    </a:p>
                  </a:txBody>
                  <a:tcPr/>
                </a:tc>
                <a:tc>
                  <a:txBody>
                    <a:bodyPr/>
                    <a:lstStyle/>
                    <a:p>
                      <a:r>
                        <a:rPr lang="en-US" dirty="0"/>
                        <a:t>- --------</a:t>
                      </a:r>
                    </a:p>
                  </a:txBody>
                  <a:tcPr/>
                </a:tc>
                <a:tc>
                  <a:txBody>
                    <a:bodyPr/>
                    <a:lstStyle/>
                    <a:p>
                      <a:r>
                        <a:rPr lang="en-US" dirty="0"/>
                        <a:t>Observation &amp; Interviews </a:t>
                      </a:r>
                    </a:p>
                  </a:txBody>
                  <a:tcPr/>
                </a:tc>
                <a:extLst>
                  <a:ext uri="{0D108BD9-81ED-4DB2-BD59-A6C34878D82A}">
                    <a16:rowId xmlns:a16="http://schemas.microsoft.com/office/drawing/2014/main" val="10001"/>
                  </a:ext>
                </a:extLst>
              </a:tr>
              <a:tr h="889000">
                <a:tc>
                  <a:txBody>
                    <a:bodyPr/>
                    <a:lstStyle/>
                    <a:p>
                      <a:r>
                        <a:rPr lang="en-US" dirty="0"/>
                        <a:t>Narrative </a:t>
                      </a:r>
                    </a:p>
                  </a:txBody>
                  <a:tcPr/>
                </a:tc>
                <a:tc>
                  <a:txBody>
                    <a:bodyPr/>
                    <a:lstStyle/>
                    <a:p>
                      <a:r>
                        <a:rPr lang="en-US" dirty="0"/>
                        <a:t>Individual experience &amp; sequence </a:t>
                      </a:r>
                    </a:p>
                  </a:txBody>
                  <a:tcPr/>
                </a:tc>
                <a:tc>
                  <a:txBody>
                    <a:bodyPr/>
                    <a:lstStyle/>
                    <a:p>
                      <a:r>
                        <a:rPr lang="en-US" dirty="0"/>
                        <a:t>1-2 </a:t>
                      </a:r>
                    </a:p>
                  </a:txBody>
                  <a:tcPr/>
                </a:tc>
                <a:tc>
                  <a:txBody>
                    <a:bodyPr/>
                    <a:lstStyle/>
                    <a:p>
                      <a:r>
                        <a:rPr lang="en-US" dirty="0"/>
                        <a:t>Stories from individuals &amp; documents </a:t>
                      </a:r>
                    </a:p>
                  </a:txBody>
                  <a:tcPr/>
                </a:tc>
                <a:extLst>
                  <a:ext uri="{0D108BD9-81ED-4DB2-BD59-A6C34878D82A}">
                    <a16:rowId xmlns:a16="http://schemas.microsoft.com/office/drawing/2014/main" val="10002"/>
                  </a:ext>
                </a:extLst>
              </a:tr>
              <a:tr h="889000">
                <a:tc>
                  <a:txBody>
                    <a:bodyPr/>
                    <a:lstStyle/>
                    <a:p>
                      <a:r>
                        <a:rPr lang="en-US" dirty="0"/>
                        <a:t>Phenomenological </a:t>
                      </a:r>
                    </a:p>
                  </a:txBody>
                  <a:tcPr/>
                </a:tc>
                <a:tc>
                  <a:txBody>
                    <a:bodyPr/>
                    <a:lstStyle/>
                    <a:p>
                      <a:r>
                        <a:rPr lang="en-US" dirty="0"/>
                        <a:t>People who have experienced a phenomena</a:t>
                      </a:r>
                      <a:r>
                        <a:rPr lang="en-US" baseline="0" dirty="0"/>
                        <a:t> </a:t>
                      </a:r>
                      <a:endParaRPr lang="en-US" dirty="0"/>
                    </a:p>
                  </a:txBody>
                  <a:tcPr/>
                </a:tc>
                <a:tc>
                  <a:txBody>
                    <a:bodyPr/>
                    <a:lstStyle/>
                    <a:p>
                      <a:r>
                        <a:rPr lang="en-US" dirty="0"/>
                        <a:t>5-25 </a:t>
                      </a:r>
                    </a:p>
                  </a:txBody>
                  <a:tcPr/>
                </a:tc>
                <a:tc>
                  <a:txBody>
                    <a:bodyPr/>
                    <a:lstStyle/>
                    <a:p>
                      <a:r>
                        <a:rPr lang="en-US" dirty="0"/>
                        <a:t>Interviews </a:t>
                      </a:r>
                    </a:p>
                  </a:txBody>
                  <a:tcPr/>
                </a:tc>
                <a:extLst>
                  <a:ext uri="{0D108BD9-81ED-4DB2-BD59-A6C34878D82A}">
                    <a16:rowId xmlns:a16="http://schemas.microsoft.com/office/drawing/2014/main" val="10003"/>
                  </a:ext>
                </a:extLst>
              </a:tr>
              <a:tr h="889000">
                <a:tc>
                  <a:txBody>
                    <a:bodyPr/>
                    <a:lstStyle/>
                    <a:p>
                      <a:r>
                        <a:rPr lang="en-US" dirty="0"/>
                        <a:t>Grounded Theory </a:t>
                      </a:r>
                    </a:p>
                  </a:txBody>
                  <a:tcPr/>
                </a:tc>
                <a:tc>
                  <a:txBody>
                    <a:bodyPr/>
                    <a:lstStyle/>
                    <a:p>
                      <a:r>
                        <a:rPr lang="en-US" dirty="0"/>
                        <a:t>Develop a theory from grounded</a:t>
                      </a:r>
                      <a:r>
                        <a:rPr lang="en-US" baseline="0" dirty="0"/>
                        <a:t> in field data </a:t>
                      </a:r>
                      <a:endParaRPr lang="en-US" dirty="0"/>
                    </a:p>
                  </a:txBody>
                  <a:tcPr/>
                </a:tc>
                <a:tc>
                  <a:txBody>
                    <a:bodyPr/>
                    <a:lstStyle/>
                    <a:p>
                      <a:r>
                        <a:rPr lang="en-US" dirty="0"/>
                        <a:t>20-60 </a:t>
                      </a:r>
                    </a:p>
                  </a:txBody>
                  <a:tcPr/>
                </a:tc>
                <a:tc>
                  <a:txBody>
                    <a:bodyPr/>
                    <a:lstStyle/>
                    <a:p>
                      <a:r>
                        <a:rPr lang="en-US" dirty="0"/>
                        <a:t>Interviews , open &amp; axial coding</a:t>
                      </a:r>
                    </a:p>
                  </a:txBody>
                  <a:tcPr/>
                </a:tc>
                <a:extLst>
                  <a:ext uri="{0D108BD9-81ED-4DB2-BD59-A6C34878D82A}">
                    <a16:rowId xmlns:a16="http://schemas.microsoft.com/office/drawing/2014/main" val="10004"/>
                  </a:ext>
                </a:extLst>
              </a:tr>
              <a:tr h="889000">
                <a:tc>
                  <a:txBody>
                    <a:bodyPr/>
                    <a:lstStyle/>
                    <a:p>
                      <a:r>
                        <a:rPr lang="en-US" dirty="0"/>
                        <a:t>Case study </a:t>
                      </a:r>
                    </a:p>
                  </a:txBody>
                  <a:tcPr/>
                </a:tc>
                <a:tc>
                  <a:txBody>
                    <a:bodyPr/>
                    <a:lstStyle/>
                    <a:p>
                      <a:r>
                        <a:rPr lang="en-US" dirty="0"/>
                        <a:t>Organization, entity , individual or event </a:t>
                      </a:r>
                    </a:p>
                  </a:txBody>
                  <a:tcPr/>
                </a:tc>
                <a:tc>
                  <a:txBody>
                    <a:bodyPr/>
                    <a:lstStyle/>
                    <a:p>
                      <a:r>
                        <a:rPr lang="en-US" dirty="0"/>
                        <a:t>----------</a:t>
                      </a:r>
                    </a:p>
                  </a:txBody>
                  <a:tcPr/>
                </a:tc>
                <a:tc>
                  <a:txBody>
                    <a:bodyPr/>
                    <a:lstStyle/>
                    <a:p>
                      <a:r>
                        <a:rPr lang="en-US" dirty="0"/>
                        <a:t>Interviews , documents</a:t>
                      </a:r>
                      <a:r>
                        <a:rPr lang="en-US" baseline="0" dirty="0"/>
                        <a:t> , reports &amp; observation </a:t>
                      </a:r>
                      <a:endParaRPr lang="en-US" dirty="0"/>
                    </a:p>
                  </a:txBody>
                  <a:tcPr/>
                </a:tc>
                <a:extLst>
                  <a:ext uri="{0D108BD9-81ED-4DB2-BD59-A6C34878D82A}">
                    <a16:rowId xmlns:a16="http://schemas.microsoft.com/office/drawing/2014/main" val="10005"/>
                  </a:ext>
                </a:extLst>
              </a:tr>
            </a:tbl>
          </a:graphicData>
        </a:graphic>
      </p:graphicFrame>
      <p:pic>
        <p:nvPicPr>
          <p:cNvPr id="5"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9067800" y="304800"/>
            <a:ext cx="1171460" cy="530352"/>
          </a:xfrm>
          <a:prstGeom prst="rect">
            <a:avLst/>
          </a:prstGeom>
          <a:noFill/>
        </p:spPr>
      </p:pic>
    </p:spTree>
    <p:extLst>
      <p:ext uri="{BB962C8B-B14F-4D97-AF65-F5344CB8AC3E}">
        <p14:creationId xmlns:p14="http://schemas.microsoft.com/office/powerpoint/2010/main" val="36056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a:bodyPr>
          <a:lstStyle/>
          <a:p>
            <a:pPr algn="ctr"/>
            <a:r>
              <a:rPr lang="en-US" sz="2800" b="1" u="sng" dirty="0"/>
              <a:t>Strengths of Qualitative Methodology:</a:t>
            </a:r>
          </a:p>
        </p:txBody>
      </p:sp>
      <p:sp>
        <p:nvSpPr>
          <p:cNvPr id="3" name="Content Placeholder 2"/>
          <p:cNvSpPr>
            <a:spLocks noGrp="1"/>
          </p:cNvSpPr>
          <p:nvPr>
            <p:ph sz="quarter" idx="1"/>
          </p:nvPr>
        </p:nvSpPr>
        <p:spPr>
          <a:xfrm>
            <a:off x="1981200" y="1600200"/>
            <a:ext cx="8305800" cy="4873752"/>
          </a:xfrm>
        </p:spPr>
        <p:txBody>
          <a:bodyPr>
            <a:normAutofit/>
          </a:bodyPr>
          <a:lstStyle/>
          <a:p>
            <a:pPr marL="457200" indent="-457200" algn="just">
              <a:buAutoNum type="arabicPeriod"/>
            </a:pPr>
            <a:r>
              <a:rPr lang="en-US" sz="3200" dirty="0"/>
              <a:t>Researcher gains an insider’s view of the field.</a:t>
            </a:r>
          </a:p>
          <a:p>
            <a:pPr marL="457200" indent="-457200" algn="just">
              <a:buAutoNum type="arabicPeriod"/>
            </a:pPr>
            <a:endParaRPr lang="en-US" sz="3200" dirty="0"/>
          </a:p>
          <a:p>
            <a:pPr marL="457200" indent="-457200" algn="just">
              <a:buAutoNum type="arabicPeriod"/>
            </a:pPr>
            <a:r>
              <a:rPr lang="en-US" sz="3200" dirty="0"/>
              <a:t> Play important role of suggesting possible relationships , causes , effects &amp; dynamic processes.</a:t>
            </a:r>
          </a:p>
          <a:p>
            <a:pPr marL="457200" indent="-457200" algn="just">
              <a:buAutoNum type="arabicPeriod"/>
            </a:pPr>
            <a:endParaRPr lang="en-US" sz="3200" dirty="0"/>
          </a:p>
          <a:p>
            <a:pPr marL="457200" indent="-457200" algn="just">
              <a:buAutoNum type="arabicPeriod"/>
            </a:pPr>
            <a:r>
              <a:rPr lang="en-US" sz="3200" dirty="0"/>
              <a:t>Adds flesh &amp; blood to social analysis.</a:t>
            </a:r>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cstate="print"/>
          <a:srcRect/>
          <a:stretch>
            <a:fillRect/>
          </a:stretch>
        </p:blipFill>
        <p:spPr bwMode="auto">
          <a:xfrm>
            <a:off x="9525000" y="228601"/>
            <a:ext cx="866660" cy="392361"/>
          </a:xfrm>
          <a:prstGeom prst="rect">
            <a:avLst/>
          </a:prstGeom>
          <a:noFill/>
        </p:spPr>
      </p:pic>
    </p:spTree>
    <p:extLst>
      <p:ext uri="{BB962C8B-B14F-4D97-AF65-F5344CB8AC3E}">
        <p14:creationId xmlns:p14="http://schemas.microsoft.com/office/powerpoint/2010/main" val="1847392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rmAutofit fontScale="90000"/>
          </a:bodyPr>
          <a:lstStyle/>
          <a:p>
            <a:pPr algn="ctr"/>
            <a:r>
              <a:rPr lang="en-US" b="1" i="1" u="sng" dirty="0"/>
              <a:t>Limitations </a:t>
            </a:r>
            <a:r>
              <a:rPr lang="en-US" b="1" u="sng" dirty="0"/>
              <a:t>: </a:t>
            </a:r>
          </a:p>
        </p:txBody>
      </p:sp>
      <p:sp>
        <p:nvSpPr>
          <p:cNvPr id="3" name="Content Placeholder 2"/>
          <p:cNvSpPr>
            <a:spLocks noGrp="1"/>
          </p:cNvSpPr>
          <p:nvPr>
            <p:ph sz="quarter" idx="1"/>
          </p:nvPr>
        </p:nvSpPr>
        <p:spPr>
          <a:xfrm>
            <a:off x="1752600" y="914400"/>
            <a:ext cx="8534400" cy="5559552"/>
          </a:xfrm>
        </p:spPr>
        <p:txBody>
          <a:bodyPr>
            <a:normAutofit fontScale="85000" lnSpcReduction="20000"/>
          </a:bodyPr>
          <a:lstStyle/>
          <a:p>
            <a:pPr algn="just"/>
            <a:r>
              <a:rPr lang="en-US" dirty="0"/>
              <a:t>Problem of adequate validity or reliability.</a:t>
            </a:r>
          </a:p>
          <a:p>
            <a:pPr algn="just"/>
            <a:endParaRPr lang="en-US" dirty="0"/>
          </a:p>
          <a:p>
            <a:pPr algn="just"/>
            <a:r>
              <a:rPr lang="en-US" dirty="0"/>
              <a:t>Contexts , situations , events , conditions &amp; interactions  can’t be replicated to any extent nor can generalizations be made to a wider context than the one studied with any confidence. </a:t>
            </a:r>
          </a:p>
          <a:p>
            <a:pPr algn="just"/>
            <a:endParaRPr lang="en-US" dirty="0"/>
          </a:p>
          <a:p>
            <a:pPr algn="just"/>
            <a:r>
              <a:rPr lang="en-US" dirty="0"/>
              <a:t>Time consuming </a:t>
            </a:r>
          </a:p>
          <a:p>
            <a:pPr algn="just"/>
            <a:endParaRPr lang="en-US" dirty="0"/>
          </a:p>
          <a:p>
            <a:pPr algn="just"/>
            <a:r>
              <a:rPr lang="en-US" dirty="0"/>
              <a:t>Researcher’s presence has a profound effect on the subjects of study.</a:t>
            </a:r>
          </a:p>
          <a:p>
            <a:pPr algn="just"/>
            <a:endParaRPr lang="en-US" dirty="0"/>
          </a:p>
          <a:p>
            <a:pPr algn="just"/>
            <a:r>
              <a:rPr lang="en-US" dirty="0"/>
              <a:t>Issues of anonymity &amp; confidentiality present problems when selecting findings.</a:t>
            </a:r>
          </a:p>
          <a:p>
            <a:pPr algn="just"/>
            <a:endParaRPr lang="en-US" dirty="0"/>
          </a:p>
          <a:p>
            <a:pPr algn="just"/>
            <a:r>
              <a:rPr lang="en-US" dirty="0"/>
              <a:t>Chances for bias are more. </a:t>
            </a:r>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458200" y="457200"/>
            <a:ext cx="1676400" cy="758952"/>
          </a:xfrm>
          <a:prstGeom prst="rect">
            <a:avLst/>
          </a:prstGeom>
          <a:noFill/>
        </p:spPr>
      </p:pic>
    </p:spTree>
    <p:extLst>
      <p:ext uri="{BB962C8B-B14F-4D97-AF65-F5344CB8AC3E}">
        <p14:creationId xmlns:p14="http://schemas.microsoft.com/office/powerpoint/2010/main" val="2304778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781800" cy="563562"/>
          </a:xfrm>
        </p:spPr>
        <p:txBody>
          <a:bodyPr>
            <a:normAutofit fontScale="90000"/>
          </a:bodyPr>
          <a:lstStyle/>
          <a:p>
            <a:pPr algn="ctr"/>
            <a:r>
              <a:rPr lang="en-US" b="1" u="sng" dirty="0"/>
              <a:t>Quantitative research methods</a:t>
            </a:r>
          </a:p>
        </p:txBody>
      </p:sp>
      <p:sp>
        <p:nvSpPr>
          <p:cNvPr id="3" name="Content Placeholder 2"/>
          <p:cNvSpPr>
            <a:spLocks noGrp="1"/>
          </p:cNvSpPr>
          <p:nvPr>
            <p:ph sz="quarter" idx="1"/>
          </p:nvPr>
        </p:nvSpPr>
        <p:spPr>
          <a:xfrm>
            <a:off x="1981200" y="1219200"/>
            <a:ext cx="8305800" cy="5254752"/>
          </a:xfrm>
        </p:spPr>
        <p:txBody>
          <a:bodyPr>
            <a:normAutofit fontScale="92500" lnSpcReduction="20000"/>
          </a:bodyPr>
          <a:lstStyle/>
          <a:p>
            <a:pPr algn="just"/>
            <a:r>
              <a:rPr lang="en-US" dirty="0"/>
              <a:t>Data can be analyzed in terms of numbers.</a:t>
            </a:r>
          </a:p>
          <a:p>
            <a:pPr algn="just"/>
            <a:endParaRPr lang="en-US" dirty="0"/>
          </a:p>
          <a:p>
            <a:pPr algn="just"/>
            <a:r>
              <a:rPr lang="en-US" dirty="0"/>
              <a:t>Based on original plans &amp; its results are readily analyzed &amp; interpreted.</a:t>
            </a:r>
          </a:p>
          <a:p>
            <a:pPr algn="just"/>
            <a:endParaRPr lang="en-US" dirty="0"/>
          </a:p>
          <a:p>
            <a:pPr algn="just"/>
            <a:r>
              <a:rPr lang="en-US" dirty="0"/>
              <a:t>Collection &amp;  analysis of data in numeric form.</a:t>
            </a:r>
          </a:p>
          <a:p>
            <a:pPr algn="just"/>
            <a:endParaRPr lang="en-US" dirty="0"/>
          </a:p>
          <a:p>
            <a:pPr algn="just"/>
            <a:r>
              <a:rPr lang="en-US" dirty="0"/>
              <a:t>Large samples are required.</a:t>
            </a:r>
          </a:p>
          <a:p>
            <a:pPr algn="just"/>
            <a:endParaRPr lang="en-US" dirty="0"/>
          </a:p>
          <a:p>
            <a:pPr algn="just"/>
            <a:r>
              <a:rPr lang="en-US" dirty="0"/>
              <a:t>More vulnerable to statistical error.</a:t>
            </a:r>
          </a:p>
          <a:p>
            <a:pPr algn="just"/>
            <a:endParaRPr lang="en-US" dirty="0"/>
          </a:p>
          <a:p>
            <a:pPr algn="just"/>
            <a:r>
              <a:rPr lang="en-US" dirty="0"/>
              <a:t>Misuse of sampling and weighting can undermine the accuracy , validity &amp; project ability. </a:t>
            </a:r>
          </a:p>
          <a:p>
            <a:endParaRPr lang="en-US" dirty="0"/>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794827" y="304800"/>
            <a:ext cx="1339773" cy="606552"/>
          </a:xfrm>
          <a:prstGeom prst="rect">
            <a:avLst/>
          </a:prstGeom>
          <a:noFill/>
        </p:spPr>
      </p:pic>
    </p:spTree>
    <p:extLst>
      <p:ext uri="{BB962C8B-B14F-4D97-AF65-F5344CB8AC3E}">
        <p14:creationId xmlns:p14="http://schemas.microsoft.com/office/powerpoint/2010/main" val="3260164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normAutofit fontScale="90000"/>
          </a:bodyPr>
          <a:lstStyle/>
          <a:p>
            <a:pPr algn="ctr"/>
            <a:r>
              <a:rPr lang="en-US" sz="2800" b="1" i="1" u="sng" dirty="0"/>
              <a:t>Key characteristics of Quantitative Research methods: </a:t>
            </a:r>
          </a:p>
        </p:txBody>
      </p:sp>
      <p:sp>
        <p:nvSpPr>
          <p:cNvPr id="3" name="Content Placeholder 2"/>
          <p:cNvSpPr>
            <a:spLocks noGrp="1"/>
          </p:cNvSpPr>
          <p:nvPr>
            <p:ph sz="quarter" idx="1"/>
          </p:nvPr>
        </p:nvSpPr>
        <p:spPr>
          <a:xfrm>
            <a:off x="1981200" y="1219200"/>
            <a:ext cx="8229600" cy="5254752"/>
          </a:xfrm>
        </p:spPr>
        <p:txBody>
          <a:bodyPr/>
          <a:lstStyle/>
          <a:p>
            <a:pPr marL="457200" indent="-457200" algn="just">
              <a:buAutoNum type="arabicParenR"/>
            </a:pPr>
            <a:r>
              <a:rPr lang="en-US" b="1" u="sng" dirty="0"/>
              <a:t>Control:</a:t>
            </a:r>
            <a:r>
              <a:rPr lang="en-US" dirty="0"/>
              <a:t> - Enables the researcher to identify the causes of his or her observations.</a:t>
            </a:r>
          </a:p>
          <a:p>
            <a:pPr marL="457200" indent="-457200" algn="just">
              <a:buNone/>
            </a:pPr>
            <a:r>
              <a:rPr lang="en-US" dirty="0"/>
              <a:t>               - Control is necessary in order to provide unambiguous answers to questions. </a:t>
            </a:r>
          </a:p>
          <a:p>
            <a:pPr marL="457200" indent="-457200" algn="just">
              <a:buNone/>
            </a:pPr>
            <a:r>
              <a:rPr lang="en-US" dirty="0"/>
              <a:t>               - Control helps to isolate Cause &amp; Effect. </a:t>
            </a:r>
          </a:p>
          <a:p>
            <a:pPr marL="457200" indent="-457200" algn="just">
              <a:buNone/>
            </a:pPr>
            <a:endParaRPr lang="en-US" dirty="0"/>
          </a:p>
          <a:p>
            <a:pPr marL="457200" indent="-457200" algn="just">
              <a:buNone/>
            </a:pPr>
            <a:r>
              <a:rPr lang="en-US" dirty="0">
                <a:solidFill>
                  <a:srgbClr val="FF0000"/>
                </a:solidFill>
              </a:rPr>
              <a:t>2) </a:t>
            </a:r>
            <a:r>
              <a:rPr lang="en-US" b="1" u="sng" dirty="0"/>
              <a:t>Operational Definition</a:t>
            </a:r>
            <a:r>
              <a:rPr lang="en-US" dirty="0"/>
              <a:t>:</a:t>
            </a:r>
          </a:p>
          <a:p>
            <a:pPr marL="457200" indent="-457200" algn="just">
              <a:buNone/>
            </a:pPr>
            <a:r>
              <a:rPr lang="en-US" dirty="0"/>
              <a:t>            - Terms must be defined by the steps or operations used to measure them.</a:t>
            </a:r>
          </a:p>
          <a:p>
            <a:pPr marL="457200" indent="-457200" algn="just">
              <a:buNone/>
            </a:pPr>
            <a:r>
              <a:rPr lang="en-US" dirty="0"/>
              <a:t>            - Eliminates confusion in meaning &amp; communication. </a:t>
            </a:r>
            <a:endParaRPr lang="en-US" dirty="0">
              <a:solidFill>
                <a:srgbClr val="FF0000"/>
              </a:solidFill>
            </a:endParaRPr>
          </a:p>
        </p:txBody>
      </p:sp>
    </p:spTree>
    <p:extLst>
      <p:ext uri="{BB962C8B-B14F-4D97-AF65-F5344CB8AC3E}">
        <p14:creationId xmlns:p14="http://schemas.microsoft.com/office/powerpoint/2010/main" val="33053711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2362200" cy="411162"/>
          </a:xfrm>
        </p:spPr>
        <p:txBody>
          <a:bodyPr>
            <a:normAutofit/>
          </a:bodyPr>
          <a:lstStyle/>
          <a:p>
            <a:r>
              <a:rPr lang="en-US" sz="2000" dirty="0"/>
              <a:t>Cont…</a:t>
            </a:r>
          </a:p>
        </p:txBody>
      </p:sp>
      <p:sp>
        <p:nvSpPr>
          <p:cNvPr id="3" name="Content Placeholder 2"/>
          <p:cNvSpPr>
            <a:spLocks noGrp="1"/>
          </p:cNvSpPr>
          <p:nvPr>
            <p:ph sz="quarter" idx="1"/>
          </p:nvPr>
        </p:nvSpPr>
        <p:spPr>
          <a:xfrm>
            <a:off x="1981200" y="1981200"/>
            <a:ext cx="8153400" cy="4492752"/>
          </a:xfrm>
        </p:spPr>
        <p:txBody>
          <a:bodyPr/>
          <a:lstStyle/>
          <a:p>
            <a:pPr algn="just"/>
            <a:r>
              <a:rPr lang="en-US" b="1" u="sng" dirty="0"/>
              <a:t>Replication </a:t>
            </a:r>
            <a:r>
              <a:rPr lang="en-US" dirty="0"/>
              <a:t>: To be replicable , the data obtained in an experiment must be reliable ; i.e. the same result must be found if the study is repeated. If observations are not repeatable , our descriptions &amp; explanations are thought to be unreliable. </a:t>
            </a:r>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7924800" y="381000"/>
            <a:ext cx="2209800" cy="758952"/>
          </a:xfrm>
          <a:prstGeom prst="rect">
            <a:avLst/>
          </a:prstGeom>
          <a:noFill/>
        </p:spPr>
      </p:pic>
    </p:spTree>
    <p:extLst>
      <p:ext uri="{BB962C8B-B14F-4D97-AF65-F5344CB8AC3E}">
        <p14:creationId xmlns:p14="http://schemas.microsoft.com/office/powerpoint/2010/main" val="168608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normAutofit/>
          </a:bodyPr>
          <a:lstStyle/>
          <a:p>
            <a:pPr algn="ctr"/>
            <a:r>
              <a:rPr lang="en-US" sz="2400" b="1" i="1" u="sng" dirty="0">
                <a:solidFill>
                  <a:schemeClr val="tx1">
                    <a:lumMod val="95000"/>
                    <a:lumOff val="5000"/>
                  </a:schemeClr>
                </a:solidFill>
              </a:rPr>
              <a:t>Strengths of Quantitative Methodology </a:t>
            </a:r>
          </a:p>
        </p:txBody>
      </p:sp>
      <p:sp>
        <p:nvSpPr>
          <p:cNvPr id="3" name="Content Placeholder 2"/>
          <p:cNvSpPr>
            <a:spLocks noGrp="1"/>
          </p:cNvSpPr>
          <p:nvPr>
            <p:ph sz="quarter" idx="1"/>
          </p:nvPr>
        </p:nvSpPr>
        <p:spPr>
          <a:xfrm>
            <a:off x="1981200" y="1219200"/>
            <a:ext cx="8229600" cy="5254752"/>
          </a:xfrm>
        </p:spPr>
        <p:txBody>
          <a:bodyPr>
            <a:normAutofit lnSpcReduction="10000"/>
          </a:bodyPr>
          <a:lstStyle/>
          <a:p>
            <a:r>
              <a:rPr lang="en-US" dirty="0"/>
              <a:t>Precision :  Through quantitative &amp; reliable measurement.</a:t>
            </a:r>
          </a:p>
          <a:p>
            <a:endParaRPr lang="en-US" dirty="0"/>
          </a:p>
          <a:p>
            <a:r>
              <a:rPr lang="en-US" dirty="0"/>
              <a:t>Control: Through sampling &amp; design</a:t>
            </a:r>
          </a:p>
          <a:p>
            <a:endParaRPr lang="en-US" dirty="0"/>
          </a:p>
          <a:p>
            <a:r>
              <a:rPr lang="en-US" dirty="0"/>
              <a:t>Ability to produce causality data , through the sue of controlled experiments.</a:t>
            </a:r>
          </a:p>
          <a:p>
            <a:endParaRPr lang="en-US" dirty="0"/>
          </a:p>
          <a:p>
            <a:r>
              <a:rPr lang="en-US" dirty="0"/>
              <a:t>Statistical techniques allow for sophisticated analyses. </a:t>
            </a:r>
          </a:p>
          <a:p>
            <a:endParaRPr lang="en-US" dirty="0"/>
          </a:p>
          <a:p>
            <a:r>
              <a:rPr lang="en-US" dirty="0"/>
              <a:t>Replicable. </a:t>
            </a:r>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9220200" y="152400"/>
            <a:ext cx="1171460" cy="530352"/>
          </a:xfrm>
          <a:prstGeom prst="rect">
            <a:avLst/>
          </a:prstGeom>
          <a:noFill/>
        </p:spPr>
      </p:pic>
    </p:spTree>
    <p:extLst>
      <p:ext uri="{BB962C8B-B14F-4D97-AF65-F5344CB8AC3E}">
        <p14:creationId xmlns:p14="http://schemas.microsoft.com/office/powerpoint/2010/main" val="44441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1FD3-11E0-4E90-9C77-B147F9FC2A55}"/>
              </a:ext>
            </a:extLst>
          </p:cNvPr>
          <p:cNvSpPr>
            <a:spLocks noGrp="1"/>
          </p:cNvSpPr>
          <p:nvPr>
            <p:ph type="title"/>
          </p:nvPr>
        </p:nvSpPr>
        <p:spPr/>
        <p:txBody>
          <a:bodyPr/>
          <a:lstStyle/>
          <a:p>
            <a:r>
              <a:rPr lang="en-US" dirty="0"/>
              <a:t>Types of </a:t>
            </a:r>
            <a:r>
              <a:rPr lang="en-US" dirty="0" err="1"/>
              <a:t>reaserch</a:t>
            </a:r>
            <a:endParaRPr lang="en-IN" dirty="0"/>
          </a:p>
        </p:txBody>
      </p:sp>
      <p:sp>
        <p:nvSpPr>
          <p:cNvPr id="3" name="Content Placeholder 2">
            <a:extLst>
              <a:ext uri="{FF2B5EF4-FFF2-40B4-BE49-F238E27FC236}">
                <a16:creationId xmlns:a16="http://schemas.microsoft.com/office/drawing/2014/main" id="{8F72910C-2F2A-40F2-A063-AD8369EFF456}"/>
              </a:ext>
            </a:extLst>
          </p:cNvPr>
          <p:cNvSpPr>
            <a:spLocks noGrp="1"/>
          </p:cNvSpPr>
          <p:nvPr>
            <p:ph sz="quarter" idx="1"/>
          </p:nvPr>
        </p:nvSpPr>
        <p:spPr/>
        <p:txBody>
          <a:bodyPr/>
          <a:lstStyle/>
          <a:p>
            <a:r>
              <a:rPr lang="en-US" dirty="0"/>
              <a:t>General /Basic research</a:t>
            </a:r>
          </a:p>
          <a:p>
            <a:r>
              <a:rPr lang="en-US" dirty="0"/>
              <a:t>Specific /Applied </a:t>
            </a:r>
            <a:r>
              <a:rPr lang="en-US" dirty="0" err="1"/>
              <a:t>reaserch</a:t>
            </a:r>
            <a:endParaRPr lang="en-IN" dirty="0"/>
          </a:p>
        </p:txBody>
      </p:sp>
    </p:spTree>
    <p:extLst>
      <p:ext uri="{BB962C8B-B14F-4D97-AF65-F5344CB8AC3E}">
        <p14:creationId xmlns:p14="http://schemas.microsoft.com/office/powerpoint/2010/main" val="3993193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019800" cy="487362"/>
          </a:xfrm>
        </p:spPr>
        <p:txBody>
          <a:bodyPr>
            <a:normAutofit fontScale="90000"/>
          </a:bodyPr>
          <a:lstStyle/>
          <a:p>
            <a:pPr algn="ctr"/>
            <a:r>
              <a:rPr lang="en-US" sz="2800" u="sng" dirty="0">
                <a:solidFill>
                  <a:schemeClr val="accent2">
                    <a:lumMod val="75000"/>
                  </a:schemeClr>
                </a:solidFill>
              </a:rPr>
              <a:t>Quantitative research methods </a:t>
            </a:r>
            <a:r>
              <a:rPr lang="en-US" u="sng" dirty="0">
                <a:solidFill>
                  <a:schemeClr val="accent2">
                    <a:lumMod val="75000"/>
                  </a:schemeClr>
                </a:solidFill>
              </a:rPr>
              <a:t>:</a:t>
            </a:r>
          </a:p>
        </p:txBody>
      </p:sp>
      <p:sp>
        <p:nvSpPr>
          <p:cNvPr id="3" name="Content Placeholder 2"/>
          <p:cNvSpPr>
            <a:spLocks noGrp="1"/>
          </p:cNvSpPr>
          <p:nvPr>
            <p:ph sz="quarter" idx="1"/>
          </p:nvPr>
        </p:nvSpPr>
        <p:spPr>
          <a:xfrm>
            <a:off x="1981200" y="1143000"/>
            <a:ext cx="8153400" cy="5330952"/>
          </a:xfrm>
        </p:spPr>
        <p:txBody>
          <a:bodyPr>
            <a:normAutofit fontScale="92500" lnSpcReduction="10000"/>
          </a:bodyPr>
          <a:lstStyle/>
          <a:p>
            <a:pPr algn="just"/>
            <a:r>
              <a:rPr lang="en-US" dirty="0"/>
              <a:t>Deductive approach.</a:t>
            </a:r>
          </a:p>
          <a:p>
            <a:pPr algn="just"/>
            <a:endParaRPr lang="en-US" dirty="0"/>
          </a:p>
          <a:p>
            <a:pPr algn="just"/>
            <a:r>
              <a:rPr lang="en-US" dirty="0"/>
              <a:t>Generally involves collecting numerical data that can be subjected to statistical analysis.</a:t>
            </a:r>
          </a:p>
          <a:p>
            <a:pPr algn="just">
              <a:buNone/>
            </a:pPr>
            <a:endParaRPr lang="en-US" dirty="0"/>
          </a:p>
          <a:p>
            <a:pPr algn="just">
              <a:buNone/>
            </a:pPr>
            <a:r>
              <a:rPr lang="en-US" dirty="0"/>
              <a:t>Ex. – Performance Tests</a:t>
            </a:r>
          </a:p>
          <a:p>
            <a:pPr algn="just">
              <a:buNone/>
            </a:pPr>
            <a:endParaRPr lang="en-US" dirty="0"/>
          </a:p>
          <a:p>
            <a:pPr algn="just">
              <a:buNone/>
            </a:pPr>
            <a:r>
              <a:rPr lang="en-US" dirty="0"/>
              <a:t>       - Personality Measures </a:t>
            </a:r>
          </a:p>
          <a:p>
            <a:pPr algn="just">
              <a:buNone/>
            </a:pPr>
            <a:endParaRPr lang="en-US" dirty="0"/>
          </a:p>
          <a:p>
            <a:pPr algn="just">
              <a:buNone/>
            </a:pPr>
            <a:r>
              <a:rPr lang="en-US" dirty="0"/>
              <a:t>       -Questionnaires (closed ended &amp; open ended )</a:t>
            </a:r>
          </a:p>
          <a:p>
            <a:pPr algn="just">
              <a:buNone/>
            </a:pPr>
            <a:endParaRPr lang="en-US" dirty="0"/>
          </a:p>
          <a:p>
            <a:pPr algn="just">
              <a:buNone/>
            </a:pPr>
            <a:r>
              <a:rPr lang="en-US" dirty="0"/>
              <a:t>       - Content analysis </a:t>
            </a:r>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534400" y="304800"/>
            <a:ext cx="1676400" cy="758952"/>
          </a:xfrm>
          <a:prstGeom prst="rect">
            <a:avLst/>
          </a:prstGeom>
          <a:noFill/>
        </p:spPr>
      </p:pic>
    </p:spTree>
    <p:extLst>
      <p:ext uri="{BB962C8B-B14F-4D97-AF65-F5344CB8AC3E}">
        <p14:creationId xmlns:p14="http://schemas.microsoft.com/office/powerpoint/2010/main" val="17825692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4638"/>
            <a:ext cx="3733800" cy="411162"/>
          </a:xfrm>
        </p:spPr>
        <p:txBody>
          <a:bodyPr>
            <a:normAutofit fontScale="90000"/>
          </a:bodyPr>
          <a:lstStyle/>
          <a:p>
            <a:pPr algn="ctr"/>
            <a:r>
              <a:rPr lang="en-US" b="1" u="sng" dirty="0"/>
              <a:t>Limitations:</a:t>
            </a:r>
          </a:p>
        </p:txBody>
      </p:sp>
      <p:sp>
        <p:nvSpPr>
          <p:cNvPr id="3" name="Content Placeholder 2"/>
          <p:cNvSpPr>
            <a:spLocks noGrp="1"/>
          </p:cNvSpPr>
          <p:nvPr>
            <p:ph sz="quarter" idx="1"/>
          </p:nvPr>
        </p:nvSpPr>
        <p:spPr>
          <a:xfrm>
            <a:off x="1981200" y="990600"/>
            <a:ext cx="8229600" cy="5483352"/>
          </a:xfrm>
        </p:spPr>
        <p:txBody>
          <a:bodyPr>
            <a:normAutofit/>
          </a:bodyPr>
          <a:lstStyle/>
          <a:p>
            <a:pPr marL="457200" indent="-457200" algn="just">
              <a:buAutoNum type="arabicParenR"/>
            </a:pPr>
            <a:r>
              <a:rPr lang="en-US" dirty="0"/>
              <a:t>Because of the complexity of human experience it is difficult to rule out or control all the variables.</a:t>
            </a:r>
          </a:p>
          <a:p>
            <a:pPr marL="457200" indent="-457200" algn="just">
              <a:buAutoNum type="arabicParenR"/>
            </a:pPr>
            <a:endParaRPr lang="en-US" dirty="0"/>
          </a:p>
          <a:p>
            <a:pPr marL="457200" indent="-457200" algn="just">
              <a:buAutoNum type="arabicParenR"/>
            </a:pPr>
            <a:r>
              <a:rPr lang="en-US" dirty="0"/>
              <a:t>Its mechanistic ethos tends to exclude notions of freedom , choice &amp; moral responsibility.</a:t>
            </a:r>
          </a:p>
          <a:p>
            <a:pPr marL="457200" indent="-457200" algn="just">
              <a:buAutoNum type="arabicParenR"/>
            </a:pPr>
            <a:endParaRPr lang="en-US" dirty="0"/>
          </a:p>
          <a:p>
            <a:pPr marL="457200" indent="-457200" algn="just">
              <a:buAutoNum type="arabicParenR"/>
            </a:pPr>
            <a:r>
              <a:rPr lang="en-US" dirty="0"/>
              <a:t>Quantification can become an end in itself.</a:t>
            </a:r>
          </a:p>
          <a:p>
            <a:pPr marL="457200" indent="-457200" algn="just">
              <a:buAutoNum type="arabicParenR"/>
            </a:pPr>
            <a:endParaRPr lang="en-US" dirty="0"/>
          </a:p>
          <a:p>
            <a:pPr marL="457200" indent="-457200" algn="just">
              <a:buAutoNum type="arabicParenR"/>
            </a:pPr>
            <a:r>
              <a:rPr lang="en-US" dirty="0"/>
              <a:t>It fails to take account of people’s unique ability to interpret their experiences  , construct their own meanings and act on these.</a:t>
            </a:r>
          </a:p>
          <a:p>
            <a:pPr marL="457200" indent="-457200" algn="just">
              <a:buAutoNum type="arabicParenR"/>
            </a:pPr>
            <a:endParaRPr lang="en-US" dirty="0"/>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382000" y="228600"/>
            <a:ext cx="1676400" cy="758952"/>
          </a:xfrm>
          <a:prstGeom prst="rect">
            <a:avLst/>
          </a:prstGeom>
          <a:noFill/>
        </p:spPr>
      </p:pic>
    </p:spTree>
    <p:extLst>
      <p:ext uri="{BB962C8B-B14F-4D97-AF65-F5344CB8AC3E}">
        <p14:creationId xmlns:p14="http://schemas.microsoft.com/office/powerpoint/2010/main" val="1682384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457200"/>
            <a:ext cx="8229600" cy="6016752"/>
          </a:xfrm>
        </p:spPr>
        <p:txBody>
          <a:bodyPr>
            <a:normAutofit lnSpcReduction="10000"/>
          </a:bodyPr>
          <a:lstStyle/>
          <a:p>
            <a:pPr algn="just">
              <a:buNone/>
            </a:pPr>
            <a:r>
              <a:rPr lang="en-US" dirty="0"/>
              <a:t>5) It leads to the assumption that facts are true &amp; the same for all people all of the time. </a:t>
            </a:r>
          </a:p>
          <a:p>
            <a:pPr algn="just">
              <a:buNone/>
            </a:pPr>
            <a:endParaRPr lang="en-US" dirty="0"/>
          </a:p>
          <a:p>
            <a:pPr algn="just">
              <a:buNone/>
            </a:pPr>
            <a:r>
              <a:rPr lang="en-US" dirty="0"/>
              <a:t>6) Quantitative research often produces banal &amp; trivial findings of little consequence due to the restriction on &amp; the controlling of variables.</a:t>
            </a:r>
          </a:p>
          <a:p>
            <a:pPr algn="just">
              <a:buNone/>
            </a:pPr>
            <a:endParaRPr lang="en-US" dirty="0"/>
          </a:p>
          <a:p>
            <a:pPr algn="just">
              <a:buNone/>
            </a:pPr>
            <a:r>
              <a:rPr lang="en-US" dirty="0"/>
              <a:t>7) It is not totally objective because the researcher is subjectively involved in the very choice of problem as worthy of investigation &amp; in the interpretation of the results. </a:t>
            </a:r>
          </a:p>
          <a:p>
            <a:pPr algn="just">
              <a:buNone/>
            </a:pPr>
            <a:endParaRPr lang="en-US" dirty="0"/>
          </a:p>
          <a:p>
            <a:pPr algn="just">
              <a:buNone/>
            </a:pPr>
            <a:r>
              <a:rPr lang="en-US" dirty="0"/>
              <a:t>8) The type of research &amp; the format of research findings are limitations as well. </a:t>
            </a:r>
          </a:p>
          <a:p>
            <a:endParaRPr lang="en-US" dirty="0"/>
          </a:p>
        </p:txBody>
      </p:sp>
    </p:spTree>
    <p:extLst>
      <p:ext uri="{BB962C8B-B14F-4D97-AF65-F5344CB8AC3E}">
        <p14:creationId xmlns:p14="http://schemas.microsoft.com/office/powerpoint/2010/main" val="11118964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rmAutofit fontScale="90000"/>
          </a:bodyPr>
          <a:lstStyle/>
          <a:p>
            <a:pPr algn="ctr"/>
            <a:r>
              <a:rPr lang="en-US" u="sng" dirty="0"/>
              <a:t>Mixed Methods </a:t>
            </a:r>
          </a:p>
        </p:txBody>
      </p:sp>
      <p:sp>
        <p:nvSpPr>
          <p:cNvPr id="3" name="Content Placeholder 2"/>
          <p:cNvSpPr>
            <a:spLocks noGrp="1"/>
          </p:cNvSpPr>
          <p:nvPr>
            <p:ph sz="quarter" idx="1"/>
          </p:nvPr>
        </p:nvSpPr>
        <p:spPr>
          <a:xfrm>
            <a:off x="2667000" y="1524000"/>
            <a:ext cx="7010400" cy="3886200"/>
          </a:xfrm>
        </p:spPr>
        <p:txBody>
          <a:bodyPr>
            <a:normAutofit/>
          </a:bodyPr>
          <a:lstStyle/>
          <a:p>
            <a:pPr algn="just"/>
            <a:r>
              <a:rPr lang="en-US" sz="3200" dirty="0"/>
              <a:t>A mixed methods research is a procedure for collecting, analyzing  &amp; “mixing” both quantitative research &amp; qualitative research and methods in a single study to understand a research problem. </a:t>
            </a:r>
          </a:p>
        </p:txBody>
      </p:sp>
    </p:spTree>
    <p:extLst>
      <p:ext uri="{BB962C8B-B14F-4D97-AF65-F5344CB8AC3E}">
        <p14:creationId xmlns:p14="http://schemas.microsoft.com/office/powerpoint/2010/main" val="794814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57400" y="533400"/>
            <a:ext cx="3581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IV</a:t>
            </a:r>
          </a:p>
          <a:p>
            <a:pPr algn="ctr"/>
            <a:r>
              <a:rPr lang="en-US" dirty="0"/>
              <a:t>Develop quantitative , qualitative &amp; mixed methods questions </a:t>
            </a:r>
          </a:p>
        </p:txBody>
      </p:sp>
      <p:sp>
        <p:nvSpPr>
          <p:cNvPr id="5" name="Rounded Rectangle 4"/>
          <p:cNvSpPr/>
          <p:nvPr/>
        </p:nvSpPr>
        <p:spPr>
          <a:xfrm>
            <a:off x="1752600" y="2362200"/>
            <a:ext cx="2819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III</a:t>
            </a:r>
          </a:p>
          <a:p>
            <a:pPr algn="ctr"/>
            <a:r>
              <a:rPr lang="en-US" dirty="0"/>
              <a:t>Identify the data collection strategy &amp; type of design </a:t>
            </a:r>
          </a:p>
        </p:txBody>
      </p:sp>
      <p:sp>
        <p:nvSpPr>
          <p:cNvPr id="6" name="Rounded Rectangle 5"/>
          <p:cNvSpPr/>
          <p:nvPr/>
        </p:nvSpPr>
        <p:spPr>
          <a:xfrm>
            <a:off x="7239000" y="2438400"/>
            <a:ext cx="2895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VI</a:t>
            </a:r>
          </a:p>
          <a:p>
            <a:pPr algn="ctr"/>
            <a:r>
              <a:rPr lang="en-US" dirty="0"/>
              <a:t>Analyze data separately or concurrently </a:t>
            </a:r>
          </a:p>
        </p:txBody>
      </p:sp>
      <p:sp>
        <p:nvSpPr>
          <p:cNvPr id="7" name="Rounded Rectangle 6"/>
          <p:cNvSpPr/>
          <p:nvPr/>
        </p:nvSpPr>
        <p:spPr>
          <a:xfrm>
            <a:off x="6400800" y="381000"/>
            <a:ext cx="31242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V</a:t>
            </a:r>
          </a:p>
          <a:p>
            <a:pPr algn="ctr"/>
            <a:r>
              <a:rPr lang="en-US" dirty="0"/>
              <a:t>Collect quantitative &amp; qualitative data </a:t>
            </a:r>
          </a:p>
        </p:txBody>
      </p:sp>
      <p:sp>
        <p:nvSpPr>
          <p:cNvPr id="8" name="Rounded Rectangle 7"/>
          <p:cNvSpPr/>
          <p:nvPr/>
        </p:nvSpPr>
        <p:spPr>
          <a:xfrm>
            <a:off x="1905000" y="4114800"/>
            <a:ext cx="3124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II</a:t>
            </a:r>
          </a:p>
          <a:p>
            <a:pPr algn="ctr"/>
            <a:r>
              <a:rPr lang="en-US" dirty="0"/>
              <a:t>Identify a rationale for a mixed methods study </a:t>
            </a:r>
          </a:p>
        </p:txBody>
      </p:sp>
      <p:sp>
        <p:nvSpPr>
          <p:cNvPr id="9" name="Rounded Rectangle 8"/>
          <p:cNvSpPr/>
          <p:nvPr/>
        </p:nvSpPr>
        <p:spPr>
          <a:xfrm>
            <a:off x="4876800" y="5486400"/>
            <a:ext cx="2743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1 </a:t>
            </a:r>
          </a:p>
          <a:p>
            <a:pPr algn="ctr"/>
            <a:r>
              <a:rPr lang="en-US" dirty="0"/>
              <a:t>Determine if a mixed study is feasible </a:t>
            </a:r>
          </a:p>
        </p:txBody>
      </p:sp>
      <p:sp>
        <p:nvSpPr>
          <p:cNvPr id="10" name="Rounded Rectangle 9"/>
          <p:cNvSpPr/>
          <p:nvPr/>
        </p:nvSpPr>
        <p:spPr>
          <a:xfrm>
            <a:off x="7924800" y="4343400"/>
            <a:ext cx="22098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VII</a:t>
            </a:r>
          </a:p>
          <a:p>
            <a:pPr algn="ctr"/>
            <a:r>
              <a:rPr lang="en-US" dirty="0"/>
              <a:t>Write the report as a one-or – two phase study </a:t>
            </a:r>
          </a:p>
        </p:txBody>
      </p:sp>
      <p:sp>
        <p:nvSpPr>
          <p:cNvPr id="11" name="Rounded Rectangle 10"/>
          <p:cNvSpPr/>
          <p:nvPr/>
        </p:nvSpPr>
        <p:spPr>
          <a:xfrm>
            <a:off x="4953000" y="2286000"/>
            <a:ext cx="18288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Priority </a:t>
            </a:r>
          </a:p>
          <a:p>
            <a:pPr algn="ctr"/>
            <a:r>
              <a:rPr lang="en-US" dirty="0">
                <a:solidFill>
                  <a:schemeClr val="tx1"/>
                </a:solidFill>
              </a:rPr>
              <a:t>Sequence</a:t>
            </a:r>
          </a:p>
          <a:p>
            <a:pPr algn="ctr"/>
            <a:r>
              <a:rPr lang="en-US" dirty="0">
                <a:solidFill>
                  <a:schemeClr val="tx1"/>
                </a:solidFill>
              </a:rPr>
              <a:t>Visualization </a:t>
            </a:r>
          </a:p>
        </p:txBody>
      </p:sp>
      <p:cxnSp>
        <p:nvCxnSpPr>
          <p:cNvPr id="13" name="Straight Arrow Connector 12"/>
          <p:cNvCxnSpPr/>
          <p:nvPr/>
        </p:nvCxnSpPr>
        <p:spPr>
          <a:xfrm rot="10800000">
            <a:off x="4648200" y="2590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4648200" y="2895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4648200" y="3200400"/>
            <a:ext cx="838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Bent-Up Arrow 19"/>
          <p:cNvSpPr/>
          <p:nvPr/>
        </p:nvSpPr>
        <p:spPr>
          <a:xfrm flipH="1">
            <a:off x="3657600" y="5410200"/>
            <a:ext cx="990600" cy="838200"/>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a:off x="3124200" y="3657600"/>
            <a:ext cx="381000" cy="457200"/>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a:off x="2971800" y="1676400"/>
            <a:ext cx="533400" cy="609600"/>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715000" y="838200"/>
            <a:ext cx="685800" cy="3810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8686801" y="1752600"/>
            <a:ext cx="426719" cy="6858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8686800" y="3505200"/>
            <a:ext cx="609600" cy="838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744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B647D3-EA0C-46AF-BDAE-1D462EF53A44}"/>
              </a:ext>
            </a:extLst>
          </p:cNvPr>
          <p:cNvPicPr>
            <a:picLocks noChangeAspect="1"/>
          </p:cNvPicPr>
          <p:nvPr/>
        </p:nvPicPr>
        <p:blipFill>
          <a:blip r:embed="rId2"/>
          <a:stretch>
            <a:fillRect/>
          </a:stretch>
        </p:blipFill>
        <p:spPr>
          <a:xfrm>
            <a:off x="1524000" y="477716"/>
            <a:ext cx="9067800" cy="6456485"/>
          </a:xfrm>
          <a:prstGeom prst="rect">
            <a:avLst/>
          </a:prstGeom>
        </p:spPr>
      </p:pic>
    </p:spTree>
    <p:extLst>
      <p:ext uri="{BB962C8B-B14F-4D97-AF65-F5344CB8AC3E}">
        <p14:creationId xmlns:p14="http://schemas.microsoft.com/office/powerpoint/2010/main" val="192799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735331-0EB9-455F-B42B-DA3275B96115}"/>
              </a:ext>
            </a:extLst>
          </p:cNvPr>
          <p:cNvPicPr>
            <a:picLocks noChangeAspect="1"/>
          </p:cNvPicPr>
          <p:nvPr/>
        </p:nvPicPr>
        <p:blipFill>
          <a:blip r:embed="rId2"/>
          <a:stretch>
            <a:fillRect/>
          </a:stretch>
        </p:blipFill>
        <p:spPr>
          <a:xfrm>
            <a:off x="1524000" y="1"/>
            <a:ext cx="8686800" cy="6857999"/>
          </a:xfrm>
          <a:prstGeom prst="rect">
            <a:avLst/>
          </a:prstGeom>
        </p:spPr>
      </p:pic>
      <p:sp>
        <p:nvSpPr>
          <p:cNvPr id="3" name="Rectangle 2">
            <a:extLst>
              <a:ext uri="{FF2B5EF4-FFF2-40B4-BE49-F238E27FC236}">
                <a16:creationId xmlns:a16="http://schemas.microsoft.com/office/drawing/2014/main" id="{5E8E49D4-917A-4091-B9D3-3ACE210CA62F}"/>
              </a:ext>
            </a:extLst>
          </p:cNvPr>
          <p:cNvSpPr/>
          <p:nvPr/>
        </p:nvSpPr>
        <p:spPr>
          <a:xfrm>
            <a:off x="3810000" y="2967335"/>
            <a:ext cx="4572000" cy="369332"/>
          </a:xfrm>
          <a:prstGeom prst="rect">
            <a:avLst/>
          </a:prstGeom>
        </p:spPr>
        <p:txBody>
          <a:bodyPr>
            <a:spAutoFit/>
          </a:bodyPr>
          <a:lstStyle/>
          <a:p>
            <a:endParaRPr lang="en-IN" dirty="0"/>
          </a:p>
        </p:txBody>
      </p:sp>
    </p:spTree>
    <p:extLst>
      <p:ext uri="{BB962C8B-B14F-4D97-AF65-F5344CB8AC3E}">
        <p14:creationId xmlns:p14="http://schemas.microsoft.com/office/powerpoint/2010/main" val="2654380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D55D-6D34-4B91-81CB-B482F9559F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81B657-E0C3-4ED3-BE94-155AABC853EF}"/>
              </a:ext>
            </a:extLst>
          </p:cNvPr>
          <p:cNvSpPr>
            <a:spLocks noGrp="1"/>
          </p:cNvSpPr>
          <p:nvPr>
            <p:ph idx="1"/>
          </p:nvPr>
        </p:nvSpPr>
        <p:spPr/>
        <p:txBody>
          <a:bodyPr/>
          <a:lstStyle/>
          <a:p>
            <a:r>
              <a:rPr lang="en-US" dirty="0"/>
              <a:t>Defining problem is a first step to the research problem</a:t>
            </a:r>
          </a:p>
          <a:p>
            <a:r>
              <a:rPr lang="en-US" dirty="0"/>
              <a:t>Defining Problem Researcher need to set certain boundaries within which he has to study the problem with a pre defined objective in mind</a:t>
            </a:r>
          </a:p>
          <a:p>
            <a:r>
              <a:rPr lang="en-US" dirty="0"/>
              <a:t>Defining a problem is a difficult task and this must be done intelligently to avoid  confusion that happens during research operation</a:t>
            </a:r>
          </a:p>
          <a:p>
            <a:pPr marL="0" indent="0">
              <a:buNone/>
            </a:pPr>
            <a:endParaRPr lang="en-IN" dirty="0"/>
          </a:p>
        </p:txBody>
      </p:sp>
    </p:spTree>
    <p:extLst>
      <p:ext uri="{BB962C8B-B14F-4D97-AF65-F5344CB8AC3E}">
        <p14:creationId xmlns:p14="http://schemas.microsoft.com/office/powerpoint/2010/main" val="2920424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CB9-D236-495A-8A0E-EA5C3C95A125}"/>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AE0177F7-5D1E-4217-AE4F-3EE427FD3B67}"/>
              </a:ext>
            </a:extLst>
          </p:cNvPr>
          <p:cNvGraphicFramePr>
            <a:graphicFrameLocks noGrp="1"/>
          </p:cNvGraphicFramePr>
          <p:nvPr>
            <p:ph idx="1"/>
            <p:extLst/>
          </p:nvPr>
        </p:nvGraphicFramePr>
        <p:xfrm>
          <a:off x="2152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1427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49B7-F31A-4349-B029-0BAA2B6C285A}"/>
              </a:ext>
            </a:extLst>
          </p:cNvPr>
          <p:cNvSpPr>
            <a:spLocks noGrp="1"/>
          </p:cNvSpPr>
          <p:nvPr>
            <p:ph type="title"/>
          </p:nvPr>
        </p:nvSpPr>
        <p:spPr/>
        <p:txBody>
          <a:bodyPr/>
          <a:lstStyle/>
          <a:p>
            <a:r>
              <a:rPr lang="en-US" dirty="0"/>
              <a:t>State the problem in a general way</a:t>
            </a:r>
            <a:endParaRPr lang="en-IN" dirty="0"/>
          </a:p>
        </p:txBody>
      </p:sp>
      <p:sp>
        <p:nvSpPr>
          <p:cNvPr id="3" name="Content Placeholder 2">
            <a:extLst>
              <a:ext uri="{FF2B5EF4-FFF2-40B4-BE49-F238E27FC236}">
                <a16:creationId xmlns:a16="http://schemas.microsoft.com/office/drawing/2014/main" id="{07542E83-F457-4044-A0A4-0E6294F9BA21}"/>
              </a:ext>
            </a:extLst>
          </p:cNvPr>
          <p:cNvSpPr>
            <a:spLocks noGrp="1"/>
          </p:cNvSpPr>
          <p:nvPr>
            <p:ph idx="1"/>
          </p:nvPr>
        </p:nvSpPr>
        <p:spPr/>
        <p:txBody>
          <a:bodyPr/>
          <a:lstStyle/>
          <a:p>
            <a:r>
              <a:rPr lang="en-US" dirty="0"/>
              <a:t>Study related subject </a:t>
            </a:r>
            <a:r>
              <a:rPr lang="en-US" dirty="0" err="1"/>
              <a:t>thouroghly</a:t>
            </a:r>
            <a:endParaRPr lang="en-US" dirty="0"/>
          </a:p>
          <a:p>
            <a:r>
              <a:rPr lang="en-US" dirty="0"/>
              <a:t>Do the preliminary survey or plot the survey</a:t>
            </a:r>
          </a:p>
          <a:p>
            <a:pPr lvl="1"/>
            <a:r>
              <a:rPr lang="en-US" dirty="0">
                <a:solidFill>
                  <a:srgbClr val="FF0000"/>
                </a:solidFill>
              </a:rPr>
              <a:t>Do People take interest in negative talk than positive talk?</a:t>
            </a:r>
          </a:p>
          <a:p>
            <a:r>
              <a:rPr lang="en-US" dirty="0"/>
              <a:t>Narrow down the by rethinking over the problem in a operational way</a:t>
            </a:r>
          </a:p>
          <a:p>
            <a:pPr lvl="1"/>
            <a:r>
              <a:rPr lang="en-US" dirty="0">
                <a:solidFill>
                  <a:srgbClr val="FF0000"/>
                </a:solidFill>
              </a:rPr>
              <a:t>Do people see robbery ,or violence news than economic growth news?</a:t>
            </a:r>
            <a:endParaRPr lang="en-IN" dirty="0">
              <a:solidFill>
                <a:srgbClr val="FF0000"/>
              </a:solidFill>
            </a:endParaRPr>
          </a:p>
        </p:txBody>
      </p:sp>
    </p:spTree>
    <p:extLst>
      <p:ext uri="{BB962C8B-B14F-4D97-AF65-F5344CB8AC3E}">
        <p14:creationId xmlns:p14="http://schemas.microsoft.com/office/powerpoint/2010/main" val="345678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0467-E04D-4567-80DC-C567B2651A90}"/>
              </a:ext>
            </a:extLst>
          </p:cNvPr>
          <p:cNvSpPr>
            <a:spLocks noGrp="1"/>
          </p:cNvSpPr>
          <p:nvPr>
            <p:ph type="title"/>
          </p:nvPr>
        </p:nvSpPr>
        <p:spPr/>
        <p:txBody>
          <a:bodyPr/>
          <a:lstStyle/>
          <a:p>
            <a:r>
              <a:rPr lang="en-US" dirty="0"/>
              <a:t>Basic</a:t>
            </a:r>
            <a:endParaRPr lang="en-IN" dirty="0"/>
          </a:p>
        </p:txBody>
      </p:sp>
      <p:sp>
        <p:nvSpPr>
          <p:cNvPr id="3" name="Content Placeholder 2">
            <a:extLst>
              <a:ext uri="{FF2B5EF4-FFF2-40B4-BE49-F238E27FC236}">
                <a16:creationId xmlns:a16="http://schemas.microsoft.com/office/drawing/2014/main" id="{7B4CF70B-59B3-4ED6-B330-89A5CBF46B97}"/>
              </a:ext>
            </a:extLst>
          </p:cNvPr>
          <p:cNvSpPr>
            <a:spLocks noGrp="1"/>
          </p:cNvSpPr>
          <p:nvPr>
            <p:ph sz="quarter" idx="1"/>
          </p:nvPr>
        </p:nvSpPr>
        <p:spPr/>
        <p:txBody>
          <a:bodyPr/>
          <a:lstStyle/>
          <a:p>
            <a:r>
              <a:rPr lang="en-US" dirty="0"/>
              <a:t>It is designed to add an organized body of scientific knowledge and does not necessarily produce outcome of experiment result.</a:t>
            </a:r>
            <a:endParaRPr lang="en-IN" dirty="0"/>
          </a:p>
        </p:txBody>
      </p:sp>
    </p:spTree>
    <p:extLst>
      <p:ext uri="{BB962C8B-B14F-4D97-AF65-F5344CB8AC3E}">
        <p14:creationId xmlns:p14="http://schemas.microsoft.com/office/powerpoint/2010/main" val="733925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DE75-680A-4422-863E-33ADBA2D02B6}"/>
              </a:ext>
            </a:extLst>
          </p:cNvPr>
          <p:cNvSpPr>
            <a:spLocks noGrp="1"/>
          </p:cNvSpPr>
          <p:nvPr>
            <p:ph type="title"/>
          </p:nvPr>
        </p:nvSpPr>
        <p:spPr/>
        <p:txBody>
          <a:bodyPr/>
          <a:lstStyle/>
          <a:p>
            <a:r>
              <a:rPr lang="en-US" dirty="0"/>
              <a:t>Understand the nature of the problem</a:t>
            </a:r>
            <a:endParaRPr lang="en-IN" dirty="0"/>
          </a:p>
        </p:txBody>
      </p:sp>
      <p:sp>
        <p:nvSpPr>
          <p:cNvPr id="3" name="Content Placeholder 2">
            <a:extLst>
              <a:ext uri="{FF2B5EF4-FFF2-40B4-BE49-F238E27FC236}">
                <a16:creationId xmlns:a16="http://schemas.microsoft.com/office/drawing/2014/main" id="{3DEA0A87-A1DA-46B7-84F9-59C56CFF3462}"/>
              </a:ext>
            </a:extLst>
          </p:cNvPr>
          <p:cNvSpPr>
            <a:spLocks noGrp="1"/>
          </p:cNvSpPr>
          <p:nvPr>
            <p:ph idx="1"/>
          </p:nvPr>
        </p:nvSpPr>
        <p:spPr/>
        <p:txBody>
          <a:bodyPr/>
          <a:lstStyle/>
          <a:p>
            <a:r>
              <a:rPr lang="en-US" dirty="0"/>
              <a:t>The </a:t>
            </a:r>
            <a:r>
              <a:rPr lang="en-US" dirty="0" err="1"/>
              <a:t>reasercher</a:t>
            </a:r>
            <a:r>
              <a:rPr lang="en-US" dirty="0"/>
              <a:t> need to discuss the problem in order to find  origin of the problem</a:t>
            </a:r>
          </a:p>
          <a:p>
            <a:r>
              <a:rPr lang="en-US" dirty="0"/>
              <a:t>Nature objective subject matter to the problem is very much important</a:t>
            </a:r>
          </a:p>
          <a:p>
            <a:endParaRPr lang="en-IN" dirty="0"/>
          </a:p>
        </p:txBody>
      </p:sp>
    </p:spTree>
    <p:extLst>
      <p:ext uri="{BB962C8B-B14F-4D97-AF65-F5344CB8AC3E}">
        <p14:creationId xmlns:p14="http://schemas.microsoft.com/office/powerpoint/2010/main" val="39109333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F9A9-0227-4FEA-821B-08549A27CC27}"/>
              </a:ext>
            </a:extLst>
          </p:cNvPr>
          <p:cNvSpPr>
            <a:spLocks noGrp="1"/>
          </p:cNvSpPr>
          <p:nvPr>
            <p:ph type="title"/>
          </p:nvPr>
        </p:nvSpPr>
        <p:spPr/>
        <p:txBody>
          <a:bodyPr/>
          <a:lstStyle/>
          <a:p>
            <a:r>
              <a:rPr lang="en-US" dirty="0"/>
              <a:t>Survey the Problem</a:t>
            </a:r>
            <a:endParaRPr lang="en-IN" dirty="0"/>
          </a:p>
        </p:txBody>
      </p:sp>
      <p:sp>
        <p:nvSpPr>
          <p:cNvPr id="3" name="Content Placeholder 2">
            <a:extLst>
              <a:ext uri="{FF2B5EF4-FFF2-40B4-BE49-F238E27FC236}">
                <a16:creationId xmlns:a16="http://schemas.microsoft.com/office/drawing/2014/main" id="{9CD3DBEC-A024-4521-80D1-F1532435DA97}"/>
              </a:ext>
            </a:extLst>
          </p:cNvPr>
          <p:cNvSpPr>
            <a:spLocks noGrp="1"/>
          </p:cNvSpPr>
          <p:nvPr>
            <p:ph idx="1"/>
          </p:nvPr>
        </p:nvSpPr>
        <p:spPr/>
        <p:txBody>
          <a:bodyPr/>
          <a:lstStyle/>
          <a:p>
            <a:r>
              <a:rPr lang="en-US" dirty="0"/>
              <a:t>Survey the problem to</a:t>
            </a:r>
          </a:p>
          <a:p>
            <a:pPr lvl="1"/>
            <a:r>
              <a:rPr lang="en-US" dirty="0"/>
              <a:t>Narrow down the objective</a:t>
            </a:r>
          </a:p>
          <a:p>
            <a:pPr lvl="1"/>
            <a:r>
              <a:rPr lang="en-US" dirty="0"/>
              <a:t>Finding out possible outcome and deliverables</a:t>
            </a:r>
          </a:p>
          <a:p>
            <a:pPr lvl="1"/>
            <a:r>
              <a:rPr lang="en-US" dirty="0"/>
              <a:t>Identifying the research Gaps</a:t>
            </a:r>
          </a:p>
          <a:p>
            <a:pPr lvl="1"/>
            <a:r>
              <a:rPr lang="en-US" dirty="0"/>
              <a:t>Helps for Research Design</a:t>
            </a:r>
          </a:p>
          <a:p>
            <a:pPr lvl="1"/>
            <a:endParaRPr lang="en-IN" dirty="0"/>
          </a:p>
        </p:txBody>
      </p:sp>
    </p:spTree>
    <p:extLst>
      <p:ext uri="{BB962C8B-B14F-4D97-AF65-F5344CB8AC3E}">
        <p14:creationId xmlns:p14="http://schemas.microsoft.com/office/powerpoint/2010/main" val="39982292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983F-B2D7-461F-A449-1C1C51F7A0B0}"/>
              </a:ext>
            </a:extLst>
          </p:cNvPr>
          <p:cNvSpPr>
            <a:spLocks noGrp="1"/>
          </p:cNvSpPr>
          <p:nvPr>
            <p:ph type="title"/>
          </p:nvPr>
        </p:nvSpPr>
        <p:spPr/>
        <p:txBody>
          <a:bodyPr/>
          <a:lstStyle/>
          <a:p>
            <a:r>
              <a:rPr lang="en-US" dirty="0"/>
              <a:t>Rephrase problem statements into working proposition</a:t>
            </a:r>
            <a:endParaRPr lang="en-IN" dirty="0"/>
          </a:p>
        </p:txBody>
      </p:sp>
      <p:sp>
        <p:nvSpPr>
          <p:cNvPr id="3" name="Content Placeholder 2">
            <a:extLst>
              <a:ext uri="{FF2B5EF4-FFF2-40B4-BE49-F238E27FC236}">
                <a16:creationId xmlns:a16="http://schemas.microsoft.com/office/drawing/2014/main" id="{EA216818-B07E-432C-BF44-3BE6D4006856}"/>
              </a:ext>
            </a:extLst>
          </p:cNvPr>
          <p:cNvSpPr>
            <a:spLocks noGrp="1"/>
          </p:cNvSpPr>
          <p:nvPr>
            <p:ph idx="1"/>
          </p:nvPr>
        </p:nvSpPr>
        <p:spPr/>
        <p:txBody>
          <a:bodyPr/>
          <a:lstStyle/>
          <a:p>
            <a:r>
              <a:rPr lang="en-US" dirty="0"/>
              <a:t>Initial research question why Japan has more productivity than India</a:t>
            </a:r>
          </a:p>
          <a:p>
            <a:r>
              <a:rPr lang="en-US" dirty="0"/>
              <a:t>After problem is understood understanding the literature have been taken place</a:t>
            </a:r>
          </a:p>
          <a:p>
            <a:r>
              <a:rPr lang="en-US" dirty="0"/>
              <a:t>Then discussions took place to </a:t>
            </a:r>
            <a:r>
              <a:rPr lang="en-US" dirty="0" err="1"/>
              <a:t>to</a:t>
            </a:r>
            <a:r>
              <a:rPr lang="en-US" dirty="0"/>
              <a:t> jump into more depth and research gaps found out</a:t>
            </a:r>
          </a:p>
          <a:p>
            <a:r>
              <a:rPr lang="en-US" dirty="0"/>
              <a:t>Question Rephrased to</a:t>
            </a:r>
          </a:p>
          <a:p>
            <a:pPr lvl="1"/>
            <a:r>
              <a:rPr lang="en-US" dirty="0"/>
              <a:t>What factors are responsible for higher productivity in japan than India during the year 1971 to 1980</a:t>
            </a:r>
          </a:p>
          <a:p>
            <a:endParaRPr lang="en-IN" dirty="0"/>
          </a:p>
        </p:txBody>
      </p:sp>
    </p:spTree>
    <p:extLst>
      <p:ext uri="{BB962C8B-B14F-4D97-AF65-F5344CB8AC3E}">
        <p14:creationId xmlns:p14="http://schemas.microsoft.com/office/powerpoint/2010/main" val="3099368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 up</a:t>
            </a:r>
          </a:p>
        </p:txBody>
      </p:sp>
      <p:sp>
        <p:nvSpPr>
          <p:cNvPr id="3" name="Content Placeholder 2"/>
          <p:cNvSpPr>
            <a:spLocks noGrp="1"/>
          </p:cNvSpPr>
          <p:nvPr>
            <p:ph idx="1"/>
          </p:nvPr>
        </p:nvSpPr>
        <p:spPr/>
        <p:txBody>
          <a:bodyPr/>
          <a:lstStyle/>
          <a:p>
            <a:pPr>
              <a:buNone/>
            </a:pPr>
            <a:r>
              <a:rPr lang="en-US" dirty="0"/>
              <a:t>When we talk of research methodology we not only talk about research methods but also consider the logic behind the methods we use in the context of our research study and explain why we are using a particular method and why we are not using others so that research results are capable of being evaluated either by the researcher himself or by others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23E682D-D66B-430F-A8E3-9114BDA9F93F}"/>
              </a:ext>
            </a:extLst>
          </p:cNvPr>
          <p:cNvSpPr>
            <a:spLocks noGrp="1"/>
          </p:cNvSpPr>
          <p:nvPr>
            <p:ph type="title"/>
          </p:nvPr>
        </p:nvSpPr>
        <p:spPr>
          <a:xfrm>
            <a:off x="1981200" y="152400"/>
            <a:ext cx="7024688" cy="1143000"/>
          </a:xfrm>
        </p:spPr>
        <p:txBody>
          <a:bodyPr/>
          <a:lstStyle/>
          <a:p>
            <a:pPr eaLnBrk="1" hangingPunct="1"/>
            <a:r>
              <a:rPr lang="en-US" altLang="en-US" b="1" dirty="0">
                <a:solidFill>
                  <a:srgbClr val="002060"/>
                </a:solidFill>
              </a:rPr>
              <a:t>What we do in Research?</a:t>
            </a:r>
          </a:p>
        </p:txBody>
      </p:sp>
      <p:sp>
        <p:nvSpPr>
          <p:cNvPr id="8195" name="Content Placeholder 2">
            <a:extLst>
              <a:ext uri="{FF2B5EF4-FFF2-40B4-BE49-F238E27FC236}">
                <a16:creationId xmlns:a16="http://schemas.microsoft.com/office/drawing/2014/main" id="{A15CCCFC-D564-425E-8DBA-700D1019AE3C}"/>
              </a:ext>
            </a:extLst>
          </p:cNvPr>
          <p:cNvSpPr>
            <a:spLocks noGrp="1"/>
          </p:cNvSpPr>
          <p:nvPr>
            <p:ph idx="1"/>
          </p:nvPr>
        </p:nvSpPr>
        <p:spPr>
          <a:xfrm>
            <a:off x="1981200" y="1295400"/>
            <a:ext cx="7386638" cy="4648200"/>
          </a:xfrm>
        </p:spPr>
        <p:txBody>
          <a:bodyPr>
            <a:normAutofit lnSpcReduction="10000"/>
          </a:bodyPr>
          <a:lstStyle/>
          <a:p>
            <a:pPr marL="69850" indent="0" algn="just">
              <a:lnSpc>
                <a:spcPct val="150000"/>
              </a:lnSpc>
              <a:buNone/>
            </a:pPr>
            <a:r>
              <a:rPr lang="en-US" altLang="en-US" dirty="0">
                <a:solidFill>
                  <a:srgbClr val="002060"/>
                </a:solidFill>
              </a:rPr>
              <a:t>Research-</a:t>
            </a:r>
          </a:p>
          <a:p>
            <a:pPr eaLnBrk="1" hangingPunct="1">
              <a:lnSpc>
                <a:spcPct val="150000"/>
              </a:lnSpc>
            </a:pPr>
            <a:r>
              <a:rPr lang="en-US" altLang="en-US" sz="2200" dirty="0">
                <a:solidFill>
                  <a:srgbClr val="002060"/>
                </a:solidFill>
              </a:rPr>
              <a:t>defining and redefining problems, formulating hypothesis/objectives; </a:t>
            </a:r>
          </a:p>
          <a:p>
            <a:pPr eaLnBrk="1" hangingPunct="1">
              <a:lnSpc>
                <a:spcPct val="150000"/>
              </a:lnSpc>
            </a:pPr>
            <a:r>
              <a:rPr lang="en-US" altLang="en-US" dirty="0">
                <a:solidFill>
                  <a:srgbClr val="002060"/>
                </a:solidFill>
              </a:rPr>
              <a:t>collecting, organizing and evaluating data;</a:t>
            </a:r>
          </a:p>
          <a:p>
            <a:pPr eaLnBrk="1" hangingPunct="1">
              <a:lnSpc>
                <a:spcPct val="150000"/>
              </a:lnSpc>
            </a:pPr>
            <a:r>
              <a:rPr lang="en-US" altLang="en-US" dirty="0">
                <a:solidFill>
                  <a:srgbClr val="002060"/>
                </a:solidFill>
              </a:rPr>
              <a:t> making deductions and reaching conclusions; </a:t>
            </a:r>
          </a:p>
          <a:p>
            <a:pPr eaLnBrk="1" hangingPunct="1">
              <a:lnSpc>
                <a:spcPct val="150000"/>
              </a:lnSpc>
            </a:pPr>
            <a:r>
              <a:rPr lang="en-US" altLang="en-US" dirty="0">
                <a:solidFill>
                  <a:srgbClr val="002060"/>
                </a:solidFill>
              </a:rPr>
              <a:t>testing the conclusions to determine whether they fit the formulating hypothesis/objectives</a:t>
            </a:r>
          </a:p>
          <a:p>
            <a:pPr algn="just" eaLnBrk="1" hangingPunct="1">
              <a:lnSpc>
                <a:spcPct val="150000"/>
              </a:lnSpc>
            </a:pPr>
            <a:endParaRPr lang="en-US" altLang="en-US" dirty="0"/>
          </a:p>
        </p:txBody>
      </p:sp>
      <p:sp>
        <p:nvSpPr>
          <p:cNvPr id="7172" name="Date Placeholder 3">
            <a:extLst>
              <a:ext uri="{FF2B5EF4-FFF2-40B4-BE49-F238E27FC236}">
                <a16:creationId xmlns:a16="http://schemas.microsoft.com/office/drawing/2014/main" id="{D1E1574A-1C89-4082-B121-AA4C16411D9A}"/>
              </a:ext>
            </a:extLst>
          </p:cNvPr>
          <p:cNvSpPr>
            <a:spLocks noGrp="1"/>
          </p:cNvSpPr>
          <p:nvPr>
            <p:ph type="dt" sz="quarter" idx="10"/>
          </p:nvPr>
        </p:nvSpPr>
        <p:spPr bwMode="auto">
          <a:extLst/>
        </p:spPr>
        <p:txBody>
          <a:bodyPr wrap="square" numCol="1" anchorCtr="0" compatLnSpc="1">
            <a:prstTxWarp prst="textNoShape">
              <a:avLst/>
            </a:prstTxWarp>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fontAlgn="base">
              <a:spcBef>
                <a:spcPct val="0"/>
              </a:spcBef>
              <a:spcAft>
                <a:spcPct val="0"/>
              </a:spcAft>
              <a:defRPr>
                <a:solidFill>
                  <a:schemeClr val="tx1"/>
                </a:solidFill>
                <a:latin typeface="Century Gothic" pitchFamily="34" charset="0"/>
              </a:defRPr>
            </a:lvl6pPr>
            <a:lvl7pPr marL="2971800" indent="-228600" fontAlgn="base">
              <a:spcBef>
                <a:spcPct val="0"/>
              </a:spcBef>
              <a:spcAft>
                <a:spcPct val="0"/>
              </a:spcAft>
              <a:defRPr>
                <a:solidFill>
                  <a:schemeClr val="tx1"/>
                </a:solidFill>
                <a:latin typeface="Century Gothic" pitchFamily="34" charset="0"/>
              </a:defRPr>
            </a:lvl7pPr>
            <a:lvl8pPr marL="3429000" indent="-228600" fontAlgn="base">
              <a:spcBef>
                <a:spcPct val="0"/>
              </a:spcBef>
              <a:spcAft>
                <a:spcPct val="0"/>
              </a:spcAft>
              <a:defRPr>
                <a:solidFill>
                  <a:schemeClr val="tx1"/>
                </a:solidFill>
                <a:latin typeface="Century Gothic" pitchFamily="34" charset="0"/>
              </a:defRPr>
            </a:lvl8pPr>
            <a:lvl9pPr marL="3886200" indent="-228600" fontAlgn="base">
              <a:spcBef>
                <a:spcPct val="0"/>
              </a:spcBef>
              <a:spcAft>
                <a:spcPct val="0"/>
              </a:spcAft>
              <a:defRPr>
                <a:solidFill>
                  <a:schemeClr val="tx1"/>
                </a:solidFill>
                <a:latin typeface="Century Gothic" pitchFamily="34" charset="0"/>
              </a:defRPr>
            </a:lvl9pPr>
          </a:lstStyle>
          <a:p>
            <a:pPr fontAlgn="base">
              <a:spcBef>
                <a:spcPct val="0"/>
              </a:spcBef>
              <a:spcAft>
                <a:spcPct val="0"/>
              </a:spcAft>
              <a:defRPr/>
            </a:pPr>
            <a:fld id="{E02AE9FB-FE5C-4FD4-9224-19081FB9A86E}" type="datetime3">
              <a:rPr lang="en-US" smtClean="0">
                <a:solidFill>
                  <a:srgbClr val="FEFEFE"/>
                </a:solidFill>
              </a:rPr>
              <a:pPr fontAlgn="base">
                <a:spcBef>
                  <a:spcPct val="0"/>
                </a:spcBef>
                <a:spcAft>
                  <a:spcPct val="0"/>
                </a:spcAft>
                <a:defRPr/>
              </a:pPr>
              <a:t>7 October 2024</a:t>
            </a:fld>
            <a:endParaRPr lang="en-US">
              <a:solidFill>
                <a:srgbClr val="FEFEFE"/>
              </a:solidFill>
            </a:endParaRPr>
          </a:p>
        </p:txBody>
      </p:sp>
      <p:sp>
        <p:nvSpPr>
          <p:cNvPr id="7173" name="Footer Placeholder 4">
            <a:extLst>
              <a:ext uri="{FF2B5EF4-FFF2-40B4-BE49-F238E27FC236}">
                <a16:creationId xmlns:a16="http://schemas.microsoft.com/office/drawing/2014/main" id="{C6944F03-3680-4E74-8A2F-234DB01760C9}"/>
              </a:ext>
            </a:extLst>
          </p:cNvPr>
          <p:cNvSpPr>
            <a:spLocks noGrp="1"/>
          </p:cNvSpPr>
          <p:nvPr>
            <p:ph type="ftr" sz="quarter" idx="11"/>
          </p:nvPr>
        </p:nvSpPr>
        <p:spPr bwMode="auto">
          <a:xfrm>
            <a:off x="6248401" y="6096001"/>
            <a:ext cx="3502025" cy="365125"/>
          </a:xfrm>
          <a:extLst/>
        </p:spPr>
        <p:txBody>
          <a:bodyPr wrap="square" numCol="1" anchorCtr="0" compatLnSpc="1">
            <a:prstTxWarp prst="textNoShape">
              <a:avLst/>
            </a:prstTxWarp>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fontAlgn="base">
              <a:spcBef>
                <a:spcPct val="0"/>
              </a:spcBef>
              <a:spcAft>
                <a:spcPct val="0"/>
              </a:spcAft>
              <a:defRPr>
                <a:solidFill>
                  <a:schemeClr val="tx1"/>
                </a:solidFill>
                <a:latin typeface="Century Gothic" pitchFamily="34" charset="0"/>
              </a:defRPr>
            </a:lvl6pPr>
            <a:lvl7pPr marL="2971800" indent="-228600" fontAlgn="base">
              <a:spcBef>
                <a:spcPct val="0"/>
              </a:spcBef>
              <a:spcAft>
                <a:spcPct val="0"/>
              </a:spcAft>
              <a:defRPr>
                <a:solidFill>
                  <a:schemeClr val="tx1"/>
                </a:solidFill>
                <a:latin typeface="Century Gothic" pitchFamily="34" charset="0"/>
              </a:defRPr>
            </a:lvl7pPr>
            <a:lvl8pPr marL="3429000" indent="-228600" fontAlgn="base">
              <a:spcBef>
                <a:spcPct val="0"/>
              </a:spcBef>
              <a:spcAft>
                <a:spcPct val="0"/>
              </a:spcAft>
              <a:defRPr>
                <a:solidFill>
                  <a:schemeClr val="tx1"/>
                </a:solidFill>
                <a:latin typeface="Century Gothic" pitchFamily="34" charset="0"/>
              </a:defRPr>
            </a:lvl8pPr>
            <a:lvl9pPr marL="3886200" indent="-228600" fontAlgn="base">
              <a:spcBef>
                <a:spcPct val="0"/>
              </a:spcBef>
              <a:spcAft>
                <a:spcPct val="0"/>
              </a:spcAft>
              <a:defRPr>
                <a:solidFill>
                  <a:schemeClr val="tx1"/>
                </a:solidFill>
                <a:latin typeface="Century Gothic" pitchFamily="34" charset="0"/>
              </a:defRPr>
            </a:lvl9pPr>
          </a:lstStyle>
          <a:p>
            <a:pPr fontAlgn="base">
              <a:spcBef>
                <a:spcPct val="0"/>
              </a:spcBef>
              <a:spcAft>
                <a:spcPct val="0"/>
              </a:spcAft>
              <a:defRPr/>
            </a:pPr>
            <a:endParaRPr lang="en-US" b="1" dirty="0">
              <a:solidFill>
                <a:srgbClr val="002060"/>
              </a:solidFill>
            </a:endParaRPr>
          </a:p>
        </p:txBody>
      </p:sp>
      <p:sp>
        <p:nvSpPr>
          <p:cNvPr id="8198" name="Slide Number Placeholder 5">
            <a:extLst>
              <a:ext uri="{FF2B5EF4-FFF2-40B4-BE49-F238E27FC236}">
                <a16:creationId xmlns:a16="http://schemas.microsoft.com/office/drawing/2014/main" id="{9FF89ED1-C46C-4E84-BF12-00A9270540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6000"/>
              <a:buFont typeface="Wingdings 2" panose="05020102010507070707" pitchFamily="18" charset="2"/>
              <a:buChar char=""/>
              <a:defRPr sz="2400">
                <a:solidFill>
                  <a:schemeClr val="tx2"/>
                </a:solidFill>
                <a:latin typeface="Century Gothic" panose="020B0502020202020204" pitchFamily="34" charset="0"/>
              </a:defRPr>
            </a:lvl1pPr>
            <a:lvl2pPr marL="742950" indent="-285750">
              <a:spcBef>
                <a:spcPct val="20000"/>
              </a:spcBef>
              <a:buClr>
                <a:schemeClr val="accent1"/>
              </a:buClr>
              <a:buSzPct val="76000"/>
              <a:buFont typeface="Wingdings 2" panose="05020102010507070707" pitchFamily="18" charset="2"/>
              <a:buChar char=""/>
              <a:defRPr sz="2200">
                <a:solidFill>
                  <a:schemeClr val="tx2"/>
                </a:solidFill>
                <a:latin typeface="Century Gothic" panose="020B0502020202020204" pitchFamily="34" charset="0"/>
              </a:defRPr>
            </a:lvl2pPr>
            <a:lvl3pPr marL="11430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3pPr>
            <a:lvl4pPr marL="1600200" indent="-228600">
              <a:spcBef>
                <a:spcPct val="20000"/>
              </a:spcBef>
              <a:buClr>
                <a:schemeClr val="accent1"/>
              </a:buClr>
              <a:buSzPct val="76000"/>
              <a:buFont typeface="Wingdings 2" panose="05020102010507070707" pitchFamily="18" charset="2"/>
              <a:buChar char=""/>
              <a:defRPr sz="2000">
                <a:solidFill>
                  <a:schemeClr val="tx2"/>
                </a:solidFill>
                <a:latin typeface="Century Gothic" panose="020B0502020202020204" pitchFamily="34" charset="0"/>
              </a:defRPr>
            </a:lvl4pPr>
            <a:lvl5pPr marL="2057400" indent="-228600">
              <a:spcBef>
                <a:spcPct val="20000"/>
              </a:spcBef>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5pPr>
            <a:lvl6pPr marL="25146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6pPr>
            <a:lvl7pPr marL="29718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7pPr>
            <a:lvl8pPr marL="34290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8pPr>
            <a:lvl9pPr marL="3886200" indent="-228600" eaLnBrk="0" fontAlgn="base" hangingPunct="0">
              <a:spcBef>
                <a:spcPct val="20000"/>
              </a:spcBef>
              <a:spcAft>
                <a:spcPct val="0"/>
              </a:spcAft>
              <a:buClr>
                <a:schemeClr val="accent1"/>
              </a:buClr>
              <a:buSzPct val="76000"/>
              <a:buFont typeface="Wingdings 2" panose="05020102010507070707" pitchFamily="18" charset="2"/>
              <a:buChar char=""/>
              <a:defRPr sz="1600">
                <a:solidFill>
                  <a:schemeClr val="tx2"/>
                </a:solidFill>
                <a:latin typeface="Century Gothic" panose="020B0502020202020204" pitchFamily="34" charset="0"/>
              </a:defRPr>
            </a:lvl9pPr>
          </a:lstStyle>
          <a:p>
            <a:pPr>
              <a:spcBef>
                <a:spcPct val="0"/>
              </a:spcBef>
              <a:buClrTx/>
              <a:buSzTx/>
              <a:buFontTx/>
              <a:buNone/>
            </a:pPr>
            <a:fld id="{5441CD64-2B20-44D8-8180-882C8CC64CAC}" type="slidenum">
              <a:rPr lang="en-US" altLang="en-US" sz="1200">
                <a:solidFill>
                  <a:srgbClr val="FEFEFE"/>
                </a:solidFill>
              </a:rPr>
              <a:pPr>
                <a:spcBef>
                  <a:spcPct val="0"/>
                </a:spcBef>
                <a:buClrTx/>
                <a:buSzTx/>
                <a:buFontTx/>
                <a:buNone/>
              </a:pPr>
              <a:t>74</a:t>
            </a:fld>
            <a:endParaRPr lang="en-US" altLang="en-US" sz="1200">
              <a:solidFill>
                <a:srgbClr val="FEFEFE"/>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3B99-CA4C-4991-B9D9-FE08EE232C0A}"/>
              </a:ext>
            </a:extLst>
          </p:cNvPr>
          <p:cNvSpPr>
            <a:spLocks noGrp="1"/>
          </p:cNvSpPr>
          <p:nvPr>
            <p:ph type="title"/>
          </p:nvPr>
        </p:nvSpPr>
        <p:spPr/>
        <p:txBody>
          <a:bodyPr/>
          <a:lstStyle/>
          <a:p>
            <a:r>
              <a:rPr lang="en-US" b="1" dirty="0"/>
              <a:t>Research may have certain other qualities </a:t>
            </a:r>
            <a:endParaRPr lang="en-IN" dirty="0"/>
          </a:p>
        </p:txBody>
      </p:sp>
      <p:sp>
        <p:nvSpPr>
          <p:cNvPr id="3" name="Content Placeholder 2">
            <a:extLst>
              <a:ext uri="{FF2B5EF4-FFF2-40B4-BE49-F238E27FC236}">
                <a16:creationId xmlns:a16="http://schemas.microsoft.com/office/drawing/2014/main" id="{F3E50B83-D645-4230-81B2-B6A647DCA33B}"/>
              </a:ext>
            </a:extLst>
          </p:cNvPr>
          <p:cNvSpPr>
            <a:spLocks noGrp="1"/>
          </p:cNvSpPr>
          <p:nvPr>
            <p:ph idx="1"/>
          </p:nvPr>
        </p:nvSpPr>
        <p:spPr>
          <a:xfrm>
            <a:off x="1752600" y="1417638"/>
            <a:ext cx="8153400" cy="4983162"/>
          </a:xfrm>
        </p:spPr>
        <p:txBody>
          <a:bodyPr>
            <a:normAutofit/>
          </a:bodyPr>
          <a:lstStyle/>
          <a:p>
            <a:pPr marL="69850" indent="0" algn="just">
              <a:buNone/>
            </a:pPr>
            <a:r>
              <a:rPr lang="en-US" sz="1800" b="1" dirty="0"/>
              <a:t>a) </a:t>
            </a:r>
            <a:r>
              <a:rPr lang="en-US" sz="1800" dirty="0"/>
              <a:t>It is a prearranged / structured enquiry (a formal step by step method or sequence to take up research activity is developed to ensure correctness of data and validity of processes). </a:t>
            </a:r>
          </a:p>
          <a:p>
            <a:pPr marL="69850" indent="0" algn="just">
              <a:buNone/>
            </a:pPr>
            <a:r>
              <a:rPr lang="en-US" sz="1800" dirty="0"/>
              <a:t>Scientific methods consist of systematic observation, classification and interpretation of data. The degree of formality, rigorousness, verifiability and general validity of scientific methods establish the results obtained. </a:t>
            </a:r>
          </a:p>
          <a:p>
            <a:pPr marL="69850" indent="0" algn="just">
              <a:buNone/>
            </a:pPr>
            <a:r>
              <a:rPr lang="en-US" sz="1800" b="1" dirty="0"/>
              <a:t>b) </a:t>
            </a:r>
            <a:r>
              <a:rPr lang="en-US" sz="1800" dirty="0"/>
              <a:t>It utilizes acceptable scientific methodology to solve problems (the method used should be able to give repetitive results under similar conditions) </a:t>
            </a:r>
          </a:p>
          <a:p>
            <a:pPr marL="69850" indent="0" algn="just">
              <a:buNone/>
            </a:pPr>
            <a:r>
              <a:rPr lang="en-US" sz="1800" b="1" dirty="0"/>
              <a:t>c) </a:t>
            </a:r>
            <a:r>
              <a:rPr lang="en-US" sz="1800" dirty="0"/>
              <a:t>It should create new knowledge that is generally applicable. (The outcomes should be such that they are not specific to particular issue or a situation but need to be generalized for application to comparable issues). </a:t>
            </a:r>
          </a:p>
          <a:p>
            <a:pPr marL="69850" indent="0" algn="just">
              <a:buNone/>
            </a:pPr>
            <a:r>
              <a:rPr lang="en-US" sz="1800" b="1" dirty="0"/>
              <a:t>d) </a:t>
            </a:r>
            <a:r>
              <a:rPr lang="en-US" sz="1800" dirty="0"/>
              <a:t>It findings in developing new policies or applications of findings of a research in the benefit of public </a:t>
            </a:r>
          </a:p>
          <a:p>
            <a:endParaRPr lang="en-IN" dirty="0"/>
          </a:p>
        </p:txBody>
      </p:sp>
      <p:sp>
        <p:nvSpPr>
          <p:cNvPr id="4" name="Date Placeholder 3">
            <a:extLst>
              <a:ext uri="{FF2B5EF4-FFF2-40B4-BE49-F238E27FC236}">
                <a16:creationId xmlns:a16="http://schemas.microsoft.com/office/drawing/2014/main" id="{8728860A-6E81-406A-90A3-63F1110482A1}"/>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004E8F69-9C99-4A9D-B141-94BDB7579937}"/>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066FE450-FA7C-4BAF-8148-131FDD02265D}"/>
              </a:ext>
            </a:extLst>
          </p:cNvPr>
          <p:cNvSpPr>
            <a:spLocks noGrp="1"/>
          </p:cNvSpPr>
          <p:nvPr>
            <p:ph type="sldNum" sz="quarter" idx="12"/>
          </p:nvPr>
        </p:nvSpPr>
        <p:spPr/>
        <p:txBody>
          <a:bodyPr/>
          <a:lstStyle/>
          <a:p>
            <a:pPr>
              <a:defRPr/>
            </a:pPr>
            <a:fld id="{77EE6296-CD2E-4BB7-A4AB-3455A68E5F76}" type="slidenum">
              <a:rPr lang="en-US" altLang="en-US" smtClean="0"/>
              <a:pPr>
                <a:defRPr/>
              </a:pPr>
              <a:t>75</a:t>
            </a:fld>
            <a:endParaRPr lang="en-US" altLang="en-US"/>
          </a:p>
        </p:txBody>
      </p:sp>
    </p:spTree>
    <p:extLst>
      <p:ext uri="{BB962C8B-B14F-4D97-AF65-F5344CB8AC3E}">
        <p14:creationId xmlns:p14="http://schemas.microsoft.com/office/powerpoint/2010/main" val="16832203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a:bodyPr>
          <a:lstStyle/>
          <a:p>
            <a:pPr algn="ctr"/>
            <a:r>
              <a:rPr lang="en-US" sz="2800" b="1" i="1" u="sng" dirty="0"/>
              <a:t>Indications to use mixed methods </a:t>
            </a:r>
          </a:p>
        </p:txBody>
      </p:sp>
      <p:sp>
        <p:nvSpPr>
          <p:cNvPr id="3" name="Content Placeholder 2"/>
          <p:cNvSpPr>
            <a:spLocks noGrp="1"/>
          </p:cNvSpPr>
          <p:nvPr>
            <p:ph sz="quarter" idx="1"/>
          </p:nvPr>
        </p:nvSpPr>
        <p:spPr>
          <a:xfrm>
            <a:off x="1981200" y="1143000"/>
            <a:ext cx="8229600" cy="5330952"/>
          </a:xfrm>
        </p:spPr>
        <p:txBody>
          <a:bodyPr>
            <a:normAutofit/>
          </a:bodyPr>
          <a:lstStyle/>
          <a:p>
            <a:pPr algn="just"/>
            <a:r>
              <a:rPr lang="en-US" dirty="0"/>
              <a:t>When both quantitative and qualitative data, together, provide a better understanding of your research problem than either type by itself. </a:t>
            </a:r>
          </a:p>
          <a:p>
            <a:pPr algn="just">
              <a:buNone/>
            </a:pPr>
            <a:endParaRPr lang="en-US" dirty="0"/>
          </a:p>
          <a:p>
            <a:pPr algn="just"/>
            <a:r>
              <a:rPr lang="en-US" dirty="0"/>
              <a:t>When one type of research (qualitative or quantitative) is not enough to address the research problem or answer the research questions. </a:t>
            </a:r>
          </a:p>
          <a:p>
            <a:pPr algn="just">
              <a:buNone/>
            </a:pPr>
            <a:endParaRPr lang="en-US" dirty="0"/>
          </a:p>
          <a:p>
            <a:pPr algn="just"/>
            <a:r>
              <a:rPr lang="en-US" dirty="0"/>
              <a:t>Pragmatism –practicality; multiple view points; biased and unbiased; subjective and objective.</a:t>
            </a:r>
          </a:p>
          <a:p>
            <a:pPr algn="just">
              <a:buNone/>
            </a:pPr>
            <a:endParaRPr lang="en-US" dirty="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1752600" cy="563562"/>
          </a:xfrm>
        </p:spPr>
        <p:txBody>
          <a:bodyPr>
            <a:normAutofit fontScale="90000"/>
          </a:bodyPr>
          <a:lstStyle/>
          <a:p>
            <a:r>
              <a:rPr lang="en-US" dirty="0"/>
              <a:t>Cont…</a:t>
            </a:r>
          </a:p>
        </p:txBody>
      </p:sp>
      <p:sp>
        <p:nvSpPr>
          <p:cNvPr id="3" name="Content Placeholder 2"/>
          <p:cNvSpPr>
            <a:spLocks noGrp="1"/>
          </p:cNvSpPr>
          <p:nvPr>
            <p:ph sz="quarter" idx="1"/>
          </p:nvPr>
        </p:nvSpPr>
        <p:spPr>
          <a:xfrm>
            <a:off x="1981200" y="1600200"/>
            <a:ext cx="8229600" cy="4873752"/>
          </a:xfrm>
        </p:spPr>
        <p:txBody>
          <a:bodyPr/>
          <a:lstStyle/>
          <a:p>
            <a:pPr algn="just"/>
            <a:r>
              <a:rPr lang="en-US" dirty="0"/>
              <a:t>To incorporate a qualitative component into an otherwise quantitative study.</a:t>
            </a:r>
          </a:p>
          <a:p>
            <a:pPr algn="just"/>
            <a:endParaRPr lang="en-US" dirty="0"/>
          </a:p>
          <a:p>
            <a:pPr algn="just"/>
            <a:r>
              <a:rPr lang="en-US" dirty="0"/>
              <a:t>To build from one phase of a study to another.</a:t>
            </a:r>
          </a:p>
          <a:p>
            <a:pPr algn="just"/>
            <a:endParaRPr lang="en-US" dirty="0"/>
          </a:p>
          <a:p>
            <a:pPr algn="just"/>
            <a:r>
              <a:rPr lang="en-US" dirty="0"/>
              <a:t>Explore qualitatively then develop an instrument.</a:t>
            </a:r>
          </a:p>
          <a:p>
            <a:pPr algn="just"/>
            <a:endParaRPr lang="en-US" dirty="0"/>
          </a:p>
          <a:p>
            <a:pPr algn="just"/>
            <a:r>
              <a:rPr lang="en-US" dirty="0"/>
              <a:t>Follow-up a quantitative study qualitatively to obtain more detailed information.</a:t>
            </a:r>
          </a:p>
          <a:p>
            <a:pPr>
              <a:buNone/>
            </a:pPr>
            <a:endParaRPr lang="en-US" dirty="0"/>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458200" y="304800"/>
            <a:ext cx="1676400" cy="758952"/>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7086600" cy="563562"/>
          </a:xfrm>
        </p:spPr>
        <p:txBody>
          <a:bodyPr>
            <a:normAutofit fontScale="90000"/>
          </a:bodyPr>
          <a:lstStyle/>
          <a:p>
            <a:r>
              <a:rPr lang="en-US" b="1" i="1" u="sng" dirty="0"/>
              <a:t>Mixed method methodology </a:t>
            </a:r>
          </a:p>
        </p:txBody>
      </p:sp>
      <p:sp>
        <p:nvSpPr>
          <p:cNvPr id="3" name="Content Placeholder 2"/>
          <p:cNvSpPr>
            <a:spLocks noGrp="1"/>
          </p:cNvSpPr>
          <p:nvPr>
            <p:ph sz="quarter" idx="1"/>
          </p:nvPr>
        </p:nvSpPr>
        <p:spPr>
          <a:xfrm>
            <a:off x="1981200" y="1066800"/>
            <a:ext cx="8229600" cy="5407152"/>
          </a:xfrm>
        </p:spPr>
        <p:txBody>
          <a:bodyPr>
            <a:normAutofit fontScale="92500" lnSpcReduction="20000"/>
          </a:bodyPr>
          <a:lstStyle/>
          <a:p>
            <a:r>
              <a:rPr lang="en-US" dirty="0"/>
              <a:t>Utilizes both quantitative and qualitative data collection methodologies.</a:t>
            </a:r>
          </a:p>
          <a:p>
            <a:pPr>
              <a:buNone/>
            </a:pPr>
            <a:endParaRPr lang="en-US" dirty="0"/>
          </a:p>
          <a:p>
            <a:r>
              <a:rPr lang="en-US" dirty="0"/>
              <a:t>Examples:</a:t>
            </a:r>
          </a:p>
          <a:p>
            <a:endParaRPr lang="en-US" dirty="0"/>
          </a:p>
          <a:p>
            <a:pPr>
              <a:buNone/>
            </a:pPr>
            <a:r>
              <a:rPr lang="en-US" dirty="0"/>
              <a:t>  -Interviews and Questionnaires</a:t>
            </a:r>
          </a:p>
          <a:p>
            <a:pPr>
              <a:buNone/>
            </a:pPr>
            <a:endParaRPr lang="en-US" dirty="0"/>
          </a:p>
          <a:p>
            <a:pPr>
              <a:buNone/>
            </a:pPr>
            <a:r>
              <a:rPr lang="en-US" dirty="0"/>
              <a:t>  -Performance Tests and Observation</a:t>
            </a:r>
          </a:p>
          <a:p>
            <a:pPr>
              <a:buNone/>
            </a:pPr>
            <a:endParaRPr lang="en-US" dirty="0"/>
          </a:p>
          <a:p>
            <a:pPr>
              <a:buNone/>
            </a:pPr>
            <a:r>
              <a:rPr lang="en-US" dirty="0"/>
              <a:t>  -Questionnaires and follow up Focus groups</a:t>
            </a:r>
          </a:p>
          <a:p>
            <a:pPr>
              <a:buNone/>
            </a:pPr>
            <a:endParaRPr lang="en-US" dirty="0"/>
          </a:p>
          <a:p>
            <a:pPr>
              <a:buNone/>
            </a:pPr>
            <a:r>
              <a:rPr lang="en-US" dirty="0"/>
              <a:t>  -Document analysis, Performance Tests, Questionnaire, and Interviews.</a:t>
            </a:r>
          </a:p>
          <a:p>
            <a:endParaRPr lang="en-US" dirty="0"/>
          </a:p>
        </p:txBody>
      </p:sp>
      <p:pic>
        <p:nvPicPr>
          <p:cNvPr id="4" name="Picture 2" descr="C:\Users\Guest\Desktop\download.jpg">
            <a:extLst>
              <a:ext uri="{FF2B5EF4-FFF2-40B4-BE49-F238E27FC236}">
                <a16:creationId xmlns:a16="http://schemas.microsoft.com/office/drawing/2014/main" id="{FF983596-062D-4A7C-AED5-F7C46B8319C5}"/>
              </a:ext>
            </a:extLst>
          </p:cNvPr>
          <p:cNvPicPr>
            <a:picLocks noChangeAspect="1" noChangeArrowheads="1"/>
          </p:cNvPicPr>
          <p:nvPr/>
        </p:nvPicPr>
        <p:blipFill>
          <a:blip r:embed="rId2"/>
          <a:srcRect/>
          <a:stretch>
            <a:fillRect/>
          </a:stretch>
        </p:blipFill>
        <p:spPr bwMode="auto">
          <a:xfrm>
            <a:off x="8610600" y="228600"/>
            <a:ext cx="1676400" cy="758952"/>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normAutofit fontScale="90000"/>
          </a:bodyPr>
          <a:lstStyle/>
          <a:p>
            <a:pPr algn="ctr"/>
            <a:r>
              <a:rPr lang="en-US" b="1" i="1" u="sng" dirty="0"/>
              <a:t>Major Mixed Methods :</a:t>
            </a:r>
          </a:p>
        </p:txBody>
      </p:sp>
      <p:sp>
        <p:nvSpPr>
          <p:cNvPr id="3" name="Content Placeholder 2"/>
          <p:cNvSpPr>
            <a:spLocks noGrp="1"/>
          </p:cNvSpPr>
          <p:nvPr>
            <p:ph sz="quarter" idx="1"/>
          </p:nvPr>
        </p:nvSpPr>
        <p:spPr>
          <a:xfrm>
            <a:off x="1981200" y="1066800"/>
            <a:ext cx="8229600" cy="5407152"/>
          </a:xfrm>
        </p:spPr>
        <p:txBody>
          <a:bodyPr/>
          <a:lstStyle/>
          <a:p>
            <a:pPr>
              <a:buNone/>
            </a:pPr>
            <a:r>
              <a:rPr lang="en-US" dirty="0"/>
              <a:t>1. </a:t>
            </a:r>
            <a:r>
              <a:rPr lang="en-US" b="1" u="sng" dirty="0"/>
              <a:t>The Convergent Parallel Design :</a:t>
            </a:r>
          </a:p>
        </p:txBody>
      </p:sp>
      <p:sp>
        <p:nvSpPr>
          <p:cNvPr id="4" name="Rounded Rectangle 3"/>
          <p:cNvSpPr/>
          <p:nvPr/>
        </p:nvSpPr>
        <p:spPr>
          <a:xfrm>
            <a:off x="2133600" y="1905000"/>
            <a:ext cx="2971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Quantitative Data Collection &amp; analysis </a:t>
            </a:r>
          </a:p>
        </p:txBody>
      </p:sp>
      <p:sp>
        <p:nvSpPr>
          <p:cNvPr id="5" name="Rounded Rectangle 4"/>
          <p:cNvSpPr/>
          <p:nvPr/>
        </p:nvSpPr>
        <p:spPr>
          <a:xfrm>
            <a:off x="2057400" y="4114800"/>
            <a:ext cx="3124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Qualitative Data collection &amp; Analysis </a:t>
            </a:r>
          </a:p>
        </p:txBody>
      </p:sp>
      <p:sp>
        <p:nvSpPr>
          <p:cNvPr id="6" name="Oval 5"/>
          <p:cNvSpPr/>
          <p:nvPr/>
        </p:nvSpPr>
        <p:spPr>
          <a:xfrm>
            <a:off x="5638800" y="3048000"/>
            <a:ext cx="17526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or relate</a:t>
            </a:r>
          </a:p>
        </p:txBody>
      </p:sp>
      <p:sp>
        <p:nvSpPr>
          <p:cNvPr id="7" name="Rectangle 6"/>
          <p:cNvSpPr/>
          <p:nvPr/>
        </p:nvSpPr>
        <p:spPr>
          <a:xfrm>
            <a:off x="8305800" y="3200400"/>
            <a:ext cx="1905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Interpretation </a:t>
            </a:r>
          </a:p>
        </p:txBody>
      </p:sp>
      <p:cxnSp>
        <p:nvCxnSpPr>
          <p:cNvPr id="9" name="Straight Arrow Connector 8"/>
          <p:cNvCxnSpPr/>
          <p:nvPr/>
        </p:nvCxnSpPr>
        <p:spPr>
          <a:xfrm>
            <a:off x="5257800" y="2362200"/>
            <a:ext cx="762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257800" y="4495800"/>
            <a:ext cx="8382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67600" y="38100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C4C6-49E4-4B91-8211-5884CF8D5690}"/>
              </a:ext>
            </a:extLst>
          </p:cNvPr>
          <p:cNvSpPr>
            <a:spLocks noGrp="1"/>
          </p:cNvSpPr>
          <p:nvPr>
            <p:ph type="title"/>
          </p:nvPr>
        </p:nvSpPr>
        <p:spPr/>
        <p:txBody>
          <a:bodyPr/>
          <a:lstStyle/>
          <a:p>
            <a:r>
              <a:rPr lang="en-US" dirty="0"/>
              <a:t>Applied research</a:t>
            </a:r>
            <a:endParaRPr lang="en-IN" dirty="0"/>
          </a:p>
        </p:txBody>
      </p:sp>
      <p:sp>
        <p:nvSpPr>
          <p:cNvPr id="3" name="Content Placeholder 2">
            <a:extLst>
              <a:ext uri="{FF2B5EF4-FFF2-40B4-BE49-F238E27FC236}">
                <a16:creationId xmlns:a16="http://schemas.microsoft.com/office/drawing/2014/main" id="{687D0D8D-2F67-4CA7-8F52-E77B5315AB37}"/>
              </a:ext>
            </a:extLst>
          </p:cNvPr>
          <p:cNvSpPr>
            <a:spLocks noGrp="1"/>
          </p:cNvSpPr>
          <p:nvPr>
            <p:ph sz="quarter" idx="1"/>
          </p:nvPr>
        </p:nvSpPr>
        <p:spPr/>
        <p:txBody>
          <a:bodyPr/>
          <a:lstStyle/>
          <a:p>
            <a:r>
              <a:rPr lang="en-US" dirty="0"/>
              <a:t>Undertaken to solve immediate practical problem and to gain scientific knowledge is secondary goal</a:t>
            </a:r>
            <a:endParaRPr lang="en-IN" dirty="0"/>
          </a:p>
        </p:txBody>
      </p:sp>
    </p:spTree>
    <p:extLst>
      <p:ext uri="{BB962C8B-B14F-4D97-AF65-F5344CB8AC3E}">
        <p14:creationId xmlns:p14="http://schemas.microsoft.com/office/powerpoint/2010/main" val="37173917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fontScale="90000"/>
          </a:bodyPr>
          <a:lstStyle/>
          <a:p>
            <a:pPr algn="ctr"/>
            <a:r>
              <a:rPr lang="en-US" b="1" i="1" u="sng" dirty="0"/>
              <a:t>The Convergent Design</a:t>
            </a:r>
          </a:p>
        </p:txBody>
      </p:sp>
      <p:sp>
        <p:nvSpPr>
          <p:cNvPr id="3" name="Content Placeholder 2"/>
          <p:cNvSpPr>
            <a:spLocks noGrp="1"/>
          </p:cNvSpPr>
          <p:nvPr>
            <p:ph sz="quarter" idx="1"/>
          </p:nvPr>
        </p:nvSpPr>
        <p:spPr>
          <a:xfrm>
            <a:off x="1981200" y="1219200"/>
            <a:ext cx="8077200" cy="5254752"/>
          </a:xfrm>
        </p:spPr>
        <p:txBody>
          <a:bodyPr/>
          <a:lstStyle/>
          <a:p>
            <a:pPr algn="just">
              <a:buNone/>
            </a:pPr>
            <a:r>
              <a:rPr lang="en-US" dirty="0"/>
              <a:t>- The researcher:</a:t>
            </a:r>
          </a:p>
          <a:p>
            <a:pPr algn="just"/>
            <a:endParaRPr lang="en-US" dirty="0"/>
          </a:p>
          <a:p>
            <a:pPr algn="just"/>
            <a:r>
              <a:rPr lang="en-US" dirty="0"/>
              <a:t>Collects quantitative and qualitative data concurrently.</a:t>
            </a:r>
          </a:p>
          <a:p>
            <a:pPr algn="just"/>
            <a:endParaRPr lang="en-US" dirty="0"/>
          </a:p>
          <a:p>
            <a:pPr algn="just"/>
            <a:r>
              <a:rPr lang="en-US" dirty="0"/>
              <a:t>Analyzes the two data sets separately.</a:t>
            </a:r>
          </a:p>
          <a:p>
            <a:pPr algn="just"/>
            <a:endParaRPr lang="en-US" dirty="0"/>
          </a:p>
          <a:p>
            <a:pPr algn="just"/>
            <a:r>
              <a:rPr lang="en-US" dirty="0"/>
              <a:t>Mixes the two databases by merging the results during interpretation (and sometimes during data analysis).</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638"/>
            <a:ext cx="7239000" cy="563562"/>
          </a:xfrm>
        </p:spPr>
        <p:txBody>
          <a:bodyPr>
            <a:normAutofit fontScale="90000"/>
          </a:bodyPr>
          <a:lstStyle/>
          <a:p>
            <a:r>
              <a:rPr lang="en-US" b="1" i="1" u="sng" dirty="0"/>
              <a:t>The Explanatory Sequential Methods</a:t>
            </a:r>
          </a:p>
        </p:txBody>
      </p:sp>
      <p:sp>
        <p:nvSpPr>
          <p:cNvPr id="4" name="Rectangle 3"/>
          <p:cNvSpPr/>
          <p:nvPr/>
        </p:nvSpPr>
        <p:spPr>
          <a:xfrm>
            <a:off x="1676400" y="2514600"/>
            <a:ext cx="2057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Quantitative Data collection &amp; analysis </a:t>
            </a:r>
          </a:p>
        </p:txBody>
      </p:sp>
      <p:sp>
        <p:nvSpPr>
          <p:cNvPr id="5" name="Oval 4"/>
          <p:cNvSpPr/>
          <p:nvPr/>
        </p:nvSpPr>
        <p:spPr>
          <a:xfrm>
            <a:off x="4038600" y="2590800"/>
            <a:ext cx="1295400" cy="1219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 up </a:t>
            </a:r>
          </a:p>
        </p:txBody>
      </p:sp>
      <p:sp>
        <p:nvSpPr>
          <p:cNvPr id="6" name="Rectangle 5"/>
          <p:cNvSpPr/>
          <p:nvPr/>
        </p:nvSpPr>
        <p:spPr>
          <a:xfrm>
            <a:off x="5638800" y="2514600"/>
            <a:ext cx="2209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Qualitative  Data collection &amp; analysis </a:t>
            </a:r>
          </a:p>
        </p:txBody>
      </p:sp>
      <p:sp>
        <p:nvSpPr>
          <p:cNvPr id="7" name="Oval 6"/>
          <p:cNvSpPr/>
          <p:nvPr/>
        </p:nvSpPr>
        <p:spPr>
          <a:xfrm>
            <a:off x="8229600" y="2438400"/>
            <a:ext cx="2438400" cy="1295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Interpretation </a:t>
            </a:r>
          </a:p>
        </p:txBody>
      </p:sp>
      <p:cxnSp>
        <p:nvCxnSpPr>
          <p:cNvPr id="9" name="Straight Arrow Connector 8"/>
          <p:cNvCxnSpPr/>
          <p:nvPr/>
        </p:nvCxnSpPr>
        <p:spPr>
          <a:xfrm>
            <a:off x="3810000" y="3276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6" idx="1"/>
          </p:cNvCxnSpPr>
          <p:nvPr/>
        </p:nvCxnSpPr>
        <p:spPr>
          <a:xfrm flipV="1">
            <a:off x="5334000" y="316230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848600" y="312420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D167-A32A-4ED0-BF34-A705F65C2954}"/>
              </a:ext>
            </a:extLst>
          </p:cNvPr>
          <p:cNvSpPr>
            <a:spLocks noGrp="1"/>
          </p:cNvSpPr>
          <p:nvPr>
            <p:ph type="title"/>
          </p:nvPr>
        </p:nvSpPr>
        <p:spPr/>
        <p:txBody>
          <a:bodyPr/>
          <a:lstStyle/>
          <a:p>
            <a:r>
              <a:rPr lang="en-US" dirty="0"/>
              <a:t>Types of research</a:t>
            </a:r>
            <a:endParaRPr lang="en-IN" dirty="0"/>
          </a:p>
        </p:txBody>
      </p:sp>
      <p:sp>
        <p:nvSpPr>
          <p:cNvPr id="3" name="Content Placeholder 2">
            <a:extLst>
              <a:ext uri="{FF2B5EF4-FFF2-40B4-BE49-F238E27FC236}">
                <a16:creationId xmlns:a16="http://schemas.microsoft.com/office/drawing/2014/main" id="{413ED146-1054-4AB1-AD05-6E1B01D5FB0E}"/>
              </a:ext>
            </a:extLst>
          </p:cNvPr>
          <p:cNvSpPr>
            <a:spLocks noGrp="1"/>
          </p:cNvSpPr>
          <p:nvPr>
            <p:ph sz="quarter" idx="1"/>
          </p:nvPr>
        </p:nvSpPr>
        <p:spPr/>
        <p:txBody>
          <a:bodyPr/>
          <a:lstStyle/>
          <a:p>
            <a:r>
              <a:rPr lang="en-US" dirty="0"/>
              <a:t>Descriptive &amp; Analytical</a:t>
            </a:r>
          </a:p>
          <a:p>
            <a:r>
              <a:rPr lang="en-US" dirty="0"/>
              <a:t>Qualitative &amp;  Quantitative</a:t>
            </a:r>
          </a:p>
          <a:p>
            <a:r>
              <a:rPr lang="en-US" dirty="0"/>
              <a:t>Experimental &amp;Non Experimental</a:t>
            </a:r>
          </a:p>
          <a:p>
            <a:r>
              <a:rPr lang="en-US" dirty="0"/>
              <a:t>Conceptual and </a:t>
            </a:r>
            <a:r>
              <a:rPr lang="en-US" dirty="0" err="1"/>
              <a:t>Emprical</a:t>
            </a:r>
            <a:endParaRPr lang="en-US" dirty="0"/>
          </a:p>
          <a:p>
            <a:r>
              <a:rPr lang="en-US" dirty="0"/>
              <a:t>Exploratory Research</a:t>
            </a:r>
            <a:endParaRPr lang="en-IN" dirty="0"/>
          </a:p>
        </p:txBody>
      </p:sp>
    </p:spTree>
    <p:extLst>
      <p:ext uri="{BB962C8B-B14F-4D97-AF65-F5344CB8AC3E}">
        <p14:creationId xmlns:p14="http://schemas.microsoft.com/office/powerpoint/2010/main" val="3708709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4132</Words>
  <Application>Microsoft Office PowerPoint</Application>
  <PresentationFormat>Widescreen</PresentationFormat>
  <Paragraphs>481</Paragraphs>
  <Slides>81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Calibri</vt:lpstr>
      <vt:lpstr>Calibri Light</vt:lpstr>
      <vt:lpstr>Century Gothic</vt:lpstr>
      <vt:lpstr>Courier New</vt:lpstr>
      <vt:lpstr>Segoe UI</vt:lpstr>
      <vt:lpstr>Wingdings</vt:lpstr>
      <vt:lpstr>Office Theme</vt:lpstr>
      <vt:lpstr>Research Methods &amp; Methodology </vt:lpstr>
      <vt:lpstr>Outline</vt:lpstr>
      <vt:lpstr>Introduction:</vt:lpstr>
      <vt:lpstr>Research</vt:lpstr>
      <vt:lpstr>Research</vt:lpstr>
      <vt:lpstr>Types of reaserch</vt:lpstr>
      <vt:lpstr>Basic</vt:lpstr>
      <vt:lpstr>Applied research</vt:lpstr>
      <vt:lpstr>Types of research</vt:lpstr>
      <vt:lpstr>Descriptive research</vt:lpstr>
      <vt:lpstr>Analytical research</vt:lpstr>
      <vt:lpstr>Quantitive Research</vt:lpstr>
      <vt:lpstr>PowerPoint Presentation</vt:lpstr>
      <vt:lpstr>PowerPoint Presentation</vt:lpstr>
      <vt:lpstr>Qualitative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Methods  Versus  Methodology</vt:lpstr>
      <vt:lpstr>Research Methods</vt:lpstr>
      <vt:lpstr>Research Methodology</vt:lpstr>
      <vt:lpstr>Methods </vt:lpstr>
      <vt:lpstr>Categories of research methods: </vt:lpstr>
      <vt:lpstr>Types of Research Methods :</vt:lpstr>
      <vt:lpstr>Research Methodology :</vt:lpstr>
      <vt:lpstr>Cont…</vt:lpstr>
      <vt:lpstr>Philosophies of Methodology: </vt:lpstr>
      <vt:lpstr>Cont…</vt:lpstr>
      <vt:lpstr>Cont…</vt:lpstr>
      <vt:lpstr>Cont…</vt:lpstr>
      <vt:lpstr>RELATIONSHIP BETWEEN  &amp; ETHODOLOGY &amp; METHODS </vt:lpstr>
      <vt:lpstr>Advantages of Research Methodology :</vt:lpstr>
      <vt:lpstr>Cont..</vt:lpstr>
      <vt:lpstr>Comparison b/w  methods &amp; methodology : </vt:lpstr>
      <vt:lpstr>Cont…</vt:lpstr>
      <vt:lpstr>Research Methodologies : </vt:lpstr>
      <vt:lpstr>Difference Between Research Methods and Methodology</vt:lpstr>
      <vt:lpstr>Research Methods &amp; Methodology : </vt:lpstr>
      <vt:lpstr>Qualitative Methodology </vt:lpstr>
      <vt:lpstr>Qualitative research methodologies </vt:lpstr>
      <vt:lpstr>Cont..</vt:lpstr>
      <vt:lpstr>Cont…</vt:lpstr>
      <vt:lpstr>Methods of data collection in qualitative methodology :</vt:lpstr>
      <vt:lpstr>PowerPoint Presentation</vt:lpstr>
      <vt:lpstr>Cont…</vt:lpstr>
      <vt:lpstr>Differences in 5 qualitative methods </vt:lpstr>
      <vt:lpstr>Strengths of Qualitative Methodology:</vt:lpstr>
      <vt:lpstr>Limitations : </vt:lpstr>
      <vt:lpstr>Quantitative research methods</vt:lpstr>
      <vt:lpstr>Key characteristics of Quantitative Research methods: </vt:lpstr>
      <vt:lpstr>Cont…</vt:lpstr>
      <vt:lpstr>Strengths of Quantitative Methodology </vt:lpstr>
      <vt:lpstr>Quantitative research methods :</vt:lpstr>
      <vt:lpstr>Limitations:</vt:lpstr>
      <vt:lpstr>PowerPoint Presentation</vt:lpstr>
      <vt:lpstr>Mixed Methods </vt:lpstr>
      <vt:lpstr>PowerPoint Presentation</vt:lpstr>
      <vt:lpstr>PowerPoint Presentation</vt:lpstr>
      <vt:lpstr>PowerPoint Presentation</vt:lpstr>
      <vt:lpstr>PowerPoint Presentation</vt:lpstr>
      <vt:lpstr>PowerPoint Presentation</vt:lpstr>
      <vt:lpstr>State the problem in a general way</vt:lpstr>
      <vt:lpstr>Understand the nature of the problem</vt:lpstr>
      <vt:lpstr>Survey the Problem</vt:lpstr>
      <vt:lpstr>Rephrase problem statements into working proposition</vt:lpstr>
      <vt:lpstr>Sum up</vt:lpstr>
      <vt:lpstr>What we do in Research?</vt:lpstr>
      <vt:lpstr>Research may have certain other qualities </vt:lpstr>
      <vt:lpstr>Indications to use mixed methods </vt:lpstr>
      <vt:lpstr>Cont…</vt:lpstr>
      <vt:lpstr>Mixed method methodology </vt:lpstr>
      <vt:lpstr>Major Mixed Methods :</vt:lpstr>
      <vt:lpstr>The Convergent Design</vt:lpstr>
      <vt:lpstr>The Explanatory Sequential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&amp; Methodology </dc:title>
  <dc:creator>HP</dc:creator>
  <cp:lastModifiedBy>HP</cp:lastModifiedBy>
  <cp:revision>1</cp:revision>
  <dcterms:created xsi:type="dcterms:W3CDTF">2024-10-07T08:48:51Z</dcterms:created>
  <dcterms:modified xsi:type="dcterms:W3CDTF">2024-10-07T08:50:41Z</dcterms:modified>
</cp:coreProperties>
</file>