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80" r:id="rId5"/>
    <p:sldId id="259" r:id="rId6"/>
    <p:sldId id="284" r:id="rId7"/>
    <p:sldId id="261" r:id="rId8"/>
    <p:sldId id="281" r:id="rId9"/>
    <p:sldId id="282" r:id="rId10"/>
    <p:sldId id="286" r:id="rId11"/>
    <p:sldId id="288" r:id="rId12"/>
    <p:sldId id="283" r:id="rId13"/>
    <p:sldId id="285" r:id="rId14"/>
    <p:sldId id="287"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0" d="100"/>
          <a:sy n="120" d="100"/>
        </p:scale>
        <p:origin x="-2120" y="16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5/24/16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5/24/16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5/24/16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5/24/16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a:t>
            </a:r>
            <a:r>
              <a:rPr lang="en-US" dirty="0" smtClean="0"/>
              <a:t>Ashleigh </a:t>
            </a:r>
            <a:r>
              <a:rPr lang="en-US" dirty="0" err="1" smtClean="0"/>
              <a:t>Paynter</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Screens</a:t>
            </a:r>
            <a:endParaRPr lang="en-US" dirty="0"/>
          </a:p>
        </p:txBody>
      </p:sp>
      <p:sp>
        <p:nvSpPr>
          <p:cNvPr id="4" name="TextBox 3"/>
          <p:cNvSpPr txBox="1"/>
          <p:nvPr/>
        </p:nvSpPr>
        <p:spPr>
          <a:xfrm>
            <a:off x="4191000" y="3581400"/>
            <a:ext cx="819793" cy="369332"/>
          </a:xfrm>
          <a:prstGeom prst="rect">
            <a:avLst/>
          </a:prstGeom>
          <a:noFill/>
          <a:ln>
            <a:solidFill>
              <a:schemeClr val="tx1"/>
            </a:solidFill>
          </a:ln>
        </p:spPr>
        <p:txBody>
          <a:bodyPr wrap="none" rtlCol="0">
            <a:spAutoFit/>
          </a:bodyPr>
          <a:lstStyle/>
          <a:p>
            <a:r>
              <a:rPr lang="en-US" dirty="0" smtClean="0"/>
              <a:t>Screen</a:t>
            </a:r>
            <a:endParaRPr lang="en-US" dirty="0"/>
          </a:p>
        </p:txBody>
      </p:sp>
      <p:sp>
        <p:nvSpPr>
          <p:cNvPr id="5" name="TextBox 4"/>
          <p:cNvSpPr txBox="1"/>
          <p:nvPr/>
        </p:nvSpPr>
        <p:spPr>
          <a:xfrm>
            <a:off x="838200" y="56388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581400" y="56388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248400" y="56388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840220" y="3950732"/>
            <a:ext cx="1760677" cy="1872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a:off x="4600897" y="3950732"/>
            <a:ext cx="33361" cy="1688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a:off x="4600897" y="3950732"/>
            <a:ext cx="1647503" cy="1872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962400" y="21336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23" name="Straight Arrow Connector 22"/>
          <p:cNvCxnSpPr>
            <a:stCxn id="16" idx="2"/>
          </p:cNvCxnSpPr>
          <p:nvPr/>
        </p:nvCxnSpPr>
        <p:spPr>
          <a:xfrm>
            <a:off x="4582221" y="2502932"/>
            <a:ext cx="52038" cy="1090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83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 Inheritance Info</a:t>
            </a:r>
            <a:endParaRPr lang="en-US" dirty="0"/>
          </a:p>
        </p:txBody>
      </p:sp>
      <p:sp>
        <p:nvSpPr>
          <p:cNvPr id="4" name="TextBox 3"/>
          <p:cNvSpPr txBox="1"/>
          <p:nvPr/>
        </p:nvSpPr>
        <p:spPr>
          <a:xfrm>
            <a:off x="4038600" y="1905000"/>
            <a:ext cx="556275" cy="369332"/>
          </a:xfrm>
          <a:prstGeom prst="rect">
            <a:avLst/>
          </a:prstGeom>
          <a:noFill/>
          <a:ln>
            <a:solidFill>
              <a:schemeClr val="tx1"/>
            </a:solidFill>
          </a:ln>
        </p:spPr>
        <p:txBody>
          <a:bodyPr wrap="none" rtlCol="0">
            <a:spAutoFit/>
          </a:bodyPr>
          <a:lstStyle/>
          <a:p>
            <a:r>
              <a:rPr lang="en-US" dirty="0" smtClean="0"/>
              <a:t>Info</a:t>
            </a:r>
            <a:endParaRPr lang="en-US" dirty="0"/>
          </a:p>
        </p:txBody>
      </p:sp>
      <p:sp>
        <p:nvSpPr>
          <p:cNvPr id="5" name="TextBox 4"/>
          <p:cNvSpPr txBox="1"/>
          <p:nvPr/>
        </p:nvSpPr>
        <p:spPr>
          <a:xfrm>
            <a:off x="4038600" y="2819400"/>
            <a:ext cx="595035" cy="369332"/>
          </a:xfrm>
          <a:prstGeom prst="rect">
            <a:avLst/>
          </a:prstGeom>
          <a:noFill/>
          <a:ln>
            <a:solidFill>
              <a:schemeClr val="tx1"/>
            </a:solidFill>
          </a:ln>
        </p:spPr>
        <p:txBody>
          <a:bodyPr wrap="none" rtlCol="0">
            <a:spAutoFit/>
          </a:bodyPr>
          <a:lstStyle/>
          <a:p>
            <a:r>
              <a:rPr lang="en-US" dirty="0" smtClean="0"/>
              <a:t>Text</a:t>
            </a:r>
            <a:endParaRPr lang="en-US" dirty="0"/>
          </a:p>
        </p:txBody>
      </p:sp>
      <p:sp>
        <p:nvSpPr>
          <p:cNvPr id="6" name="TextBox 5"/>
          <p:cNvSpPr txBox="1"/>
          <p:nvPr/>
        </p:nvSpPr>
        <p:spPr>
          <a:xfrm>
            <a:off x="2667000" y="3657600"/>
            <a:ext cx="1454808" cy="369332"/>
          </a:xfrm>
          <a:prstGeom prst="rect">
            <a:avLst/>
          </a:prstGeom>
          <a:noFill/>
          <a:ln>
            <a:solidFill>
              <a:schemeClr val="tx1"/>
            </a:solidFill>
          </a:ln>
        </p:spPr>
        <p:txBody>
          <a:bodyPr wrap="none" rtlCol="0">
            <a:spAutoFit/>
          </a:bodyPr>
          <a:lstStyle/>
          <a:p>
            <a:r>
              <a:rPr lang="en-US" dirty="0" smtClean="0"/>
              <a:t>Dynamic Text</a:t>
            </a:r>
            <a:endParaRPr lang="en-US" dirty="0"/>
          </a:p>
        </p:txBody>
      </p:sp>
      <p:cxnSp>
        <p:nvCxnSpPr>
          <p:cNvPr id="9" name="Straight Arrow Connector 8"/>
          <p:cNvCxnSpPr>
            <a:stCxn id="4" idx="2"/>
            <a:endCxn id="5" idx="0"/>
          </p:cNvCxnSpPr>
          <p:nvPr/>
        </p:nvCxnSpPr>
        <p:spPr>
          <a:xfrm>
            <a:off x="4316738" y="2274332"/>
            <a:ext cx="19380" cy="545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724400" y="3657600"/>
            <a:ext cx="1161646" cy="369332"/>
          </a:xfrm>
          <a:prstGeom prst="rect">
            <a:avLst/>
          </a:prstGeom>
          <a:noFill/>
          <a:ln>
            <a:solidFill>
              <a:schemeClr val="tx1"/>
            </a:solidFill>
          </a:ln>
        </p:spPr>
        <p:txBody>
          <a:bodyPr wrap="none" rtlCol="0">
            <a:spAutoFit/>
          </a:bodyPr>
          <a:lstStyle/>
          <a:p>
            <a:r>
              <a:rPr lang="en-US" dirty="0" smtClean="0"/>
              <a:t>Static Text</a:t>
            </a:r>
            <a:endParaRPr lang="en-US" dirty="0"/>
          </a:p>
        </p:txBody>
      </p:sp>
      <p:cxnSp>
        <p:nvCxnSpPr>
          <p:cNvPr id="15" name="Straight Arrow Connector 14"/>
          <p:cNvCxnSpPr>
            <a:stCxn id="5" idx="2"/>
            <a:endCxn id="13" idx="0"/>
          </p:cNvCxnSpPr>
          <p:nvPr/>
        </p:nvCxnSpPr>
        <p:spPr>
          <a:xfrm>
            <a:off x="4336118" y="3188732"/>
            <a:ext cx="969105"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flipH="1">
            <a:off x="3394404" y="3188732"/>
            <a:ext cx="941714"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733800" y="5486400"/>
            <a:ext cx="910638" cy="369332"/>
          </a:xfrm>
          <a:prstGeom prst="rect">
            <a:avLst/>
          </a:prstGeom>
          <a:noFill/>
          <a:ln>
            <a:solidFill>
              <a:schemeClr val="tx1"/>
            </a:solidFill>
          </a:ln>
        </p:spPr>
        <p:txBody>
          <a:bodyPr wrap="none" rtlCol="0">
            <a:spAutoFit/>
          </a:bodyPr>
          <a:lstStyle/>
          <a:p>
            <a:r>
              <a:rPr lang="en-US" dirty="0" smtClean="0"/>
              <a:t>Identity</a:t>
            </a:r>
            <a:endParaRPr lang="en-US" dirty="0"/>
          </a:p>
        </p:txBody>
      </p:sp>
      <p:sp>
        <p:nvSpPr>
          <p:cNvPr id="19" name="TextBox 18"/>
          <p:cNvSpPr txBox="1"/>
          <p:nvPr/>
        </p:nvSpPr>
        <p:spPr>
          <a:xfrm>
            <a:off x="5867400" y="5486400"/>
            <a:ext cx="1292955" cy="369332"/>
          </a:xfrm>
          <a:prstGeom prst="rect">
            <a:avLst/>
          </a:prstGeom>
          <a:noFill/>
          <a:ln>
            <a:solidFill>
              <a:schemeClr val="tx1"/>
            </a:solidFill>
          </a:ln>
        </p:spPr>
        <p:txBody>
          <a:bodyPr wrap="none" rtlCol="0">
            <a:spAutoFit/>
          </a:bodyPr>
          <a:lstStyle/>
          <a:p>
            <a:r>
              <a:rPr lang="en-US" dirty="0" smtClean="0"/>
              <a:t>Instructions</a:t>
            </a:r>
            <a:endParaRPr lang="en-US" dirty="0"/>
          </a:p>
        </p:txBody>
      </p:sp>
      <p:cxnSp>
        <p:nvCxnSpPr>
          <p:cNvPr id="21" name="Straight Arrow Connector 20"/>
          <p:cNvCxnSpPr>
            <a:stCxn id="13" idx="2"/>
            <a:endCxn id="19" idx="1"/>
          </p:cNvCxnSpPr>
          <p:nvPr/>
        </p:nvCxnSpPr>
        <p:spPr>
          <a:xfrm>
            <a:off x="5305223" y="4026932"/>
            <a:ext cx="562177"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8" idx="3"/>
          </p:cNvCxnSpPr>
          <p:nvPr/>
        </p:nvCxnSpPr>
        <p:spPr>
          <a:xfrm flipH="1">
            <a:off x="4644438" y="4026932"/>
            <a:ext cx="660785"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48000" y="4495800"/>
            <a:ext cx="705391" cy="369332"/>
          </a:xfrm>
          <a:prstGeom prst="rect">
            <a:avLst/>
          </a:prstGeom>
          <a:noFill/>
          <a:ln>
            <a:solidFill>
              <a:schemeClr val="tx1"/>
            </a:solidFill>
          </a:ln>
        </p:spPr>
        <p:txBody>
          <a:bodyPr wrap="none" rtlCol="0">
            <a:spAutoFit/>
          </a:bodyPr>
          <a:lstStyle/>
          <a:p>
            <a:r>
              <a:rPr lang="en-US" dirty="0" smtClean="0"/>
              <a:t>Score</a:t>
            </a:r>
            <a:endParaRPr lang="en-US" dirty="0"/>
          </a:p>
        </p:txBody>
      </p:sp>
      <p:cxnSp>
        <p:nvCxnSpPr>
          <p:cNvPr id="29" name="Straight Arrow Connector 28"/>
          <p:cNvCxnSpPr>
            <a:stCxn id="6" idx="2"/>
            <a:endCxn id="25" idx="0"/>
          </p:cNvCxnSpPr>
          <p:nvPr/>
        </p:nvCxnSpPr>
        <p:spPr>
          <a:xfrm>
            <a:off x="3394404" y="4026932"/>
            <a:ext cx="6292"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57600" y="12192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20" name="Straight Arrow Connector 19"/>
          <p:cNvCxnSpPr/>
          <p:nvPr/>
        </p:nvCxnSpPr>
        <p:spPr>
          <a:xfrm>
            <a:off x="4267200" y="1524000"/>
            <a:ext cx="19380"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75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Objects – Inheritance - Characters</a:t>
            </a:r>
            <a:endParaRPr lang="en-US" dirty="0"/>
          </a:p>
        </p:txBody>
      </p:sp>
      <p:sp>
        <p:nvSpPr>
          <p:cNvPr id="5" name="TextBox 4"/>
          <p:cNvSpPr txBox="1"/>
          <p:nvPr/>
        </p:nvSpPr>
        <p:spPr>
          <a:xfrm>
            <a:off x="3581400" y="2895600"/>
            <a:ext cx="1100895" cy="369332"/>
          </a:xfrm>
          <a:prstGeom prst="rect">
            <a:avLst/>
          </a:prstGeom>
          <a:noFill/>
          <a:ln>
            <a:solidFill>
              <a:schemeClr val="tx1"/>
            </a:solidFill>
          </a:ln>
        </p:spPr>
        <p:txBody>
          <a:bodyPr wrap="none" rtlCol="0">
            <a:spAutoFit/>
          </a:bodyPr>
          <a:lstStyle/>
          <a:p>
            <a:r>
              <a:rPr lang="en-US" dirty="0" smtClean="0"/>
              <a:t>Character</a:t>
            </a:r>
            <a:endParaRPr lang="en-US" dirty="0"/>
          </a:p>
        </p:txBody>
      </p:sp>
      <p:sp>
        <p:nvSpPr>
          <p:cNvPr id="6" name="TextBox 5"/>
          <p:cNvSpPr txBox="1"/>
          <p:nvPr/>
        </p:nvSpPr>
        <p:spPr>
          <a:xfrm>
            <a:off x="2895600" y="4724400"/>
            <a:ext cx="767270" cy="369332"/>
          </a:xfrm>
          <a:prstGeom prst="rect">
            <a:avLst/>
          </a:prstGeom>
          <a:noFill/>
          <a:ln>
            <a:solidFill>
              <a:schemeClr val="tx1"/>
            </a:solidFill>
          </a:ln>
        </p:spPr>
        <p:txBody>
          <a:bodyPr wrap="none" rtlCol="0">
            <a:spAutoFit/>
          </a:bodyPr>
          <a:lstStyle/>
          <a:p>
            <a:r>
              <a:rPr lang="en-US" dirty="0" smtClean="0"/>
              <a:t>Player</a:t>
            </a:r>
            <a:endParaRPr lang="en-US" dirty="0"/>
          </a:p>
        </p:txBody>
      </p:sp>
      <p:sp>
        <p:nvSpPr>
          <p:cNvPr id="7" name="TextBox 6"/>
          <p:cNvSpPr txBox="1"/>
          <p:nvPr/>
        </p:nvSpPr>
        <p:spPr>
          <a:xfrm>
            <a:off x="4114800" y="4724400"/>
            <a:ext cx="840419" cy="369332"/>
          </a:xfrm>
          <a:prstGeom prst="rect">
            <a:avLst/>
          </a:prstGeom>
          <a:noFill/>
          <a:ln>
            <a:solidFill>
              <a:schemeClr val="tx1"/>
            </a:solidFill>
          </a:ln>
        </p:spPr>
        <p:txBody>
          <a:bodyPr wrap="none" rtlCol="0">
            <a:spAutoFit/>
          </a:bodyPr>
          <a:lstStyle/>
          <a:p>
            <a:r>
              <a:rPr lang="en-US" dirty="0" smtClean="0"/>
              <a:t>Animal</a:t>
            </a:r>
            <a:endParaRPr lang="en-US" dirty="0"/>
          </a:p>
        </p:txBody>
      </p:sp>
      <p:sp>
        <p:nvSpPr>
          <p:cNvPr id="8" name="TextBox 7"/>
          <p:cNvSpPr txBox="1"/>
          <p:nvPr/>
        </p:nvSpPr>
        <p:spPr>
          <a:xfrm>
            <a:off x="1371600" y="4724400"/>
            <a:ext cx="804577" cy="369332"/>
          </a:xfrm>
          <a:prstGeom prst="rect">
            <a:avLst/>
          </a:prstGeom>
          <a:noFill/>
          <a:ln>
            <a:solidFill>
              <a:schemeClr val="tx1"/>
            </a:solidFill>
          </a:ln>
        </p:spPr>
        <p:txBody>
          <a:bodyPr wrap="none" rtlCol="0">
            <a:spAutoFit/>
          </a:bodyPr>
          <a:lstStyle/>
          <a:p>
            <a:r>
              <a:rPr lang="en-US" dirty="0" smtClean="0"/>
              <a:t>Trump</a:t>
            </a:r>
            <a:endParaRPr lang="en-US" dirty="0"/>
          </a:p>
        </p:txBody>
      </p:sp>
      <p:sp>
        <p:nvSpPr>
          <p:cNvPr id="9" name="TextBox 8"/>
          <p:cNvSpPr txBox="1"/>
          <p:nvPr/>
        </p:nvSpPr>
        <p:spPr>
          <a:xfrm>
            <a:off x="5867400" y="4724400"/>
            <a:ext cx="805479" cy="369332"/>
          </a:xfrm>
          <a:prstGeom prst="rect">
            <a:avLst/>
          </a:prstGeom>
          <a:noFill/>
          <a:ln>
            <a:solidFill>
              <a:schemeClr val="tx1"/>
            </a:solidFill>
          </a:ln>
        </p:spPr>
        <p:txBody>
          <a:bodyPr wrap="none" rtlCol="0">
            <a:spAutoFit/>
          </a:bodyPr>
          <a:lstStyle/>
          <a:p>
            <a:r>
              <a:rPr lang="en-US" dirty="0" smtClean="0"/>
              <a:t>Health</a:t>
            </a:r>
            <a:endParaRPr lang="en-US" dirty="0"/>
          </a:p>
        </p:txBody>
      </p:sp>
      <p:cxnSp>
        <p:nvCxnSpPr>
          <p:cNvPr id="11" name="Straight Arrow Connector 10"/>
          <p:cNvCxnSpPr>
            <a:stCxn id="5" idx="2"/>
            <a:endCxn id="9" idx="1"/>
          </p:cNvCxnSpPr>
          <p:nvPr/>
        </p:nvCxnSpPr>
        <p:spPr>
          <a:xfrm>
            <a:off x="4131848" y="3264932"/>
            <a:ext cx="173555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2"/>
            <a:endCxn id="7" idx="0"/>
          </p:cNvCxnSpPr>
          <p:nvPr/>
        </p:nvCxnSpPr>
        <p:spPr>
          <a:xfrm>
            <a:off x="4131848" y="3264932"/>
            <a:ext cx="40316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2"/>
            <a:endCxn id="6" idx="0"/>
          </p:cNvCxnSpPr>
          <p:nvPr/>
        </p:nvCxnSpPr>
        <p:spPr>
          <a:xfrm flipH="1">
            <a:off x="3279235" y="3264932"/>
            <a:ext cx="852613"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3"/>
          </p:cNvCxnSpPr>
          <p:nvPr/>
        </p:nvCxnSpPr>
        <p:spPr>
          <a:xfrm flipH="1">
            <a:off x="2176177" y="3264932"/>
            <a:ext cx="1955671"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124200" y="57912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23" name="TextBox 22"/>
          <p:cNvSpPr txBox="1"/>
          <p:nvPr/>
        </p:nvSpPr>
        <p:spPr>
          <a:xfrm>
            <a:off x="1676400" y="57912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24" name="TextBox 23"/>
          <p:cNvSpPr txBox="1"/>
          <p:nvPr/>
        </p:nvSpPr>
        <p:spPr>
          <a:xfrm>
            <a:off x="4267200" y="57912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25" name="TextBox 24"/>
          <p:cNvSpPr txBox="1"/>
          <p:nvPr/>
        </p:nvSpPr>
        <p:spPr>
          <a:xfrm>
            <a:off x="5334000" y="57912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cxnSp>
        <p:nvCxnSpPr>
          <p:cNvPr id="27" name="Straight Arrow Connector 26"/>
          <p:cNvCxnSpPr>
            <a:stCxn id="7" idx="2"/>
            <a:endCxn id="23" idx="3"/>
          </p:cNvCxnSpPr>
          <p:nvPr/>
        </p:nvCxnSpPr>
        <p:spPr>
          <a:xfrm flipH="1">
            <a:off x="2254090" y="5093732"/>
            <a:ext cx="2280920" cy="882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2" idx="0"/>
          </p:cNvCxnSpPr>
          <p:nvPr/>
        </p:nvCxnSpPr>
        <p:spPr>
          <a:xfrm flipH="1">
            <a:off x="3451254" y="5093732"/>
            <a:ext cx="1083756"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2"/>
            <a:endCxn id="24" idx="0"/>
          </p:cNvCxnSpPr>
          <p:nvPr/>
        </p:nvCxnSpPr>
        <p:spPr>
          <a:xfrm>
            <a:off x="4535010" y="5093732"/>
            <a:ext cx="40252"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25" idx="0"/>
          </p:cNvCxnSpPr>
          <p:nvPr/>
        </p:nvCxnSpPr>
        <p:spPr>
          <a:xfrm>
            <a:off x="4535010" y="5093732"/>
            <a:ext cx="1199983"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29000" y="18288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21" name="Straight Arrow Connector 20"/>
          <p:cNvCxnSpPr/>
          <p:nvPr/>
        </p:nvCxnSpPr>
        <p:spPr>
          <a:xfrm flipH="1">
            <a:off x="4114800" y="2209800"/>
            <a:ext cx="14414"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4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Inheritance - Area</a:t>
            </a:r>
            <a:endParaRPr lang="en-US" dirty="0"/>
          </a:p>
        </p:txBody>
      </p:sp>
      <p:sp>
        <p:nvSpPr>
          <p:cNvPr id="4" name="TextBox 3"/>
          <p:cNvSpPr txBox="1"/>
          <p:nvPr/>
        </p:nvSpPr>
        <p:spPr>
          <a:xfrm>
            <a:off x="3886200" y="3962400"/>
            <a:ext cx="624127" cy="369332"/>
          </a:xfrm>
          <a:prstGeom prst="rect">
            <a:avLst/>
          </a:prstGeom>
          <a:noFill/>
          <a:ln>
            <a:solidFill>
              <a:schemeClr val="tx1"/>
            </a:solidFill>
          </a:ln>
        </p:spPr>
        <p:txBody>
          <a:bodyPr wrap="none" rtlCol="0">
            <a:spAutoFit/>
          </a:bodyPr>
          <a:lstStyle/>
          <a:p>
            <a:r>
              <a:rPr lang="en-US" dirty="0" smtClean="0"/>
              <a:t>Area</a:t>
            </a:r>
            <a:endParaRPr lang="en-US" dirty="0"/>
          </a:p>
        </p:txBody>
      </p:sp>
      <p:sp>
        <p:nvSpPr>
          <p:cNvPr id="5" name="TextBox 4"/>
          <p:cNvSpPr txBox="1"/>
          <p:nvPr/>
        </p:nvSpPr>
        <p:spPr>
          <a:xfrm>
            <a:off x="1981200" y="5791200"/>
            <a:ext cx="641822" cy="369332"/>
          </a:xfrm>
          <a:prstGeom prst="rect">
            <a:avLst/>
          </a:prstGeom>
          <a:noFill/>
          <a:ln>
            <a:solidFill>
              <a:schemeClr val="tx1"/>
            </a:solidFill>
          </a:ln>
        </p:spPr>
        <p:txBody>
          <a:bodyPr wrap="none" rtlCol="0">
            <a:spAutoFit/>
          </a:bodyPr>
          <a:lstStyle/>
          <a:p>
            <a:r>
              <a:rPr lang="en-US" dirty="0" smtClean="0"/>
              <a:t>Cage</a:t>
            </a:r>
            <a:endParaRPr lang="en-US" dirty="0"/>
          </a:p>
        </p:txBody>
      </p:sp>
      <p:sp>
        <p:nvSpPr>
          <p:cNvPr id="6" name="TextBox 5"/>
          <p:cNvSpPr txBox="1"/>
          <p:nvPr/>
        </p:nvSpPr>
        <p:spPr>
          <a:xfrm>
            <a:off x="3352800" y="5791200"/>
            <a:ext cx="1279880" cy="369332"/>
          </a:xfrm>
          <a:prstGeom prst="rect">
            <a:avLst/>
          </a:prstGeom>
          <a:noFill/>
          <a:ln>
            <a:solidFill>
              <a:schemeClr val="tx1"/>
            </a:solidFill>
          </a:ln>
        </p:spPr>
        <p:txBody>
          <a:bodyPr wrap="none" rtlCol="0">
            <a:spAutoFit/>
          </a:bodyPr>
          <a:lstStyle/>
          <a:p>
            <a:r>
              <a:rPr lang="en-US" dirty="0" err="1" smtClean="0"/>
              <a:t>AnimalArea</a:t>
            </a:r>
            <a:endParaRPr lang="en-US" dirty="0"/>
          </a:p>
        </p:txBody>
      </p:sp>
      <p:sp>
        <p:nvSpPr>
          <p:cNvPr id="7" name="TextBox 6"/>
          <p:cNvSpPr txBox="1"/>
          <p:nvPr/>
        </p:nvSpPr>
        <p:spPr>
          <a:xfrm>
            <a:off x="5334000" y="5791200"/>
            <a:ext cx="1206731" cy="369332"/>
          </a:xfrm>
          <a:prstGeom prst="rect">
            <a:avLst/>
          </a:prstGeom>
          <a:noFill/>
          <a:ln>
            <a:solidFill>
              <a:schemeClr val="tx1"/>
            </a:solidFill>
          </a:ln>
        </p:spPr>
        <p:txBody>
          <a:bodyPr wrap="none" rtlCol="0">
            <a:spAutoFit/>
          </a:bodyPr>
          <a:lstStyle/>
          <a:p>
            <a:r>
              <a:rPr lang="en-US" dirty="0" err="1" smtClean="0"/>
              <a:t>PlayerArea</a:t>
            </a:r>
            <a:endParaRPr lang="en-US" dirty="0"/>
          </a:p>
        </p:txBody>
      </p:sp>
      <p:cxnSp>
        <p:nvCxnSpPr>
          <p:cNvPr id="9" name="Straight Arrow Connector 8"/>
          <p:cNvCxnSpPr>
            <a:stCxn id="4" idx="2"/>
            <a:endCxn id="5" idx="3"/>
          </p:cNvCxnSpPr>
          <p:nvPr/>
        </p:nvCxnSpPr>
        <p:spPr>
          <a:xfrm flipH="1">
            <a:off x="2623022" y="4331732"/>
            <a:ext cx="157524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3992740" y="4331732"/>
            <a:ext cx="205524"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0"/>
          </p:cNvCxnSpPr>
          <p:nvPr/>
        </p:nvCxnSpPr>
        <p:spPr>
          <a:xfrm>
            <a:off x="4198264" y="4331732"/>
            <a:ext cx="173910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57600" y="27432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2" name="Straight Arrow Connector 11"/>
          <p:cNvCxnSpPr/>
          <p:nvPr/>
        </p:nvCxnSpPr>
        <p:spPr>
          <a:xfrm>
            <a:off x="4191000" y="3124200"/>
            <a:ext cx="49168"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05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a:stCxn id="23" idx="2"/>
            <a:endCxn id="39" idx="0"/>
          </p:cNvCxnSpPr>
          <p:nvPr/>
        </p:nvCxnSpPr>
        <p:spPr>
          <a:xfrm>
            <a:off x="4293595" y="4026932"/>
            <a:ext cx="3055129"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Game Screen - Compositing</a:t>
            </a:r>
            <a:endParaRPr lang="en-US" dirty="0"/>
          </a:p>
        </p:txBody>
      </p:sp>
      <p:sp>
        <p:nvSpPr>
          <p:cNvPr id="4" name="TextBox 3"/>
          <p:cNvSpPr txBox="1"/>
          <p:nvPr/>
        </p:nvSpPr>
        <p:spPr>
          <a:xfrm>
            <a:off x="3962400" y="17526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533400" y="21336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276600" y="28194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019800" y="17526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535420" y="2121932"/>
            <a:ext cx="1797033"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4329458" y="2121932"/>
            <a:ext cx="299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flipV="1">
            <a:off x="4332453" y="1937266"/>
            <a:ext cx="1687347"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657600" y="3657600"/>
            <a:ext cx="1271990" cy="369332"/>
          </a:xfrm>
          <a:prstGeom prst="rect">
            <a:avLst/>
          </a:prstGeom>
          <a:noFill/>
          <a:ln>
            <a:solidFill>
              <a:schemeClr val="tx1"/>
            </a:solidFill>
          </a:ln>
        </p:spPr>
        <p:txBody>
          <a:bodyPr wrap="none" rtlCol="0">
            <a:spAutoFit/>
          </a:bodyPr>
          <a:lstStyle/>
          <a:p>
            <a:r>
              <a:rPr lang="en-US" dirty="0" smtClean="0"/>
              <a:t>Arena - Zoo</a:t>
            </a:r>
            <a:endParaRPr lang="en-US" dirty="0"/>
          </a:p>
        </p:txBody>
      </p:sp>
      <p:sp>
        <p:nvSpPr>
          <p:cNvPr id="24" name="TextBox 23"/>
          <p:cNvSpPr txBox="1"/>
          <p:nvPr/>
        </p:nvSpPr>
        <p:spPr>
          <a:xfrm>
            <a:off x="609600" y="4038600"/>
            <a:ext cx="1258916" cy="369332"/>
          </a:xfrm>
          <a:prstGeom prst="rect">
            <a:avLst/>
          </a:prstGeom>
          <a:noFill/>
          <a:ln>
            <a:solidFill>
              <a:schemeClr val="tx1"/>
            </a:solidFill>
          </a:ln>
        </p:spPr>
        <p:txBody>
          <a:bodyPr wrap="none" rtlCol="0">
            <a:spAutoFit/>
          </a:bodyPr>
          <a:lstStyle/>
          <a:p>
            <a:r>
              <a:rPr lang="en-US" dirty="0" smtClean="0"/>
              <a:t>Player Area</a:t>
            </a:r>
            <a:endParaRPr lang="en-US" dirty="0"/>
          </a:p>
        </p:txBody>
      </p:sp>
      <p:sp>
        <p:nvSpPr>
          <p:cNvPr id="25" name="TextBox 24"/>
          <p:cNvSpPr txBox="1"/>
          <p:nvPr/>
        </p:nvSpPr>
        <p:spPr>
          <a:xfrm>
            <a:off x="6400800" y="4038600"/>
            <a:ext cx="1913542" cy="369332"/>
          </a:xfrm>
          <a:prstGeom prst="rect">
            <a:avLst/>
          </a:prstGeom>
          <a:noFill/>
          <a:ln>
            <a:solidFill>
              <a:schemeClr val="tx1"/>
            </a:solidFill>
          </a:ln>
        </p:spPr>
        <p:txBody>
          <a:bodyPr wrap="none" rtlCol="0">
            <a:spAutoFit/>
          </a:bodyPr>
          <a:lstStyle/>
          <a:p>
            <a:r>
              <a:rPr lang="en-US" dirty="0" smtClean="0"/>
              <a:t>Arena – Cage Area</a:t>
            </a:r>
            <a:endParaRPr lang="en-US" dirty="0"/>
          </a:p>
        </p:txBody>
      </p:sp>
      <p:sp>
        <p:nvSpPr>
          <p:cNvPr id="26" name="TextBox 25"/>
          <p:cNvSpPr txBox="1"/>
          <p:nvPr/>
        </p:nvSpPr>
        <p:spPr>
          <a:xfrm>
            <a:off x="1981200" y="4648200"/>
            <a:ext cx="2112139" cy="369332"/>
          </a:xfrm>
          <a:prstGeom prst="rect">
            <a:avLst/>
          </a:prstGeom>
          <a:noFill/>
          <a:ln>
            <a:solidFill>
              <a:schemeClr val="tx1"/>
            </a:solidFill>
          </a:ln>
        </p:spPr>
        <p:txBody>
          <a:bodyPr wrap="none" rtlCol="0">
            <a:spAutoFit/>
          </a:bodyPr>
          <a:lstStyle/>
          <a:p>
            <a:r>
              <a:rPr lang="en-US" dirty="0" smtClean="0"/>
              <a:t>Arena – Animal Area</a:t>
            </a:r>
            <a:endParaRPr lang="en-US" dirty="0"/>
          </a:p>
        </p:txBody>
      </p:sp>
      <p:cxnSp>
        <p:nvCxnSpPr>
          <p:cNvPr id="28" name="Straight Arrow Connector 27"/>
          <p:cNvCxnSpPr>
            <a:stCxn id="23" idx="2"/>
            <a:endCxn id="24" idx="3"/>
          </p:cNvCxnSpPr>
          <p:nvPr/>
        </p:nvCxnSpPr>
        <p:spPr>
          <a:xfrm flipH="1">
            <a:off x="1868516" y="4026932"/>
            <a:ext cx="2425079"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3" idx="2"/>
            <a:endCxn id="26" idx="0"/>
          </p:cNvCxnSpPr>
          <p:nvPr/>
        </p:nvCxnSpPr>
        <p:spPr>
          <a:xfrm flipH="1">
            <a:off x="3037270" y="4026932"/>
            <a:ext cx="1256325"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3" idx="2"/>
            <a:endCxn id="25" idx="1"/>
          </p:cNvCxnSpPr>
          <p:nvPr/>
        </p:nvCxnSpPr>
        <p:spPr>
          <a:xfrm>
            <a:off x="4293595" y="4026932"/>
            <a:ext cx="2107205"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200" y="5029200"/>
            <a:ext cx="1858539" cy="369332"/>
          </a:xfrm>
          <a:prstGeom prst="rect">
            <a:avLst/>
          </a:prstGeom>
          <a:noFill/>
          <a:ln>
            <a:solidFill>
              <a:schemeClr val="tx1"/>
            </a:solidFill>
          </a:ln>
        </p:spPr>
        <p:txBody>
          <a:bodyPr wrap="none" rtlCol="0">
            <a:spAutoFit/>
          </a:bodyPr>
          <a:lstStyle/>
          <a:p>
            <a:r>
              <a:rPr lang="en-US" dirty="0" smtClean="0"/>
              <a:t>Character - Player</a:t>
            </a:r>
            <a:endParaRPr lang="en-US" dirty="0"/>
          </a:p>
        </p:txBody>
      </p:sp>
      <p:cxnSp>
        <p:nvCxnSpPr>
          <p:cNvPr id="38" name="Straight Arrow Connector 37"/>
          <p:cNvCxnSpPr>
            <a:stCxn id="24" idx="2"/>
            <a:endCxn id="36" idx="0"/>
          </p:cNvCxnSpPr>
          <p:nvPr/>
        </p:nvCxnSpPr>
        <p:spPr>
          <a:xfrm flipH="1">
            <a:off x="1005470" y="4407932"/>
            <a:ext cx="233588"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400800" y="5638800"/>
            <a:ext cx="1895847" cy="369332"/>
          </a:xfrm>
          <a:prstGeom prst="rect">
            <a:avLst/>
          </a:prstGeom>
          <a:noFill/>
          <a:ln>
            <a:solidFill>
              <a:schemeClr val="tx1"/>
            </a:solidFill>
          </a:ln>
        </p:spPr>
        <p:txBody>
          <a:bodyPr wrap="none" rtlCol="0">
            <a:spAutoFit/>
          </a:bodyPr>
          <a:lstStyle/>
          <a:p>
            <a:r>
              <a:rPr lang="en-US" dirty="0" smtClean="0"/>
              <a:t>Character - Trump</a:t>
            </a:r>
            <a:endParaRPr lang="en-US" dirty="0"/>
          </a:p>
        </p:txBody>
      </p:sp>
      <p:sp>
        <p:nvSpPr>
          <p:cNvPr id="45" name="TextBox 44"/>
          <p:cNvSpPr txBox="1"/>
          <p:nvPr/>
        </p:nvSpPr>
        <p:spPr>
          <a:xfrm>
            <a:off x="4343400" y="5638800"/>
            <a:ext cx="1931689" cy="369332"/>
          </a:xfrm>
          <a:prstGeom prst="rect">
            <a:avLst/>
          </a:prstGeom>
          <a:noFill/>
          <a:ln>
            <a:solidFill>
              <a:schemeClr val="tx1"/>
            </a:solidFill>
          </a:ln>
        </p:spPr>
        <p:txBody>
          <a:bodyPr wrap="none" rtlCol="0">
            <a:spAutoFit/>
          </a:bodyPr>
          <a:lstStyle/>
          <a:p>
            <a:r>
              <a:rPr lang="en-US" dirty="0" smtClean="0"/>
              <a:t>Character - Animal</a:t>
            </a:r>
            <a:endParaRPr lang="en-US" dirty="0"/>
          </a:p>
        </p:txBody>
      </p:sp>
      <p:cxnSp>
        <p:nvCxnSpPr>
          <p:cNvPr id="47" name="Straight Arrow Connector 46"/>
          <p:cNvCxnSpPr>
            <a:stCxn id="23" idx="2"/>
            <a:endCxn id="45" idx="0"/>
          </p:cNvCxnSpPr>
          <p:nvPr/>
        </p:nvCxnSpPr>
        <p:spPr>
          <a:xfrm>
            <a:off x="4293595" y="4026932"/>
            <a:ext cx="1015650"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752600" y="5867400"/>
            <a:ext cx="1896748" cy="369332"/>
          </a:xfrm>
          <a:prstGeom prst="rect">
            <a:avLst/>
          </a:prstGeom>
          <a:noFill/>
          <a:ln>
            <a:solidFill>
              <a:schemeClr val="tx1"/>
            </a:solidFill>
          </a:ln>
        </p:spPr>
        <p:txBody>
          <a:bodyPr wrap="none" rtlCol="0">
            <a:spAutoFit/>
          </a:bodyPr>
          <a:lstStyle/>
          <a:p>
            <a:r>
              <a:rPr lang="en-US" dirty="0" smtClean="0"/>
              <a:t>Character - Health</a:t>
            </a:r>
            <a:endParaRPr lang="en-US" dirty="0"/>
          </a:p>
        </p:txBody>
      </p:sp>
      <p:cxnSp>
        <p:nvCxnSpPr>
          <p:cNvPr id="54" name="Straight Arrow Connector 53"/>
          <p:cNvCxnSpPr>
            <a:stCxn id="26" idx="2"/>
            <a:endCxn id="52" idx="0"/>
          </p:cNvCxnSpPr>
          <p:nvPr/>
        </p:nvCxnSpPr>
        <p:spPr>
          <a:xfrm flipH="1">
            <a:off x="2700974" y="5017532"/>
            <a:ext cx="336296"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6" idx="2"/>
            <a:endCxn id="23" idx="0"/>
          </p:cNvCxnSpPr>
          <p:nvPr/>
        </p:nvCxnSpPr>
        <p:spPr>
          <a:xfrm flipH="1">
            <a:off x="4293595" y="3188732"/>
            <a:ext cx="35863"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6200" y="2819400"/>
            <a:ext cx="1752591" cy="369332"/>
          </a:xfrm>
          <a:prstGeom prst="rect">
            <a:avLst/>
          </a:prstGeom>
          <a:noFill/>
          <a:ln>
            <a:solidFill>
              <a:schemeClr val="tx1"/>
            </a:solidFill>
          </a:ln>
        </p:spPr>
        <p:txBody>
          <a:bodyPr wrap="none" rtlCol="0">
            <a:spAutoFit/>
          </a:bodyPr>
          <a:lstStyle/>
          <a:p>
            <a:r>
              <a:rPr lang="en-US" dirty="0" smtClean="0"/>
              <a:t>Info – Static Text</a:t>
            </a:r>
            <a:endParaRPr lang="en-US" dirty="0"/>
          </a:p>
        </p:txBody>
      </p:sp>
      <p:cxnSp>
        <p:nvCxnSpPr>
          <p:cNvPr id="61" name="Straight Arrow Connector 60"/>
          <p:cNvCxnSpPr>
            <a:stCxn id="5" idx="2"/>
            <a:endCxn id="59" idx="0"/>
          </p:cNvCxnSpPr>
          <p:nvPr/>
        </p:nvCxnSpPr>
        <p:spPr>
          <a:xfrm flipH="1">
            <a:off x="952496" y="2502932"/>
            <a:ext cx="581914"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172200" y="34290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4" name="Straight Arrow Connector 63"/>
          <p:cNvCxnSpPr>
            <a:stCxn id="6" idx="2"/>
            <a:endCxn id="62" idx="1"/>
          </p:cNvCxnSpPr>
          <p:nvPr/>
        </p:nvCxnSpPr>
        <p:spPr>
          <a:xfrm>
            <a:off x="4329458" y="3188732"/>
            <a:ext cx="1842742" cy="424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943600" y="28194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8" name="Straight Arrow Connector 67"/>
          <p:cNvCxnSpPr>
            <a:stCxn id="7" idx="2"/>
            <a:endCxn id="65" idx="0"/>
          </p:cNvCxnSpPr>
          <p:nvPr/>
        </p:nvCxnSpPr>
        <p:spPr>
          <a:xfrm>
            <a:off x="6972570" y="2121932"/>
            <a:ext cx="35035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447800" y="3200400"/>
            <a:ext cx="1447707" cy="369332"/>
          </a:xfrm>
          <a:prstGeom prst="rect">
            <a:avLst/>
          </a:prstGeom>
          <a:noFill/>
          <a:ln>
            <a:solidFill>
              <a:schemeClr val="tx1"/>
            </a:solidFill>
          </a:ln>
        </p:spPr>
        <p:txBody>
          <a:bodyPr wrap="none" rtlCol="0">
            <a:spAutoFit/>
          </a:bodyPr>
          <a:lstStyle/>
          <a:p>
            <a:r>
              <a:rPr lang="en-US" dirty="0" smtClean="0"/>
              <a:t>Button - Start</a:t>
            </a:r>
            <a:endParaRPr lang="en-US" dirty="0"/>
          </a:p>
        </p:txBody>
      </p:sp>
      <p:cxnSp>
        <p:nvCxnSpPr>
          <p:cNvPr id="72" name="Straight Arrow Connector 71"/>
          <p:cNvCxnSpPr>
            <a:stCxn id="5" idx="2"/>
            <a:endCxn id="69" idx="0"/>
          </p:cNvCxnSpPr>
          <p:nvPr/>
        </p:nvCxnSpPr>
        <p:spPr>
          <a:xfrm>
            <a:off x="1534410" y="2502932"/>
            <a:ext cx="637244"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7162800" y="2209800"/>
            <a:ext cx="2685351" cy="369332"/>
          </a:xfrm>
          <a:prstGeom prst="rect">
            <a:avLst/>
          </a:prstGeom>
          <a:noFill/>
        </p:spPr>
        <p:txBody>
          <a:bodyPr wrap="none" rtlCol="0">
            <a:spAutoFit/>
          </a:bodyPr>
          <a:lstStyle/>
          <a:p>
            <a:r>
              <a:rPr lang="en-US" dirty="0" smtClean="0"/>
              <a:t>TODO: End Screen Buttons</a:t>
            </a:r>
            <a:endParaRPr lang="en-US" dirty="0"/>
          </a:p>
        </p:txBody>
      </p:sp>
      <p:sp>
        <p:nvSpPr>
          <p:cNvPr id="75" name="TextBox 74"/>
          <p:cNvSpPr txBox="1"/>
          <p:nvPr/>
        </p:nvSpPr>
        <p:spPr>
          <a:xfrm>
            <a:off x="4343400" y="60960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76" name="TextBox 75"/>
          <p:cNvSpPr txBox="1"/>
          <p:nvPr/>
        </p:nvSpPr>
        <p:spPr>
          <a:xfrm>
            <a:off x="4648200" y="6248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77" name="TextBox 76"/>
          <p:cNvSpPr txBox="1"/>
          <p:nvPr/>
        </p:nvSpPr>
        <p:spPr>
          <a:xfrm>
            <a:off x="5181600" y="63246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78" name="TextBox 77"/>
          <p:cNvSpPr txBox="1"/>
          <p:nvPr/>
        </p:nvSpPr>
        <p:spPr>
          <a:xfrm>
            <a:off x="5562600" y="64008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spTree>
    <p:extLst>
      <p:ext uri="{BB962C8B-B14F-4D97-AF65-F5344CB8AC3E}">
        <p14:creationId xmlns:p14="http://schemas.microsoft.com/office/powerpoint/2010/main" val="341952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 - Compositing</a:t>
            </a:r>
            <a:endParaRPr lang="en-US" dirty="0"/>
          </a:p>
        </p:txBody>
      </p:sp>
      <p:sp>
        <p:nvSpPr>
          <p:cNvPr id="4" name="Snip Diagonal Corner Rectangle 3"/>
          <p:cNvSpPr/>
          <p:nvPr/>
        </p:nvSpPr>
        <p:spPr>
          <a:xfrm>
            <a:off x="11430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Snip Diagonal Corner Rectangle 4"/>
          <p:cNvSpPr/>
          <p:nvPr/>
        </p:nvSpPr>
        <p:spPr>
          <a:xfrm>
            <a:off x="35052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6" name="Snip Diagonal Corner Rectangle 5"/>
          <p:cNvSpPr/>
          <p:nvPr/>
        </p:nvSpPr>
        <p:spPr>
          <a:xfrm>
            <a:off x="58674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7" name="Snip Diagonal Corner Rectangle 6"/>
          <p:cNvSpPr/>
          <p:nvPr/>
        </p:nvSpPr>
        <p:spPr>
          <a:xfrm>
            <a:off x="35052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11430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58674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10" name="Snip Diagonal Corner Rectangle 9"/>
          <p:cNvSpPr/>
          <p:nvPr/>
        </p:nvSpPr>
        <p:spPr>
          <a:xfrm>
            <a:off x="1219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1" name="Snip Diagonal Corner Rectangle 10"/>
          <p:cNvSpPr/>
          <p:nvPr/>
        </p:nvSpPr>
        <p:spPr>
          <a:xfrm>
            <a:off x="3505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2" name="Snip Diagonal Corner Rectangle 11"/>
          <p:cNvSpPr/>
          <p:nvPr/>
        </p:nvSpPr>
        <p:spPr>
          <a:xfrm>
            <a:off x="58674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13" name="TextBox 12"/>
          <p:cNvSpPr txBox="1"/>
          <p:nvPr/>
        </p:nvSpPr>
        <p:spPr>
          <a:xfrm>
            <a:off x="1969623" y="6400800"/>
            <a:ext cx="4888377" cy="338554"/>
          </a:xfrm>
          <a:prstGeom prst="rect">
            <a:avLst/>
          </a:prstGeom>
          <a:noFill/>
        </p:spPr>
        <p:txBody>
          <a:bodyPr wrap="none" rtlCol="0">
            <a:spAutoFit/>
          </a:bodyPr>
          <a:lstStyle/>
          <a:p>
            <a:r>
              <a:rPr lang="en-US" sz="1600" dirty="0" smtClean="0">
                <a:solidFill>
                  <a:srgbClr val="FF0000"/>
                </a:solidFill>
              </a:rPr>
              <a:t>Which of these objects need to be INSIDE other objects?</a:t>
            </a:r>
            <a:endParaRPr lang="en-US" sz="1600" dirty="0">
              <a:solidFill>
                <a:srgbClr val="FF0000"/>
              </a:solidFill>
            </a:endParaRPr>
          </a:p>
        </p:txBody>
      </p:sp>
      <p:sp>
        <p:nvSpPr>
          <p:cNvPr id="14" name="Snip Diagonal Corner Rectangle 13"/>
          <p:cNvSpPr/>
          <p:nvPr/>
        </p:nvSpPr>
        <p:spPr>
          <a:xfrm>
            <a:off x="0" y="11430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5" name="Snip Diagonal Corner Rectangle 14"/>
          <p:cNvSpPr/>
          <p:nvPr/>
        </p:nvSpPr>
        <p:spPr>
          <a:xfrm>
            <a:off x="0" y="18288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6" name="Snip Diagonal Corner Rectangle 15"/>
          <p:cNvSpPr/>
          <p:nvPr/>
        </p:nvSpPr>
        <p:spPr>
          <a:xfrm>
            <a:off x="0" y="2514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Tree>
    <p:extLst>
      <p:ext uri="{BB962C8B-B14F-4D97-AF65-F5344CB8AC3E}">
        <p14:creationId xmlns:p14="http://schemas.microsoft.com/office/powerpoint/2010/main" val="354855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44958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32766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20029920">
            <a:off x="6214438" y="2667003"/>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5240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432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
        <p:nvSpPr>
          <p:cNvPr id="11" name="Right Arrow 10"/>
          <p:cNvSpPr/>
          <p:nvPr/>
        </p:nvSpPr>
        <p:spPr>
          <a:xfrm rot="1141928">
            <a:off x="6291705" y="3907669"/>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00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p:cNvSpPr/>
          <p:nvPr/>
        </p:nvSpPr>
        <p:spPr>
          <a:xfrm>
            <a:off x="7391400" y="2133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4" name="Snip Diagonal Corner Rectangle 13"/>
          <p:cNvSpPr/>
          <p:nvPr/>
        </p:nvSpPr>
        <p:spPr>
          <a:xfrm>
            <a:off x="7620000" y="3276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5" name="Snip Diagonal Corner Rectangle 14"/>
          <p:cNvSpPr/>
          <p:nvPr/>
        </p:nvSpPr>
        <p:spPr>
          <a:xfrm>
            <a:off x="7467600" y="43434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
        <p:nvSpPr>
          <p:cNvPr id="16" name="TextBox 15"/>
          <p:cNvSpPr txBox="1"/>
          <p:nvPr/>
        </p:nvSpPr>
        <p:spPr>
          <a:xfrm>
            <a:off x="762000" y="4876800"/>
            <a:ext cx="4539624" cy="338554"/>
          </a:xfrm>
          <a:prstGeom prst="rect">
            <a:avLst/>
          </a:prstGeom>
          <a:noFill/>
        </p:spPr>
        <p:txBody>
          <a:bodyPr wrap="none" rtlCol="0">
            <a:spAutoFit/>
          </a:bodyPr>
          <a:lstStyle/>
          <a:p>
            <a:r>
              <a:rPr lang="en-US" sz="1600" dirty="0" smtClean="0">
                <a:solidFill>
                  <a:srgbClr val="FF0000"/>
                </a:solidFill>
              </a:rPr>
              <a:t>What more general objects do I build a “Lion” from?</a:t>
            </a:r>
            <a:endParaRPr lang="en-US" sz="1600" dirty="0">
              <a:solidFill>
                <a:srgbClr val="FF0000"/>
              </a:solidFill>
            </a:endParaRPr>
          </a:p>
        </p:txBody>
      </p:sp>
    </p:spTree>
    <p:extLst>
      <p:ext uri="{BB962C8B-B14F-4D97-AF65-F5344CB8AC3E}">
        <p14:creationId xmlns:p14="http://schemas.microsoft.com/office/powerpoint/2010/main" val="120121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Trump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If you kick all 4 animals back with your Trump(s) you WIN</a:t>
            </a:r>
          </a:p>
          <a:p>
            <a:r>
              <a:rPr lang="en-US" dirty="0" smtClean="0"/>
              <a:t>Otherwise, the Zoo Animal will come after YOU…if all 4 animals get past your Trump(s), LOSE</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Cages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Inheritance</a:t>
            </a:r>
            <a:endParaRPr lang="en-US" dirty="0"/>
          </a:p>
        </p:txBody>
      </p:sp>
      <p:sp>
        <p:nvSpPr>
          <p:cNvPr id="4" name="Snip Diagonal Corner Rectangle 3"/>
          <p:cNvSpPr/>
          <p:nvPr/>
        </p:nvSpPr>
        <p:spPr>
          <a:xfrm>
            <a:off x="3810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3" name="TextBox 2"/>
          <p:cNvSpPr txBox="1"/>
          <p:nvPr/>
        </p:nvSpPr>
        <p:spPr>
          <a:xfrm>
            <a:off x="3048000" y="5257800"/>
            <a:ext cx="3289069" cy="369332"/>
          </a:xfrm>
          <a:prstGeom prst="rect">
            <a:avLst/>
          </a:prstGeom>
          <a:noFill/>
        </p:spPr>
        <p:txBody>
          <a:bodyPr wrap="none" rtlCol="0">
            <a:spAutoFit/>
          </a:bodyPr>
          <a:lstStyle/>
          <a:p>
            <a:r>
              <a:rPr lang="en-US" dirty="0" smtClean="0"/>
              <a:t>Game is top-level, no inheritance</a:t>
            </a:r>
            <a:endParaRPr lang="en-US" dirty="0"/>
          </a:p>
        </p:txBody>
      </p:sp>
      <p:sp>
        <p:nvSpPr>
          <p:cNvPr id="11" name="Right Arrow 10"/>
          <p:cNvSpPr/>
          <p:nvPr/>
        </p:nvSpPr>
        <p:spPr>
          <a:xfrm>
            <a:off x="2209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14400" y="3276600"/>
            <a:ext cx="1120820" cy="369332"/>
          </a:xfrm>
          <a:prstGeom prst="rect">
            <a:avLst/>
          </a:prstGeom>
          <a:noFill/>
        </p:spPr>
        <p:txBody>
          <a:bodyPr wrap="none" rtlCol="0">
            <a:spAutoFit/>
          </a:bodyPr>
          <a:lstStyle/>
          <a:p>
            <a:r>
              <a:rPr lang="en-US" dirty="0" smtClean="0"/>
              <a:t>JavaScript</a:t>
            </a:r>
            <a:endParaRPr lang="en-US" dirty="0"/>
          </a:p>
        </p:txBody>
      </p:sp>
    </p:spTree>
    <p:extLst>
      <p:ext uri="{BB962C8B-B14F-4D97-AF65-F5344CB8AC3E}">
        <p14:creationId xmlns:p14="http://schemas.microsoft.com/office/powerpoint/2010/main" val="29554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49530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67818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7696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4038600" y="56388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58674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3124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762000" y="56388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1981200" y="56388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flipH="1">
            <a:off x="1295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848600" y="5029200"/>
            <a:ext cx="2286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438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104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5052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343400" y="4953000"/>
            <a:ext cx="762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960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5029200"/>
            <a:ext cx="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95400" y="4114800"/>
            <a:ext cx="374822" cy="584776"/>
          </a:xfrm>
          <a:prstGeom prst="rect">
            <a:avLst/>
          </a:prstGeom>
          <a:noFill/>
        </p:spPr>
        <p:txBody>
          <a:bodyPr wrap="none" rtlCol="0">
            <a:spAutoFit/>
          </a:bodyPr>
          <a:lstStyle/>
          <a:p>
            <a:r>
              <a:rPr lang="en-US" sz="3200" dirty="0" smtClean="0"/>
              <a:t>?</a:t>
            </a:r>
            <a:endParaRPr lang="en-US" sz="3200" dirty="0"/>
          </a:p>
        </p:txBody>
      </p:sp>
      <p:sp>
        <p:nvSpPr>
          <p:cNvPr id="30" name="TextBox 29"/>
          <p:cNvSpPr txBox="1"/>
          <p:nvPr/>
        </p:nvSpPr>
        <p:spPr>
          <a:xfrm>
            <a:off x="4191000" y="4267200"/>
            <a:ext cx="374822" cy="584776"/>
          </a:xfrm>
          <a:prstGeom prst="rect">
            <a:avLst/>
          </a:prstGeom>
          <a:noFill/>
        </p:spPr>
        <p:txBody>
          <a:bodyPr wrap="none" rtlCol="0">
            <a:spAutoFit/>
          </a:bodyPr>
          <a:lstStyle/>
          <a:p>
            <a:r>
              <a:rPr lang="en-US" sz="3200" dirty="0" smtClean="0"/>
              <a:t>?</a:t>
            </a:r>
            <a:endParaRPr lang="en-US" sz="3200" dirty="0"/>
          </a:p>
        </p:txBody>
      </p:sp>
      <p:sp>
        <p:nvSpPr>
          <p:cNvPr id="31" name="TextBox 30"/>
          <p:cNvSpPr txBox="1"/>
          <p:nvPr/>
        </p:nvSpPr>
        <p:spPr>
          <a:xfrm>
            <a:off x="5105400" y="4343400"/>
            <a:ext cx="374822" cy="584776"/>
          </a:xfrm>
          <a:prstGeom prst="rect">
            <a:avLst/>
          </a:prstGeom>
          <a:noFill/>
        </p:spPr>
        <p:txBody>
          <a:bodyPr wrap="none" rtlCol="0">
            <a:spAutoFit/>
          </a:bodyPr>
          <a:lstStyle/>
          <a:p>
            <a:r>
              <a:rPr lang="en-US" sz="3200" dirty="0" smtClean="0"/>
              <a:t>?</a:t>
            </a:r>
            <a:endParaRPr lang="en-US" sz="3200" dirty="0"/>
          </a:p>
        </p:txBody>
      </p:sp>
      <p:sp>
        <p:nvSpPr>
          <p:cNvPr id="32" name="TextBox 31"/>
          <p:cNvSpPr txBox="1"/>
          <p:nvPr/>
        </p:nvSpPr>
        <p:spPr>
          <a:xfrm>
            <a:off x="5867400" y="4343400"/>
            <a:ext cx="374822" cy="584776"/>
          </a:xfrm>
          <a:prstGeom prst="rect">
            <a:avLst/>
          </a:prstGeom>
          <a:noFill/>
        </p:spPr>
        <p:txBody>
          <a:bodyPr wrap="none" rtlCol="0">
            <a:spAutoFit/>
          </a:bodyPr>
          <a:lstStyle/>
          <a:p>
            <a:r>
              <a:rPr lang="en-US" sz="3200" dirty="0" smtClean="0"/>
              <a:t>?</a:t>
            </a:r>
            <a:endParaRPr lang="en-US" sz="3200" dirty="0"/>
          </a:p>
        </p:txBody>
      </p:sp>
      <p:sp>
        <p:nvSpPr>
          <p:cNvPr id="33" name="TextBox 32"/>
          <p:cNvSpPr txBox="1"/>
          <p:nvPr/>
        </p:nvSpPr>
        <p:spPr>
          <a:xfrm>
            <a:off x="6781800" y="4343400"/>
            <a:ext cx="374822" cy="584776"/>
          </a:xfrm>
          <a:prstGeom prst="rect">
            <a:avLst/>
          </a:prstGeom>
          <a:noFill/>
        </p:spPr>
        <p:txBody>
          <a:bodyPr wrap="none" rtlCol="0">
            <a:spAutoFit/>
          </a:bodyPr>
          <a:lstStyle/>
          <a:p>
            <a:r>
              <a:rPr lang="en-US" sz="3200" dirty="0" smtClean="0"/>
              <a:t>?</a:t>
            </a:r>
            <a:endParaRPr lang="en-US" sz="3200" dirty="0"/>
          </a:p>
        </p:txBody>
      </p:sp>
      <p:sp>
        <p:nvSpPr>
          <p:cNvPr id="34" name="TextBox 33"/>
          <p:cNvSpPr txBox="1"/>
          <p:nvPr/>
        </p:nvSpPr>
        <p:spPr>
          <a:xfrm>
            <a:off x="7620000" y="4343400"/>
            <a:ext cx="374822" cy="584776"/>
          </a:xfrm>
          <a:prstGeom prst="rect">
            <a:avLst/>
          </a:prstGeom>
          <a:noFill/>
        </p:spPr>
        <p:txBody>
          <a:bodyPr wrap="none" rtlCol="0">
            <a:spAutoFit/>
          </a:bodyPr>
          <a:lstStyle/>
          <a:p>
            <a:r>
              <a:rPr lang="en-US" sz="3200" dirty="0" smtClean="0"/>
              <a:t>?</a:t>
            </a:r>
            <a:endParaRPr lang="en-US" sz="3200" dirty="0"/>
          </a:p>
        </p:txBody>
      </p:sp>
      <p:sp>
        <p:nvSpPr>
          <p:cNvPr id="35" name="TextBox 34"/>
          <p:cNvSpPr txBox="1"/>
          <p:nvPr/>
        </p:nvSpPr>
        <p:spPr>
          <a:xfrm>
            <a:off x="3429000" y="4343400"/>
            <a:ext cx="374822" cy="584776"/>
          </a:xfrm>
          <a:prstGeom prst="rect">
            <a:avLst/>
          </a:prstGeom>
          <a:noFill/>
        </p:spPr>
        <p:txBody>
          <a:bodyPr wrap="none" rtlCol="0">
            <a:spAutoFit/>
          </a:bodyPr>
          <a:lstStyle/>
          <a:p>
            <a:r>
              <a:rPr lang="en-US" sz="3200" dirty="0" smtClean="0"/>
              <a:t>?</a:t>
            </a:r>
            <a:endParaRPr lang="en-US" sz="3200" dirty="0"/>
          </a:p>
        </p:txBody>
      </p:sp>
      <p:sp>
        <p:nvSpPr>
          <p:cNvPr id="36" name="TextBox 35"/>
          <p:cNvSpPr txBox="1"/>
          <p:nvPr/>
        </p:nvSpPr>
        <p:spPr>
          <a:xfrm>
            <a:off x="2438400" y="4267200"/>
            <a:ext cx="374822" cy="584776"/>
          </a:xfrm>
          <a:prstGeom prst="rect">
            <a:avLst/>
          </a:prstGeom>
          <a:noFill/>
        </p:spPr>
        <p:txBody>
          <a:bodyPr wrap="none" rtlCol="0">
            <a:spAutoFit/>
          </a:bodyPr>
          <a:lstStyle/>
          <a:p>
            <a:r>
              <a:rPr lang="en-US" sz="3200" dirty="0" smtClean="0"/>
              <a:t>?</a:t>
            </a:r>
            <a:endParaRPr lang="en-US" sz="3200" dirty="0"/>
          </a:p>
        </p:txBody>
      </p: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spTree>
    <p:extLst>
      <p:ext uri="{BB962C8B-B14F-4D97-AF65-F5344CB8AC3E}">
        <p14:creationId xmlns:p14="http://schemas.microsoft.com/office/powerpoint/2010/main" val="882278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35814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44196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52578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3657600" y="38100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4191000" y="3124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44196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4038600" y="21336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4191000" y="57912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a:off x="4572000" y="2743200"/>
            <a:ext cx="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cxnSp>
        <p:nvCxnSpPr>
          <p:cNvPr id="38" name="Straight Arrow Connector 37"/>
          <p:cNvCxnSpPr/>
          <p:nvPr/>
        </p:nvCxnSpPr>
        <p:spPr>
          <a:xfrm>
            <a:off x="4724400" y="5334000"/>
            <a:ext cx="0" cy="457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4" idx="3"/>
          </p:cNvCxnSpPr>
          <p:nvPr/>
        </p:nvCxnSpPr>
        <p:spPr>
          <a:xfrm flipH="1">
            <a:off x="3962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724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12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a:t>
            </a:r>
          </a:p>
        </p:txBody>
      </p:sp>
    </p:spTree>
    <p:extLst>
      <p:ext uri="{BB962C8B-B14F-4D97-AF65-F5344CB8AC3E}">
        <p14:creationId xmlns:p14="http://schemas.microsoft.com/office/powerpoint/2010/main" val="392368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Game Design Document – 3</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time 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have Trump connect with at least 1 “health” object to win the game</a:t>
            </a:r>
          </a:p>
          <a:p>
            <a:pPr marL="0" indent="0">
              <a:buNone/>
            </a:pPr>
            <a:endParaRPr lang="en-US" dirty="0"/>
          </a:p>
        </p:txBody>
      </p:sp>
    </p:spTree>
    <p:extLst>
      <p:ext uri="{BB962C8B-B14F-4D97-AF65-F5344CB8AC3E}">
        <p14:creationId xmlns:p14="http://schemas.microsoft.com/office/powerpoint/2010/main" val="182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 </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11210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 restores Trump health if he collides with them</a:t>
            </a:r>
          </a:p>
          <a:p>
            <a:r>
              <a:rPr lang="en-US" b="1" dirty="0" smtClean="0"/>
              <a:t>The Zoo </a:t>
            </a:r>
            <a:r>
              <a:rPr lang="en-US" dirty="0" smtClean="0"/>
              <a:t>(Arena, contains </a:t>
            </a:r>
          </a:p>
          <a:p>
            <a:pPr lvl="1"/>
            <a:r>
              <a:rPr lang="en-US" dirty="0" smtClean="0"/>
              <a:t>Cages /w Animals</a:t>
            </a:r>
          </a:p>
          <a:p>
            <a:pPr lvl="1"/>
            <a:r>
              <a:rPr lang="en-US" dirty="0" smtClean="0"/>
              <a:t>Animal + Trump + Health Object movement area (down the screen)</a:t>
            </a:r>
          </a:p>
          <a:p>
            <a:pPr lvl="1"/>
            <a:r>
              <a:rPr lang="en-US" dirty="0" smtClean="0"/>
              <a:t>Player movement area (back and forth)</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 Game Screen</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Player</a:t>
            </a:r>
          </a:p>
          <a:p>
            <a:pPr lvl="1"/>
            <a:r>
              <a:rPr lang="en-US" dirty="0" smtClean="0"/>
              <a:t>Trump (kicks him into Animal Area)</a:t>
            </a:r>
          </a:p>
          <a:p>
            <a:pPr lvl="1"/>
            <a:r>
              <a:rPr lang="en-US" dirty="0" smtClean="0"/>
              <a:t>Animal (if it goes into Player Area, lose game)</a:t>
            </a:r>
          </a:p>
          <a:p>
            <a:r>
              <a:rPr lang="en-US" b="1" dirty="0" smtClean="0"/>
              <a:t>Trump</a:t>
            </a:r>
          </a:p>
          <a:p>
            <a:pPr lvl="1"/>
            <a:r>
              <a:rPr lang="en-US" dirty="0" smtClean="0"/>
              <a:t>Player (gets kicked into Animal area)</a:t>
            </a:r>
          </a:p>
          <a:p>
            <a:pPr lvl="1"/>
            <a:r>
              <a:rPr lang="en-US" dirty="0" smtClean="0"/>
              <a:t>Animal (rebounds Animal into Cage, but loses Health)</a:t>
            </a:r>
          </a:p>
          <a:p>
            <a:pPr lvl="1"/>
            <a:r>
              <a:rPr lang="en-US" dirty="0" smtClean="0"/>
              <a:t>Health (restores Health)</a:t>
            </a:r>
          </a:p>
          <a:p>
            <a:r>
              <a:rPr lang="en-US" b="1" dirty="0" smtClean="0"/>
              <a:t>Animals</a:t>
            </a:r>
          </a:p>
          <a:p>
            <a:pPr lvl="1"/>
            <a:r>
              <a:rPr lang="en-US" dirty="0" smtClean="0"/>
              <a:t>Cage (don’t move while in Cage)</a:t>
            </a:r>
          </a:p>
          <a:p>
            <a:pPr lvl="1"/>
            <a:r>
              <a:rPr lang="en-US" dirty="0" smtClean="0"/>
              <a:t>Trump (go back to cage after Trump encounter, damage Trump)</a:t>
            </a:r>
          </a:p>
          <a:p>
            <a:pPr lvl="1"/>
            <a:r>
              <a:rPr lang="en-US" dirty="0" smtClean="0"/>
              <a:t>Player (if they get into Player area, the trigger a “game lost”)</a:t>
            </a:r>
          </a:p>
          <a:p>
            <a:r>
              <a:rPr lang="en-US" b="1" dirty="0" smtClean="0"/>
              <a:t>Health</a:t>
            </a:r>
          </a:p>
          <a:p>
            <a:pPr lvl="1"/>
            <a:r>
              <a:rPr lang="en-US" dirty="0" smtClean="0"/>
              <a:t>Trump (restores Trump health on collision)</a:t>
            </a:r>
          </a:p>
          <a:p>
            <a:r>
              <a:rPr lang="en-US" b="1" dirty="0" smtClean="0"/>
              <a:t>Zoo/Cage</a:t>
            </a:r>
          </a:p>
          <a:p>
            <a:pPr lvl="1"/>
            <a:r>
              <a:rPr lang="en-US" dirty="0" smtClean="0"/>
              <a:t>Keeps Animals from moving</a:t>
            </a:r>
          </a:p>
          <a:p>
            <a:r>
              <a:rPr lang="en-US" b="1" dirty="0" smtClean="0"/>
              <a:t>Zoo/Animal Area</a:t>
            </a:r>
          </a:p>
          <a:p>
            <a:pPr lvl="1"/>
            <a:r>
              <a:rPr lang="en-US" dirty="0" smtClean="0"/>
              <a:t>Allows Animals, Trump, Health to move</a:t>
            </a:r>
          </a:p>
          <a:p>
            <a:pPr lvl="1"/>
            <a:r>
              <a:rPr lang="en-US" dirty="0" smtClean="0"/>
              <a:t>Allows collisions between Animals, Trump, Health</a:t>
            </a:r>
          </a:p>
          <a:p>
            <a:r>
              <a:rPr lang="en-US" b="1" dirty="0" smtClean="0"/>
              <a:t>Zoo/Player Area</a:t>
            </a:r>
          </a:p>
          <a:p>
            <a:pPr lvl="1"/>
            <a:r>
              <a:rPr lang="en-US" dirty="0" smtClean="0"/>
              <a:t>Allows Player to move</a:t>
            </a:r>
          </a:p>
          <a:p>
            <a:pPr lvl="1"/>
            <a:r>
              <a:rPr lang="en-US" dirty="0" smtClean="0"/>
              <a:t>Detects if Animal entered region, if so, ends game</a:t>
            </a:r>
            <a:endParaRPr lang="en-US" dirty="0"/>
          </a:p>
        </p:txBody>
      </p:sp>
    </p:spTree>
    <p:extLst>
      <p:ext uri="{BB962C8B-B14F-4D97-AF65-F5344CB8AC3E}">
        <p14:creationId xmlns:p14="http://schemas.microsoft.com/office/powerpoint/2010/main" val="205262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Matrix-Game Screen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7549302"/>
              </p:ext>
            </p:extLst>
          </p:nvPr>
        </p:nvGraphicFramePr>
        <p:xfrm>
          <a:off x="0" y="2209800"/>
          <a:ext cx="9296400" cy="3423919"/>
        </p:xfrm>
        <a:graphic>
          <a:graphicData uri="http://schemas.openxmlformats.org/drawingml/2006/table">
            <a:tbl>
              <a:tblPr firstRow="1" bandRow="1">
                <a:tableStyleId>{21E4AEA4-8DFA-4A89-87EB-49C32662AFE0}</a:tableStyleId>
              </a:tblPr>
              <a:tblGrid>
                <a:gridCol w="1409966"/>
                <a:gridCol w="1141401"/>
                <a:gridCol w="1141401"/>
                <a:gridCol w="939978"/>
                <a:gridCol w="805695"/>
                <a:gridCol w="1275684"/>
                <a:gridCol w="1342825"/>
                <a:gridCol w="1239450"/>
              </a:tblGrid>
              <a:tr h="53340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PLAYER</a:t>
                      </a:r>
                    </a:p>
                    <a:p>
                      <a:endParaRPr lang="en-US" sz="1400" dirty="0"/>
                    </a:p>
                  </a:txBody>
                  <a:tcPr/>
                </a:tc>
                <a:tc>
                  <a:txBody>
                    <a:bodyPr/>
                    <a:lstStyle/>
                    <a:p>
                      <a:r>
                        <a:rPr lang="en-US" sz="1400" dirty="0" smtClean="0"/>
                        <a:t>TRUMP</a:t>
                      </a:r>
                      <a:endParaRPr lang="en-US" sz="1400" dirty="0"/>
                    </a:p>
                  </a:txBody>
                  <a:tcPr/>
                </a:tc>
                <a:tc>
                  <a:txBody>
                    <a:bodyPr/>
                    <a:lstStyle/>
                    <a:p>
                      <a:r>
                        <a:rPr lang="en-US" sz="1400" dirty="0" smtClean="0"/>
                        <a:t>ANIMALS</a:t>
                      </a:r>
                      <a:endParaRPr lang="en-US" sz="1400" dirty="0"/>
                    </a:p>
                  </a:txBody>
                  <a:tcPr/>
                </a:tc>
                <a:tc>
                  <a:txBody>
                    <a:bodyPr/>
                    <a:lstStyle/>
                    <a:p>
                      <a:r>
                        <a:rPr lang="en-US" sz="1400" dirty="0" smtClean="0"/>
                        <a:t>HEALTH</a:t>
                      </a:r>
                      <a:endParaRPr lang="en-US" sz="1400" dirty="0"/>
                    </a:p>
                  </a:txBody>
                  <a:tcPr/>
                </a:tc>
                <a:tc>
                  <a:txBody>
                    <a:bodyPr/>
                    <a:lstStyle/>
                    <a:p>
                      <a:r>
                        <a:rPr lang="en-US" sz="1400" dirty="0" smtClean="0"/>
                        <a:t>ZOO/CAGE</a:t>
                      </a:r>
                      <a:endParaRPr lang="en-US" sz="1400" dirty="0"/>
                    </a:p>
                  </a:txBody>
                  <a:tcPr/>
                </a:tc>
                <a:tc>
                  <a:txBody>
                    <a:bodyPr/>
                    <a:lstStyle/>
                    <a:p>
                      <a:r>
                        <a:rPr lang="en-US" sz="1400" dirty="0" smtClean="0"/>
                        <a:t>ZOO/ANIMAL</a:t>
                      </a:r>
                      <a:r>
                        <a:rPr lang="en-US" sz="1400" baseline="0" dirty="0" smtClean="0"/>
                        <a:t> AREA</a:t>
                      </a:r>
                      <a:endParaRPr lang="en-US" sz="1400" dirty="0"/>
                    </a:p>
                  </a:txBody>
                  <a:tcPr/>
                </a:tc>
                <a:tc>
                  <a:txBody>
                    <a:bodyPr/>
                    <a:lstStyle/>
                    <a:p>
                      <a:r>
                        <a:rPr lang="en-US" sz="1400" dirty="0" smtClean="0"/>
                        <a:t>ZOO/PLAYER AREA</a:t>
                      </a:r>
                      <a:endParaRPr lang="en-US" sz="1400" dirty="0"/>
                    </a:p>
                  </a:txBody>
                  <a:tcPr/>
                </a:tc>
              </a:tr>
              <a:tr h="370840">
                <a:tc>
                  <a:txBody>
                    <a:bodyPr/>
                    <a:lstStyle/>
                    <a:p>
                      <a:r>
                        <a:rPr lang="en-US" sz="1400" dirty="0" smtClean="0"/>
                        <a:t>PLAYER</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ZOO/ANIMAL </a:t>
                      </a:r>
                      <a:r>
                        <a:rPr lang="en-US" sz="1400" baseline="0" dirty="0" smtClean="0"/>
                        <a:t>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ZOO/PLAYER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9774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1046</Words>
  <Application>Microsoft Macintosh PowerPoint</Application>
  <PresentationFormat>On-screen Show (4:3)</PresentationFormat>
  <Paragraphs>285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ZooKill Soccer</vt:lpstr>
      <vt:lpstr>Game Design Document - 1</vt:lpstr>
      <vt:lpstr>Game Design Document - 2</vt:lpstr>
      <vt:lpstr>Game Design Document – 3 </vt:lpstr>
      <vt:lpstr>Game Design Document - 4</vt:lpstr>
      <vt:lpstr>Screens</vt:lpstr>
      <vt:lpstr>The Characters – All Screens</vt:lpstr>
      <vt:lpstr>Interactions – Game Screen</vt:lpstr>
      <vt:lpstr>Interaction Matrix-Game Screen</vt:lpstr>
      <vt:lpstr>Inheritance – Game Screens</vt:lpstr>
      <vt:lpstr>Objects – Inheritance Info</vt:lpstr>
      <vt:lpstr>Objects – Inheritance - Characters</vt:lpstr>
      <vt:lpstr>Objects – Inheritance - Area</vt:lpstr>
      <vt:lpstr>Game Screen - Compositing</vt:lpstr>
      <vt:lpstr>Add JS Objects</vt:lpstr>
      <vt:lpstr>Base Objects - Compositing</vt:lpstr>
      <vt:lpstr>Animal - Inheritance</vt:lpstr>
      <vt:lpstr>Player - Inheritance</vt:lpstr>
      <vt:lpstr>Trump - Inheritance</vt:lpstr>
      <vt:lpstr>Zoo - Inheritance</vt:lpstr>
      <vt:lpstr>Animal - Inheritance</vt:lpstr>
      <vt:lpstr>Animal - Inheritance</vt:lpstr>
      <vt:lpstr>Cages - Inheritance</vt:lpstr>
      <vt:lpstr>Score - Inheritance</vt:lpstr>
      <vt:lpstr>StartScreen - Inheritance</vt:lpstr>
      <vt:lpstr>EndScreen - Inheritance</vt:lpstr>
      <vt:lpstr>Game - Inheritance</vt:lpstr>
      <vt:lpstr>Full Object Inheritance</vt:lpstr>
      <vt:lpstr>Full Object Inheritance</vt:lpstr>
      <vt:lpstr>Week 11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The Art Institute of California Los Angeles</cp:lastModifiedBy>
  <cp:revision>41</cp:revision>
  <dcterms:created xsi:type="dcterms:W3CDTF">2016-05-04T18:52:11Z</dcterms:created>
  <dcterms:modified xsi:type="dcterms:W3CDTF">2016-05-24T18:31:27Z</dcterms:modified>
</cp:coreProperties>
</file>