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9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48" r:id="rId5"/>
    <p:sldId id="2466" r:id="rId6"/>
    <p:sldId id="2465" r:id="rId7"/>
    <p:sldId id="2468" r:id="rId8"/>
    <p:sldId id="2467" r:id="rId9"/>
    <p:sldId id="2469" r:id="rId10"/>
    <p:sldId id="2470" r:id="rId11"/>
    <p:sldId id="2451" r:id="rId12"/>
    <p:sldId id="2472" r:id="rId13"/>
    <p:sldId id="2473" r:id="rId14"/>
    <p:sldId id="2471" r:id="rId15"/>
    <p:sldId id="2436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56BC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C8D905-AD25-4EA9-9BA7-CDFBE2B6064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2022/5/18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E93C0F-2CD9-4A6C-84A8-9380826C2B1F}" type="datetime1">
              <a:rPr lang="zh-TW" altLang="en-US" noProof="0" smtClean="0"/>
              <a:t>2022/5/18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28B34ED-4CDD-41C9-90F7-D768D5559A6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397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1020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905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7453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847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381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263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655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3138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018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915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pc="300" noProof="0"/>
              <a:t>年度檢閱​​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z="4000" spc="300" noProof="0"/>
              <a:t>按一下以編輯母片標題樣式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1" name="文字版面配置區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3" name="文字版面配置區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線上影像預留位置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5" name="線上影像預留位置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6" name="線上影像預留位置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標題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版面配置區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algn="ctr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投影片編號預留位置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6" name="內容版面配置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zh-TW" altLang="en-US" sz="1600" noProof="0">
                <a:cs typeface="Biome Light" panose="020B0303030204020804" pitchFamily="34" charset="0"/>
              </a:rPr>
              <a:t>按一下以編輯母片文字樣式。</a:t>
            </a:r>
          </a:p>
          <a:p>
            <a:pPr marL="0" indent="0" rtl="0">
              <a:buNone/>
            </a:pPr>
            <a:endParaRPr lang="zh-TW" altLang="en-US" noProof="0"/>
          </a:p>
        </p:txBody>
      </p:sp>
      <p:sp>
        <p:nvSpPr>
          <p:cNvPr id="17" name="投影片編號版面配置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zh-TW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此處為投影片標題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9" name="投影片編號預留位置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9" name="圖片版面配置區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圖片版面配置區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3" name="圖片版面配置區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2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19" name="圖片版面配置區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1" name="內容版面配置區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2" name="文字版面配置區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pc="3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14" name="內容版面配置區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zh-TW" altLang="en-US" sz="1400" noProof="0">
                <a:solidFill>
                  <a:schemeClr val="tx1"/>
                </a:solidFill>
              </a:rPr>
              <a:t>按一下以編輯母片文字樣式</a:t>
            </a:r>
          </a:p>
        </p:txBody>
      </p:sp>
      <p:sp>
        <p:nvSpPr>
          <p:cNvPr id="20" name="投影片編號預留位置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sz="4800" noProof="0"/>
              <a:t>按一下以編輯母片標題樣式</a:t>
            </a:r>
          </a:p>
        </p:txBody>
      </p:sp>
      <p:sp>
        <p:nvSpPr>
          <p:cNvPr id="28" name="文字預留位置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9" name="文字預留位置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0" name="文字預留位置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31" name="投影片編號預留位置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C2E478F-E849-4A8C-AF1F-CBCC78A7CBF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抽象影像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標題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 detection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2022/5/19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B10815034</a:t>
            </a:r>
            <a:r>
              <a:rPr lang="zh-TW" altLang="en-US" dirty="0"/>
              <a:t> 吳承翰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​​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問題範例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TW" sz="24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</a:t>
            </a:r>
            <a:r>
              <a:rPr lang="zh-TW" altLang="en-US" sz="24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有偏差</a:t>
            </a:r>
            <a:endParaRPr lang="en-US" altLang="zh-TW" sz="24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rtl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風景照辨識率差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rtl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食物辨識困難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rtl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不夠豐富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rtl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10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C14D004-A932-C422-C94E-0DC03FA64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7" r="4914"/>
          <a:stretch/>
        </p:blipFill>
        <p:spPr>
          <a:xfrm>
            <a:off x="380999" y="939114"/>
            <a:ext cx="3271707" cy="24537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02E5FF-A55E-F4F0-E565-F526431E1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0" t="380" r="5500" b="-380"/>
          <a:stretch/>
        </p:blipFill>
        <p:spPr>
          <a:xfrm>
            <a:off x="3982615" y="939113"/>
            <a:ext cx="3271707" cy="245378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074C223-381B-BD6A-EB69-4CE66C4AD0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00" t="-380" r="5500" b="380"/>
          <a:stretch/>
        </p:blipFill>
        <p:spPr>
          <a:xfrm>
            <a:off x="380999" y="3728965"/>
            <a:ext cx="3271707" cy="245378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CAF8DF8-5ED9-1D1B-9FF1-07AF9D025A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03" t="5" r="5503" b="-5"/>
          <a:stretch/>
        </p:blipFill>
        <p:spPr>
          <a:xfrm>
            <a:off x="3982615" y="3728965"/>
            <a:ext cx="3271707" cy="24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3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目前規劃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zh-TW" altLang="en-US" dirty="0"/>
              <a:t>現況及未來可能性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380250"/>
            <a:ext cx="4646246" cy="344634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dirty="0"/>
              <a:t>目前將此</a:t>
            </a:r>
            <a:r>
              <a:rPr lang="en-US" altLang="zh-TW" dirty="0"/>
              <a:t>model</a:t>
            </a:r>
            <a:r>
              <a:rPr lang="zh-TW" altLang="en-US" dirty="0"/>
              <a:t>放在第一個輸入</a:t>
            </a:r>
            <a:r>
              <a:rPr lang="en-US" altLang="zh-TW" dirty="0"/>
              <a:t>model</a:t>
            </a:r>
            <a:r>
              <a:rPr lang="zh-TW" altLang="en-US" dirty="0"/>
              <a:t>，做物件辨識但仍有些許問題存在，所以我們嘗試了兩種方式。</a:t>
            </a:r>
            <a:endParaRPr lang="en-US" altLang="zh-TW" dirty="0"/>
          </a:p>
          <a:p>
            <a:pPr marL="342900" indent="-342900" rtl="0">
              <a:buAutoNum type="arabicPeriod"/>
            </a:pPr>
            <a:r>
              <a:rPr lang="zh-TW" altLang="en-US" dirty="0"/>
              <a:t>訓練更強的辨識</a:t>
            </a:r>
            <a:r>
              <a:rPr lang="en-US" altLang="zh-TW" dirty="0"/>
              <a:t>model</a:t>
            </a:r>
          </a:p>
          <a:p>
            <a:pPr marL="342900" indent="-342900" rtl="0">
              <a:buAutoNum type="arabicPeriod"/>
            </a:pPr>
            <a:r>
              <a:rPr lang="zh-TW" altLang="en-US" dirty="0"/>
              <a:t>將辨識的結果送進下一層的</a:t>
            </a:r>
            <a:r>
              <a:rPr lang="en-US" altLang="zh-TW" dirty="0"/>
              <a:t>model</a:t>
            </a:r>
            <a:r>
              <a:rPr lang="zh-TW" altLang="en-US" dirty="0"/>
              <a:t>進行更細節的辨識</a:t>
            </a:r>
            <a:endParaRPr lang="en-US" altLang="zh-TW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11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9AE76BD-3B54-B944-E385-4237EA020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37979"/>
              </p:ext>
            </p:extLst>
          </p:nvPr>
        </p:nvGraphicFramePr>
        <p:xfrm>
          <a:off x="808415" y="612037"/>
          <a:ext cx="4065075" cy="4494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025">
                  <a:extLst>
                    <a:ext uri="{9D8B030D-6E8A-4147-A177-3AD203B41FA5}">
                      <a16:colId xmlns:a16="http://schemas.microsoft.com/office/drawing/2014/main" val="2115161716"/>
                    </a:ext>
                  </a:extLst>
                </a:gridCol>
                <a:gridCol w="1355025">
                  <a:extLst>
                    <a:ext uri="{9D8B030D-6E8A-4147-A177-3AD203B41FA5}">
                      <a16:colId xmlns:a16="http://schemas.microsoft.com/office/drawing/2014/main" val="3710907813"/>
                    </a:ext>
                  </a:extLst>
                </a:gridCol>
                <a:gridCol w="1355025">
                  <a:extLst>
                    <a:ext uri="{9D8B030D-6E8A-4147-A177-3AD203B41FA5}">
                      <a16:colId xmlns:a16="http://schemas.microsoft.com/office/drawing/2014/main" val="4019530786"/>
                    </a:ext>
                  </a:extLst>
                </a:gridCol>
              </a:tblGrid>
              <a:tr h="236542"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</a:rPr>
                        <a:t>label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偵測難度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 dirty="0">
                          <a:effectLst/>
                        </a:rPr>
                        <a:t>需使用模型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735649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親子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中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物件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TW" sz="1200" kern="100">
                          <a:effectLst/>
                        </a:rPr>
                        <a:t>人臉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5642548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情侶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中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物件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TW" sz="1200" kern="100">
                          <a:effectLst/>
                        </a:rPr>
                        <a:t>人臉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064300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朋友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低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物件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TW" sz="1200" kern="100">
                          <a:effectLst/>
                        </a:rPr>
                        <a:t>人臉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971132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獨自旅遊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低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物件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045759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美食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高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物件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382905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網美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低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物件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TW" sz="1200" kern="100">
                          <a:effectLst/>
                        </a:rPr>
                        <a:t>人臉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TW" sz="1200" kern="100">
                          <a:effectLst/>
                        </a:rPr>
                        <a:t>場景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347661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寵物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低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物件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398096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自駕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低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物件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963961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戶外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中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物件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TW" sz="1200" kern="100">
                          <a:effectLst/>
                        </a:rPr>
                        <a:t>場景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658312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機車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低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物件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7320086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咖啡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高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物件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TW" sz="1200" kern="100">
                          <a:effectLst/>
                        </a:rPr>
                        <a:t>場景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2308966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文青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高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物件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TW" sz="1200" kern="100">
                          <a:effectLst/>
                        </a:rPr>
                        <a:t>場景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084426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甜點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中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 dirty="0">
                          <a:effectLst/>
                        </a:rPr>
                        <a:t>物件</a:t>
                      </a:r>
                      <a:r>
                        <a:rPr lang="en-US" sz="1200" kern="100" dirty="0">
                          <a:effectLst/>
                        </a:rPr>
                        <a:t>+</a:t>
                      </a:r>
                      <a:r>
                        <a:rPr lang="zh-TW" sz="1200" kern="100" dirty="0">
                          <a:effectLst/>
                        </a:rPr>
                        <a:t>場景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2107235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鐵道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中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 dirty="0">
                          <a:effectLst/>
                        </a:rPr>
                        <a:t>物件</a:t>
                      </a:r>
                      <a:r>
                        <a:rPr lang="en-US" sz="1200" kern="100" dirty="0">
                          <a:effectLst/>
                        </a:rPr>
                        <a:t>+</a:t>
                      </a:r>
                      <a:r>
                        <a:rPr lang="zh-TW" sz="1200" kern="100" dirty="0">
                          <a:effectLst/>
                        </a:rPr>
                        <a:t>場景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027913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夜景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高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 dirty="0">
                          <a:effectLst/>
                        </a:rPr>
                        <a:t>場景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062435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動物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低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 dirty="0">
                          <a:effectLst/>
                        </a:rPr>
                        <a:t>物件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8952759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滑雪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中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物件</a:t>
                      </a:r>
                      <a:r>
                        <a:rPr lang="en-US" sz="1200" kern="100">
                          <a:effectLst/>
                        </a:rPr>
                        <a:t>+</a:t>
                      </a:r>
                      <a:r>
                        <a:rPr lang="zh-TW" sz="1200" kern="100">
                          <a:effectLst/>
                        </a:rPr>
                        <a:t>場景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113684"/>
                  </a:ext>
                </a:extLst>
              </a:tr>
              <a:tr h="236542">
                <a:tc>
                  <a:txBody>
                    <a:bodyPr/>
                    <a:lstStyle/>
                    <a:p>
                      <a:r>
                        <a:rPr lang="zh-TW" sz="1200" kern="100" dirty="0">
                          <a:effectLst/>
                        </a:rPr>
                        <a:t>溫泉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effectLst/>
                        </a:rPr>
                        <a:t>高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TW" sz="1200" kern="100" dirty="0">
                          <a:effectLst/>
                        </a:rPr>
                        <a:t>場景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035323"/>
                  </a:ext>
                </a:extLst>
              </a:tr>
            </a:tbl>
          </a:graphicData>
        </a:graphic>
      </p:graphicFrame>
      <p:pic>
        <p:nvPicPr>
          <p:cNvPr id="11" name="圖片 10">
            <a:extLst>
              <a:ext uri="{FF2B5EF4-FFF2-40B4-BE49-F238E27FC236}">
                <a16:creationId xmlns:a16="http://schemas.microsoft.com/office/drawing/2014/main" id="{5FA123E7-86E3-EC7B-9DDB-158F562D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15" y="5311862"/>
            <a:ext cx="7610708" cy="11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1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版面配置區 7" descr="抽象影像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6218" y="2705395"/>
            <a:ext cx="10979563" cy="144721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800" spc="300" dirty="0"/>
              <a:t>感謝您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OBJECT</a:t>
            </a:r>
            <a:r>
              <a:rPr lang="zh-TW" altLang="en-US" dirty="0"/>
              <a:t> </a:t>
            </a:r>
            <a:r>
              <a:rPr lang="en-US" altLang="zh-TW" dirty="0"/>
              <a:t>DETECTION</a:t>
            </a:r>
            <a:endParaRPr lang="zh-TW" altLang="en-US" dirty="0"/>
          </a:p>
        </p:txBody>
      </p:sp>
      <p:pic>
        <p:nvPicPr>
          <p:cNvPr id="5" name="圖片版面配置區 4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21251" t="197" r="25943" b="-197"/>
          <a:stretch/>
        </p:blipFill>
        <p:spPr>
          <a:xfrm>
            <a:off x="0" y="0"/>
            <a:ext cx="5416550" cy="6846932"/>
          </a:xfrm>
          <a:noFill/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zh-TW" altLang="en-US" dirty="0"/>
              <a:t>主要是在做什麼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TW" dirty="0"/>
              <a:t>Object Detection</a:t>
            </a:r>
            <a:r>
              <a:rPr lang="zh-TW" altLang="en-US" dirty="0"/>
              <a:t>主要的工作有兩個</a:t>
            </a:r>
            <a:endParaRPr lang="en-US" altLang="zh-TW" dirty="0"/>
          </a:p>
          <a:p>
            <a:pPr marL="342900" indent="-342900" rtl="0">
              <a:buAutoNum type="arabicPeriod"/>
            </a:pPr>
            <a:r>
              <a:rPr lang="zh-TW" altLang="en-US" dirty="0"/>
              <a:t>物件偵測</a:t>
            </a:r>
            <a:endParaRPr lang="en-US" altLang="zh-TW" dirty="0"/>
          </a:p>
          <a:p>
            <a:pPr marL="342900" indent="-342900" rtl="0">
              <a:buAutoNum type="arabicPeriod"/>
            </a:pPr>
            <a:r>
              <a:rPr lang="zh-TW" altLang="en-US" dirty="0"/>
              <a:t>物件辨識</a:t>
            </a:r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2</a:t>
            </a:fld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CA58DC-2D2B-7AC2-7EC4-1B09D86869E6}"/>
              </a:ext>
            </a:extLst>
          </p:cNvPr>
          <p:cNvSpPr txBox="1"/>
          <p:nvPr/>
        </p:nvSpPr>
        <p:spPr>
          <a:xfrm>
            <a:off x="5416550" y="6585322"/>
            <a:ext cx="2967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YOLOv4</a:t>
            </a:r>
            <a:r>
              <a:rPr lang="zh-TW" altLang="en-US" sz="1050" dirty="0"/>
              <a:t>實際應用於</a:t>
            </a:r>
            <a:r>
              <a:rPr lang="en-US" altLang="zh-TW" sz="1050" dirty="0" err="1"/>
              <a:t>Funliday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7018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YOLO</a:t>
            </a:r>
            <a:r>
              <a:rPr lang="en-US" altLang="zh-TW" cap="none" dirty="0"/>
              <a:t>v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zh-TW" altLang="en-US" dirty="0"/>
              <a:t>為什麼選他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en-US" altLang="zh-TW" dirty="0"/>
              <a:t>State of the Art model</a:t>
            </a:r>
          </a:p>
          <a:p>
            <a:pPr marL="342900" indent="-342900" rtl="0">
              <a:buAutoNum type="arabicPeriod"/>
            </a:pPr>
            <a:r>
              <a:rPr lang="zh-TW" altLang="en-US" dirty="0"/>
              <a:t>同時兼具效率與正確率</a:t>
            </a:r>
            <a:endParaRPr lang="en-US" altLang="zh-TW" dirty="0"/>
          </a:p>
          <a:p>
            <a:pPr marL="342900" indent="-342900" rtl="0">
              <a:buAutoNum type="arabicPeriod"/>
            </a:pPr>
            <a:r>
              <a:rPr lang="zh-TW" altLang="en-US" dirty="0"/>
              <a:t>支持國貨</a:t>
            </a:r>
            <a:endParaRPr lang="en-US" altLang="zh-TW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3</a:t>
            </a:fld>
            <a:endParaRPr lang="zh-TW" altLang="en-US"/>
          </a:p>
        </p:txBody>
      </p:sp>
      <p:pic>
        <p:nvPicPr>
          <p:cNvPr id="11" name="圖片版面配置區 7">
            <a:extLst>
              <a:ext uri="{FF2B5EF4-FFF2-40B4-BE49-F238E27FC236}">
                <a16:creationId xmlns:a16="http://schemas.microsoft.com/office/drawing/2014/main" id="{D45058FB-993E-4CDC-66F7-D9F1267C0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635" t="-18949" r="-12338" b="-16020"/>
          <a:stretch/>
        </p:blipFill>
        <p:spPr>
          <a:xfrm>
            <a:off x="1759376" y="3908909"/>
            <a:ext cx="2246012" cy="2526762"/>
          </a:xfrm>
          <a:prstGeom prst="parallelogram">
            <a:avLst>
              <a:gd name="adj" fmla="val 5102"/>
            </a:avLst>
          </a:prstGeom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F423BD6-F4A3-3A32-34A1-A68E065C1781}"/>
              </a:ext>
            </a:extLst>
          </p:cNvPr>
          <p:cNvCxnSpPr/>
          <p:nvPr/>
        </p:nvCxnSpPr>
        <p:spPr>
          <a:xfrm>
            <a:off x="6484690" y="4018327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內容版面配置區 4">
            <a:extLst>
              <a:ext uri="{FF2B5EF4-FFF2-40B4-BE49-F238E27FC236}">
                <a16:creationId xmlns:a16="http://schemas.microsoft.com/office/drawing/2014/main" id="{B3B84BFC-F12E-469A-9A9A-4A2F64F1644F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3" y="418731"/>
            <a:ext cx="4528759" cy="35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8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標題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4800" dirty="0"/>
              <a:t>YOLO</a:t>
            </a:r>
            <a:r>
              <a:rPr lang="en-US" altLang="zh-TW" sz="4800" cap="none" dirty="0"/>
              <a:t>v</a:t>
            </a:r>
            <a:r>
              <a:rPr lang="en-US" altLang="zh-TW" sz="4800" dirty="0"/>
              <a:t>4</a:t>
            </a:r>
            <a:r>
              <a:rPr lang="zh-TW" altLang="en-US" sz="4800" dirty="0"/>
              <a:t>與其他模型</a:t>
            </a:r>
            <a:r>
              <a:rPr lang="zh-TW" altLang="en-US" dirty="0"/>
              <a:t>比較</a:t>
            </a:r>
            <a:endParaRPr lang="zh-TW" altLang="en-US" sz="48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4</a:t>
            </a:fld>
            <a:endParaRPr lang="zh-TW" altLang="en-US"/>
          </a:p>
        </p:txBody>
      </p:sp>
      <p:graphicFrame>
        <p:nvGraphicFramePr>
          <p:cNvPr id="6" name="表格 2" descr="表格​​這裡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84826772"/>
              </p:ext>
            </p:extLst>
          </p:nvPr>
        </p:nvGraphicFramePr>
        <p:xfrm>
          <a:off x="595313" y="2406285"/>
          <a:ext cx="11002168" cy="350751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072386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4464891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4464891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pPr rtl="0"/>
                      <a:endParaRPr lang="zh-TW" altLang="en-US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sz="1600" b="0" noProof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YOLOv4</a:t>
                      </a:r>
                      <a:endParaRPr lang="zh-TW" altLang="en-US" sz="1600" b="0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sz="1600" b="0" noProof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Example: Anchor base Model</a:t>
                      </a:r>
                      <a:endParaRPr lang="zh-TW" altLang="en-US" sz="1600" b="0" noProof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/>
                      <a:r>
                        <a:rPr lang="zh-TW" altLang="en-US" sz="1600" spc="3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需要前處理</a:t>
                      </a:r>
                      <a:endParaRPr lang="en-US" altLang="zh-TW" sz="1600" spc="300" noProof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sz="14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否</a:t>
                      </a:r>
                      <a:endParaRPr lang="en-US" altLang="zh-TW" sz="1400" noProof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sz="14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是</a:t>
                      </a:r>
                      <a:endParaRPr lang="en-US" altLang="zh-TW" sz="1400" noProof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/>
                      <a:r>
                        <a:rPr lang="zh-TW" altLang="en-US" sz="1600" spc="3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準確率</a:t>
                      </a:r>
                      <a:endParaRPr lang="en-US" altLang="zh-TW" sz="1600" spc="300" noProof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sz="14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高</a:t>
                      </a:r>
                      <a:r>
                        <a:rPr lang="en-US" altLang="zh-TW" sz="14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(</a:t>
                      </a:r>
                      <a:r>
                        <a:rPr lang="zh-TW" altLang="en-US" sz="14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略低於後者</a:t>
                      </a:r>
                      <a:r>
                        <a:rPr lang="en-US" altLang="zh-TW" sz="14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sz="14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高</a:t>
                      </a:r>
                      <a:endParaRPr lang="en-US" altLang="zh-TW" sz="1400" noProof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/>
                      <a:r>
                        <a:rPr lang="zh-TW" altLang="en-US" sz="1600" spc="3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效率</a:t>
                      </a:r>
                      <a:endParaRPr lang="en-US" altLang="zh-TW" sz="1600" spc="300" noProof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sz="14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佳</a:t>
                      </a:r>
                      <a:endParaRPr lang="en-US" altLang="zh-TW" sz="1400" noProof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sz="14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差</a:t>
                      </a:r>
                      <a:endParaRPr lang="en-US" altLang="zh-TW" sz="1400" noProof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rtl="0"/>
                      <a:r>
                        <a:rPr lang="zh-TW" altLang="en-US" sz="1600" spc="3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訓練資源</a:t>
                      </a:r>
                      <a:endParaRPr lang="en-US" altLang="zh-TW" sz="1600" spc="300" noProof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sz="14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少</a:t>
                      </a:r>
                      <a:endParaRPr lang="en-US" altLang="zh-TW" sz="1400" noProof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sz="1400" noProof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Biome Light" panose="020B0303030204020804" pitchFamily="34" charset="0"/>
                        </a:rPr>
                        <a:t>高</a:t>
                      </a:r>
                      <a:endParaRPr lang="en-US" altLang="zh-TW" sz="1400" noProof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94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9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84B88F77-FA1F-5EA0-4096-39B51A7BF4A3}"/>
              </a:ext>
            </a:extLst>
          </p:cNvPr>
          <p:cNvSpPr/>
          <p:nvPr/>
        </p:nvSpPr>
        <p:spPr>
          <a:xfrm>
            <a:off x="-10449" y="0"/>
            <a:ext cx="5782075" cy="6858000"/>
          </a:xfrm>
          <a:prstGeom prst="rect">
            <a:avLst/>
          </a:prstGeom>
          <a:solidFill>
            <a:srgbClr val="6C56BC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技術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zh-TW" altLang="en-US" dirty="0"/>
              <a:t>為什麼</a:t>
            </a:r>
            <a:r>
              <a:rPr lang="en-US" altLang="zh-TW" dirty="0"/>
              <a:t>YOLOv4</a:t>
            </a:r>
            <a:r>
              <a:rPr lang="zh-TW" altLang="en-US" dirty="0"/>
              <a:t>這麼強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en-US" altLang="zh-TW" dirty="0"/>
              <a:t>Bag of Freebies:</a:t>
            </a:r>
          </a:p>
          <a:p>
            <a:pPr marL="457200" lvl="1" indent="0">
              <a:buNone/>
            </a:pPr>
            <a:r>
              <a:rPr lang="zh-TW" altLang="en-US" dirty="0"/>
              <a:t>在不影響效率的情況下提升正確率的技巧</a:t>
            </a:r>
            <a:endParaRPr lang="en-US" altLang="zh-TW" dirty="0"/>
          </a:p>
          <a:p>
            <a:pPr marL="342900" indent="-342900" rtl="0">
              <a:buAutoNum type="arabicPeriod"/>
            </a:pPr>
            <a:r>
              <a:rPr lang="en-US" altLang="zh-TW" dirty="0"/>
              <a:t>Bag of Specials:</a:t>
            </a:r>
          </a:p>
          <a:p>
            <a:pPr marL="457200" lvl="1" indent="0">
              <a:buNone/>
            </a:pPr>
            <a:r>
              <a:rPr lang="zh-TW" altLang="en-US" dirty="0"/>
              <a:t>增加少量的運算成本但使模型正確率有效提升</a:t>
            </a:r>
            <a:endParaRPr lang="en-US" altLang="zh-TW" dirty="0"/>
          </a:p>
          <a:p>
            <a:pPr marL="342900" indent="-342900" rtl="0">
              <a:buAutoNum type="arabicPeriod"/>
            </a:pP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5</a:t>
            </a:fld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47D8DF5-6C1F-4B7E-BA08-284ED9EF242A}"/>
              </a:ext>
            </a:extLst>
          </p:cNvPr>
          <p:cNvGrpSpPr/>
          <p:nvPr/>
        </p:nvGrpSpPr>
        <p:grpSpPr>
          <a:xfrm>
            <a:off x="75501" y="459280"/>
            <a:ext cx="5352176" cy="2622687"/>
            <a:chOff x="6096000" y="2685192"/>
            <a:chExt cx="5795384" cy="279655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16B3AD80-9F3A-4A19-831E-D6158E6B1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169"/>
            <a:stretch/>
          </p:blipFill>
          <p:spPr>
            <a:xfrm>
              <a:off x="6096000" y="2685192"/>
              <a:ext cx="5795384" cy="2433501"/>
            </a:xfrm>
            <a:prstGeom prst="rect">
              <a:avLst/>
            </a:prstGeom>
          </p:spPr>
        </p:pic>
        <p:sp>
          <p:nvSpPr>
            <p:cNvPr id="13" name="文字方塊 5">
              <a:extLst>
                <a:ext uri="{FF2B5EF4-FFF2-40B4-BE49-F238E27FC236}">
                  <a16:creationId xmlns:a16="http://schemas.microsoft.com/office/drawing/2014/main" id="{2F3552E5-08B9-432A-B2F3-5AAFAF38D93D}"/>
                </a:ext>
              </a:extLst>
            </p:cNvPr>
            <p:cNvSpPr txBox="1"/>
            <p:nvPr/>
          </p:nvSpPr>
          <p:spPr>
            <a:xfrm>
              <a:off x="6645896" y="5112410"/>
              <a:ext cx="3749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rtl="0">
                <a:defRPr lang="zh-tw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dirty="0"/>
                <a:t>Source                                      Result</a:t>
              </a:r>
              <a:endParaRPr lang="zh-TW" altLang="en-US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490642B-2B8F-2B7E-FC10-F9D679C1890F}"/>
              </a:ext>
            </a:extLst>
          </p:cNvPr>
          <p:cNvSpPr txBox="1"/>
          <p:nvPr/>
        </p:nvSpPr>
        <p:spPr>
          <a:xfrm>
            <a:off x="0" y="97897"/>
            <a:ext cx="20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 Augmentation: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E6591AE-9760-49D3-B8CC-0C9F49F367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9754" y="3950064"/>
            <a:ext cx="3462565" cy="270080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4E10E22-F7E2-F991-7E07-E5C3EFA3ED92}"/>
              </a:ext>
            </a:extLst>
          </p:cNvPr>
          <p:cNvSpPr txBox="1"/>
          <p:nvPr/>
        </p:nvSpPr>
        <p:spPr>
          <a:xfrm>
            <a:off x="73922" y="395006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IoU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65D0893-38AD-4EFC-5B9B-85FC01E984E4}"/>
              </a:ext>
            </a:extLst>
          </p:cNvPr>
          <p:cNvSpPr txBox="1"/>
          <p:nvPr/>
        </p:nvSpPr>
        <p:spPr>
          <a:xfrm>
            <a:off x="73922" y="3075057"/>
            <a:ext cx="56133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TW" sz="2000" dirty="0"/>
              <a:t>label smoothing:</a:t>
            </a:r>
          </a:p>
          <a:p>
            <a:pPr marL="0" indent="0">
              <a:buNone/>
            </a:pPr>
            <a:r>
              <a:rPr lang="en-US" altLang="zh-TW" sz="2000" dirty="0"/>
              <a:t>	ex. [ 1 , 0 , 0 , 0 ] -&gt; [ 0.9 , 0.03 , 0.03 , 0.03 ]</a:t>
            </a:r>
          </a:p>
        </p:txBody>
      </p:sp>
    </p:spTree>
    <p:extLst>
      <p:ext uri="{BB962C8B-B14F-4D97-AF65-F5344CB8AC3E}">
        <p14:creationId xmlns:p14="http://schemas.microsoft.com/office/powerpoint/2010/main" val="257695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84B88F77-FA1F-5EA0-4096-39B51A7BF4A3}"/>
              </a:ext>
            </a:extLst>
          </p:cNvPr>
          <p:cNvSpPr/>
          <p:nvPr/>
        </p:nvSpPr>
        <p:spPr>
          <a:xfrm>
            <a:off x="-20237" y="0"/>
            <a:ext cx="5782075" cy="6858000"/>
          </a:xfrm>
          <a:prstGeom prst="rect">
            <a:avLst/>
          </a:prstGeom>
          <a:solidFill>
            <a:srgbClr val="6C56BC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技術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en-US" altLang="zh-TW" dirty="0"/>
              <a:t>Bag of </a:t>
            </a:r>
            <a:r>
              <a:rPr lang="en-US" altLang="zh-TW"/>
              <a:t>Spacial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en-US" altLang="zh-TW" dirty="0"/>
              <a:t>SPP</a:t>
            </a:r>
          </a:p>
          <a:p>
            <a:pPr marL="342900" indent="-342900" rtl="0">
              <a:buAutoNum type="arabicPeriod"/>
            </a:pPr>
            <a:r>
              <a:rPr lang="en-US" altLang="zh-TW" dirty="0"/>
              <a:t>SAM</a:t>
            </a:r>
          </a:p>
          <a:p>
            <a:pPr marL="342900" indent="-342900" rtl="0">
              <a:buAutoNum type="arabicPeriod"/>
            </a:pPr>
            <a:r>
              <a:rPr lang="en-US" altLang="zh-TW" dirty="0" err="1"/>
              <a:t>ReLU</a:t>
            </a:r>
            <a:endParaRPr lang="en-US" altLang="zh-TW" dirty="0"/>
          </a:p>
          <a:p>
            <a:pPr marL="342900" indent="-342900" rtl="0">
              <a:buAutoNum type="arabicPeriod"/>
            </a:pP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6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DE3D077-478C-56EC-F52B-CD4884D33D02}"/>
              </a:ext>
            </a:extLst>
          </p:cNvPr>
          <p:cNvGrpSpPr/>
          <p:nvPr/>
        </p:nvGrpSpPr>
        <p:grpSpPr>
          <a:xfrm>
            <a:off x="541768" y="135624"/>
            <a:ext cx="4658064" cy="3285898"/>
            <a:chOff x="541768" y="135624"/>
            <a:chExt cx="4658064" cy="328589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86C3433-87C2-5380-27CC-8190ECAA6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68" y="135624"/>
              <a:ext cx="4658064" cy="328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34FF547-88BF-21D5-6445-B408A4899D9A}"/>
                </a:ext>
              </a:extLst>
            </p:cNvPr>
            <p:cNvSpPr txBox="1"/>
            <p:nvPr/>
          </p:nvSpPr>
          <p:spPr>
            <a:xfrm>
              <a:off x="541768" y="135624"/>
              <a:ext cx="54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SPP:</a:t>
              </a:r>
              <a:endParaRPr lang="zh-TW" altLang="en-US" dirty="0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87281C99-0C72-D244-9C89-B062BBDF8926}"/>
              </a:ext>
            </a:extLst>
          </p:cNvPr>
          <p:cNvGrpSpPr/>
          <p:nvPr/>
        </p:nvGrpSpPr>
        <p:grpSpPr>
          <a:xfrm>
            <a:off x="541767" y="2010650"/>
            <a:ext cx="4658065" cy="3057855"/>
            <a:chOff x="541767" y="2010650"/>
            <a:chExt cx="4658065" cy="3057855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393C1FD3-F23E-4B94-8D6C-C9CD894D9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768" y="2011009"/>
              <a:ext cx="4658064" cy="3057496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2F7C941-F73C-9B6C-2D1A-74638E230DB5}"/>
                </a:ext>
              </a:extLst>
            </p:cNvPr>
            <p:cNvSpPr txBox="1"/>
            <p:nvPr/>
          </p:nvSpPr>
          <p:spPr>
            <a:xfrm>
              <a:off x="541767" y="2010650"/>
              <a:ext cx="66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SAM:</a:t>
              </a:r>
              <a:endParaRPr lang="zh-TW" altLang="en-US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49B5EA7F-9781-E6FB-EED7-64AA45F23F7F}"/>
              </a:ext>
            </a:extLst>
          </p:cNvPr>
          <p:cNvGrpSpPr/>
          <p:nvPr/>
        </p:nvGrpSpPr>
        <p:grpSpPr>
          <a:xfrm>
            <a:off x="198783" y="3446351"/>
            <a:ext cx="5364024" cy="2991473"/>
            <a:chOff x="198783" y="3446351"/>
            <a:chExt cx="5364024" cy="2991473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FD957FEF-481C-4112-9BA1-D00CF558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783" y="3815683"/>
              <a:ext cx="5364024" cy="2111109"/>
            </a:xfrm>
            <a:prstGeom prst="rect">
              <a:avLst/>
            </a:prstGeom>
          </p:spPr>
        </p:pic>
        <p:sp>
          <p:nvSpPr>
            <p:cNvPr id="26" name="文字方塊 5">
              <a:extLst>
                <a:ext uri="{FF2B5EF4-FFF2-40B4-BE49-F238E27FC236}">
                  <a16:creationId xmlns:a16="http://schemas.microsoft.com/office/drawing/2014/main" id="{51B1B8E8-3FF7-490F-88FB-F7F9F98E8F91}"/>
                </a:ext>
              </a:extLst>
            </p:cNvPr>
            <p:cNvSpPr txBox="1"/>
            <p:nvPr/>
          </p:nvSpPr>
          <p:spPr>
            <a:xfrm>
              <a:off x="734460" y="5914604"/>
              <a:ext cx="4600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rtl="0">
                <a:defRPr lang="zh-tw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800" dirty="0" err="1"/>
                <a:t>ReLU</a:t>
              </a:r>
              <a:r>
                <a:rPr lang="en-US" altLang="zh-TW" sz="2800" dirty="0"/>
                <a:t>                            </a:t>
              </a:r>
              <a:r>
                <a:rPr lang="en-US" altLang="zh-TW" sz="2800" dirty="0" err="1"/>
                <a:t>PReLU</a:t>
              </a:r>
              <a:r>
                <a:rPr lang="zh-TW" altLang="en-US" sz="2800" dirty="0"/>
                <a:t> 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76902EE-7A84-3405-B0E3-281EB46CAEC3}"/>
                </a:ext>
              </a:extLst>
            </p:cNvPr>
            <p:cNvSpPr txBox="1"/>
            <p:nvPr/>
          </p:nvSpPr>
          <p:spPr>
            <a:xfrm>
              <a:off x="198783" y="3446351"/>
              <a:ext cx="884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ReLU</a:t>
              </a:r>
              <a:r>
                <a:rPr lang="en-US" altLang="zh-TW" dirty="0"/>
                <a:t>: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898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Domain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zh-TW" altLang="en-US" dirty="0"/>
              <a:t>用在什麼範圍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TW" dirty="0"/>
              <a:t>Dataset: MSCOCO</a:t>
            </a:r>
          </a:p>
          <a:p>
            <a:pPr marL="0" indent="0" rtl="0">
              <a:buNone/>
            </a:pPr>
            <a:r>
              <a:rPr lang="en-US" altLang="zh-TW" dirty="0"/>
              <a:t>Class: 80</a:t>
            </a:r>
          </a:p>
          <a:p>
            <a:pPr marL="0" indent="0" rtl="0">
              <a:buNone/>
            </a:pPr>
            <a:r>
              <a:rPr lang="en-US" altLang="zh-TW" dirty="0"/>
              <a:t>Example: person, bicycle, car, dog, cat, cup, dining table, apple, sandwich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7</a:t>
            </a:fld>
            <a:endParaRPr lang="zh-TW" altLang="en-US"/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E7431499-A51B-EDAF-AADE-A5AA922D8BA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5747" t="-12377" r="19203" b="-10812"/>
          <a:stretch/>
        </p:blipFill>
        <p:spPr>
          <a:xfrm>
            <a:off x="0" y="0"/>
            <a:ext cx="5416550" cy="6846932"/>
          </a:xfrm>
        </p:spPr>
      </p:pic>
    </p:spTree>
    <p:extLst>
      <p:ext uri="{BB962C8B-B14F-4D97-AF65-F5344CB8AC3E}">
        <p14:creationId xmlns:p14="http://schemas.microsoft.com/office/powerpoint/2010/main" val="340016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/>
              <a:t>實際應用</a:t>
            </a:r>
          </a:p>
        </p:txBody>
      </p:sp>
      <p:pic>
        <p:nvPicPr>
          <p:cNvPr id="8" name="圖片版面配置區 7" descr="電腦程式碼特寫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 rtlCol="0"/>
          <a:lstStyle/>
          <a:p>
            <a:pPr rtl="0"/>
            <a:r>
              <a:rPr lang="zh-TW" altLang="en-US" dirty="0"/>
              <a:t>與實務結合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優秀範例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sz="2000" dirty="0"/>
              <a:t>多人且重疊效果依然佳</a:t>
            </a:r>
            <a:endParaRPr lang="en-US" altLang="zh-TW" sz="2000" dirty="0"/>
          </a:p>
          <a:p>
            <a:pPr marL="0" indent="0" rtl="0">
              <a:buNone/>
            </a:pPr>
            <a:r>
              <a:rPr lang="zh-TW" altLang="en-US" sz="2000" dirty="0"/>
              <a:t>小物件依然可辨識</a:t>
            </a:r>
            <a:endParaRPr lang="en-US" altLang="zh-TW" sz="2000" dirty="0"/>
          </a:p>
          <a:p>
            <a:pPr marL="0" indent="0" rtl="0">
              <a:buNone/>
            </a:pPr>
            <a:r>
              <a:rPr lang="zh-TW" altLang="en-US" sz="2000" dirty="0"/>
              <a:t>多種類辨識準且正確</a:t>
            </a:r>
            <a:endParaRPr lang="en-US" altLang="zh-TW" sz="2000" dirty="0"/>
          </a:p>
          <a:p>
            <a:pPr marL="0" indent="0" rtl="0">
              <a:buNone/>
            </a:pPr>
            <a:r>
              <a:rPr lang="zh-TW" altLang="en-US" sz="2000" dirty="0"/>
              <a:t>畫面混亂辨識優秀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zh-TW" smtClean="0"/>
              <a:t>9</a:t>
            </a:fld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4861DBDA-6FF1-D27A-370D-D74DDE5225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44" t="-203" r="4788" b="14"/>
          <a:stretch/>
        </p:blipFill>
        <p:spPr>
          <a:xfrm>
            <a:off x="380999" y="939114"/>
            <a:ext cx="3271707" cy="2453781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8D038084-379B-5630-1DD7-AA055834A5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64" r="4936"/>
          <a:stretch/>
        </p:blipFill>
        <p:spPr>
          <a:xfrm>
            <a:off x="3963955" y="939114"/>
            <a:ext cx="3271707" cy="2453781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05959B0A-BE5C-3E21-1F65-5D1AAF417D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7" r="11000" b="-237"/>
          <a:stretch/>
        </p:blipFill>
        <p:spPr>
          <a:xfrm>
            <a:off x="380999" y="3742605"/>
            <a:ext cx="3271707" cy="2453781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E2577D06-5FB2-46DD-22F9-F2C75F6BA6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00" t="-948" r="5500" b="948"/>
          <a:stretch/>
        </p:blipFill>
        <p:spPr>
          <a:xfrm>
            <a:off x="3963955" y="3719342"/>
            <a:ext cx="3271707" cy="24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8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345_TF55661986_Win32" id="{F2053545-95AB-4321-ABA5-FB93F3F3A557}" vid="{11143FFB-B9F2-43EE-94EC-75054182FEF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技術簡報</Template>
  <TotalTime>155</TotalTime>
  <Words>411</Words>
  <Application>Microsoft Office PowerPoint</Application>
  <PresentationFormat>寬螢幕</PresentationFormat>
  <Paragraphs>152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Microsoft JhengHei UI</vt:lpstr>
      <vt:lpstr>微軟正黑體</vt:lpstr>
      <vt:lpstr>Arial</vt:lpstr>
      <vt:lpstr>Calibri</vt:lpstr>
      <vt:lpstr>Wingdings</vt:lpstr>
      <vt:lpstr>Office 佈景主題</vt:lpstr>
      <vt:lpstr>Object detection</vt:lpstr>
      <vt:lpstr>OBJECT DETECTION</vt:lpstr>
      <vt:lpstr>YOLOv4</vt:lpstr>
      <vt:lpstr>YOLOv4與其他模型比較</vt:lpstr>
      <vt:lpstr>技術</vt:lpstr>
      <vt:lpstr>技術</vt:lpstr>
      <vt:lpstr>Domain</vt:lpstr>
      <vt:lpstr>實際應用</vt:lpstr>
      <vt:lpstr>優秀範例</vt:lpstr>
      <vt:lpstr>問題範例</vt:lpstr>
      <vt:lpstr>目前規劃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承翰 吳</dc:creator>
  <cp:lastModifiedBy>承翰 吳</cp:lastModifiedBy>
  <cp:revision>2</cp:revision>
  <dcterms:created xsi:type="dcterms:W3CDTF">2022-05-17T06:25:19Z</dcterms:created>
  <dcterms:modified xsi:type="dcterms:W3CDTF">2022-05-18T05:30:15Z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