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48" r:id="rId3"/>
    <p:sldId id="325" r:id="rId4"/>
    <p:sldId id="326" r:id="rId5"/>
    <p:sldId id="327" r:id="rId6"/>
    <p:sldId id="319" r:id="rId7"/>
    <p:sldId id="257" r:id="rId8"/>
    <p:sldId id="321" r:id="rId9"/>
    <p:sldId id="268" r:id="rId10"/>
    <p:sldId id="269" r:id="rId11"/>
    <p:sldId id="273" r:id="rId12"/>
    <p:sldId id="328" r:id="rId13"/>
    <p:sldId id="329" r:id="rId14"/>
    <p:sldId id="271" r:id="rId15"/>
    <p:sldId id="274" r:id="rId16"/>
    <p:sldId id="272" r:id="rId17"/>
    <p:sldId id="322" r:id="rId18"/>
    <p:sldId id="275" r:id="rId19"/>
    <p:sldId id="277" r:id="rId20"/>
    <p:sldId id="276" r:id="rId21"/>
    <p:sldId id="278" r:id="rId22"/>
    <p:sldId id="283" r:id="rId23"/>
    <p:sldId id="330" r:id="rId24"/>
    <p:sldId id="286" r:id="rId25"/>
    <p:sldId id="323" r:id="rId26"/>
    <p:sldId id="332" r:id="rId27"/>
    <p:sldId id="333" r:id="rId28"/>
    <p:sldId id="292" r:id="rId29"/>
    <p:sldId id="293" r:id="rId30"/>
    <p:sldId id="324" r:id="rId31"/>
    <p:sldId id="294" r:id="rId32"/>
    <p:sldId id="338" r:id="rId33"/>
    <p:sldId id="339" r:id="rId34"/>
    <p:sldId id="340" r:id="rId35"/>
    <p:sldId id="341" r:id="rId36"/>
    <p:sldId id="342" r:id="rId37"/>
    <p:sldId id="343" r:id="rId38"/>
    <p:sldId id="349" r:id="rId39"/>
    <p:sldId id="298" r:id="rId40"/>
    <p:sldId id="347" r:id="rId41"/>
    <p:sldId id="344" r:id="rId42"/>
    <p:sldId id="345" r:id="rId43"/>
    <p:sldId id="34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723"/>
    <a:srgbClr val="3399FF"/>
    <a:srgbClr val="CC6600"/>
    <a:srgbClr val="9900CC"/>
    <a:srgbClr val="FFCC00"/>
    <a:srgbClr val="00CCFF"/>
    <a:srgbClr val="000000"/>
    <a:srgbClr val="E9E9F3"/>
    <a:srgbClr val="FF9933"/>
    <a:srgbClr val="FFF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9065" autoAdjust="0"/>
  </p:normalViewPr>
  <p:slideViewPr>
    <p:cSldViewPr>
      <p:cViewPr>
        <p:scale>
          <a:sx n="80" d="100"/>
          <a:sy n="80" d="100"/>
        </p:scale>
        <p:origin x="-155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901D5-02F0-423D-90DE-32E8660F1473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B75F7-0614-4CD8-A5E3-AC631DD1A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48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Heterogeneity</a:t>
            </a:r>
            <a:r>
              <a:rPr lang="en-US" baseline="0" dirty="0" smtClean="0"/>
              <a:t> is here. If you care about performance and energy efficiency, you will need to work with system with different specialized accelerators such as </a:t>
            </a:r>
            <a:r>
              <a:rPr lang="en-US" baseline="0" dirty="0" err="1" smtClean="0"/>
              <a:t>gpu</a:t>
            </a:r>
            <a:r>
              <a:rPr lang="en-US" baseline="0" dirty="0" smtClean="0"/>
              <a:t>.  Programing on heterogeneous system is hard, but making the program portable across different </a:t>
            </a:r>
            <a:r>
              <a:rPr lang="en-US" baseline="0" dirty="0" err="1" smtClean="0"/>
              <a:t>systmes</a:t>
            </a:r>
            <a:r>
              <a:rPr lang="en-US" baseline="0" dirty="0" smtClean="0"/>
              <a:t> is even harder.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9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It is best to explain the language using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41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seen that there 2 common ways to do convolution.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18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Transition: we can</a:t>
            </a:r>
            <a:r>
              <a:rPr lang="en-US" baseline="0" dirty="0" smtClean="0"/>
              <a:t> represent this algorithmic choices in the existing </a:t>
            </a:r>
            <a:r>
              <a:rPr lang="en-US" baseline="0" dirty="0" err="1" smtClean="0"/>
              <a:t>petabricks</a:t>
            </a:r>
            <a:r>
              <a:rPr lang="en-US" baseline="0" dirty="0" smtClean="0"/>
              <a:t> language like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24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 transform can convolves by using one of these 2 choices.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first rule maps from In to Out in a single pass, by directly applying the another transform Convolve2D.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Choice 2 maps in two passes, by first calling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ConvolveRows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ConvolveColumns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transform.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transition: In order to generate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opencl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automatically.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4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perform data dependency analysis and syntactic conversion to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using just GPU global </a:t>
            </a:r>
            <a:r>
              <a:rPr lang="en-US" baseline="0" dirty="0" err="1" smtClean="0"/>
              <a:t>mem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Step 3: we generate another version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code with GPU local memory if it has stencil computation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3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achieve good performance</a:t>
            </a:r>
            <a:r>
              <a:rPr lang="en-US" baseline="0" dirty="0" smtClean="0"/>
              <a:t>, minimizing data transfer is vital.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Recall</a:t>
            </a:r>
            <a:r>
              <a:rPr lang="en-US" baseline="0" dirty="0" smtClean="0"/>
              <a:t> schedule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Transition: we will use this information in our runtime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41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existing runtime system is based on work-stealing model.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Unfortunately, this model doesn’t work with </a:t>
            </a:r>
            <a:r>
              <a:rPr lang="en-US" baseline="0" dirty="0" err="1" smtClean="0"/>
              <a:t>gpu</a:t>
            </a:r>
            <a:r>
              <a:rPr lang="en-US" baseline="0" dirty="0" smtClean="0"/>
              <a:t> because </a:t>
            </a:r>
            <a:r>
              <a:rPr lang="en-US" baseline="0" dirty="0" err="1" smtClean="0"/>
              <a:t>gpu</a:t>
            </a:r>
            <a:r>
              <a:rPr lang="en-US" baseline="0" dirty="0" smtClean="0"/>
              <a:t> requires different tasks and it has segregated </a:t>
            </a:r>
            <a:r>
              <a:rPr lang="en-US" baseline="0" dirty="0" err="1" smtClean="0"/>
              <a:t>mem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Therefore, we introduce a dedicated thread for GPU management that has FIFO queue where CPU workers can push GPU tasks to the end of the queue.</a:t>
            </a:r>
          </a:p>
          <a:p>
            <a:r>
              <a:rPr lang="en-US" baseline="0" dirty="0" smtClean="0"/>
              <a:t>Non-runnable tasks can also depend on GPU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75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execute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kernel, we need one prepare and one execute tasks. Copy-in tasks and copy-out completion tasks are inserted into the schedule according to the data movement analysis. Whether or not to copy-in something. Whether to copy-out lazily or eagerly. GPU tasks are then executed by the </a:t>
            </a:r>
            <a:r>
              <a:rPr lang="en-US" baseline="0" dirty="0" err="1" smtClean="0"/>
              <a:t>gpu</a:t>
            </a:r>
            <a:r>
              <a:rPr lang="en-US" baseline="0" dirty="0" smtClean="0"/>
              <a:t> manager that takes care of </a:t>
            </a:r>
            <a:r>
              <a:rPr lang="en-US" baseline="0" dirty="0" err="1" smtClean="0"/>
              <a:t>mem</a:t>
            </a:r>
            <a:r>
              <a:rPr lang="en-US" baseline="0" dirty="0" smtClean="0"/>
              <a:t> management.</a:t>
            </a:r>
          </a:p>
          <a:p>
            <a:r>
              <a:rPr lang="en-US" baseline="0" dirty="0" smtClean="0"/>
              <a:t>--------------------------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Recall that one program can have multiple</a:t>
            </a:r>
            <a:r>
              <a:rPr lang="en-US" baseline="0" dirty="0" smtClean="0"/>
              <a:t> schedules. Different schedules consist of different tasks and the orders of execution are different. We perform data movement analysis as described earlier for each individual schedule, and GPU </a:t>
            </a:r>
            <a:r>
              <a:rPr lang="en-US" baseline="0" dirty="0" err="1" smtClean="0"/>
              <a:t>taks</a:t>
            </a:r>
            <a:r>
              <a:rPr lang="en-US" baseline="0" dirty="0" smtClean="0"/>
              <a:t> are inserted into the </a:t>
            </a:r>
            <a:r>
              <a:rPr lang="en-US" baseline="0" dirty="0" err="1" smtClean="0"/>
              <a:t>schdules</a:t>
            </a:r>
            <a:r>
              <a:rPr lang="en-US" baseline="0" dirty="0" smtClean="0"/>
              <a:t> depending on the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01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handles</a:t>
            </a:r>
            <a:r>
              <a:rPr lang="en-US" baseline="0" dirty="0" smtClean="0"/>
              <a:t> book keeping task such as …</a:t>
            </a:r>
          </a:p>
          <a:p>
            <a:r>
              <a:rPr lang="en-US" baseline="0" dirty="0" smtClean="0"/>
              <a:t>and dynamic optimization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Transition: to get an even better performance we need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Efficient</a:t>
            </a:r>
            <a:r>
              <a:rPr lang="en-US" baseline="0" dirty="0" smtClean="0"/>
              <a:t> program on your machine: best mapping of program to devices, algorithms to use, type of memory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Now you get a new machine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You port all your programs there, all excited expecting that you get so much speed 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5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3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put everything together, we end</a:t>
            </a:r>
            <a:r>
              <a:rPr lang="en-US" baseline="0" dirty="0" smtClean="0"/>
              <a:t> up with many choices, and here is when the </a:t>
            </a:r>
            <a:r>
              <a:rPr lang="en-US" baseline="0" dirty="0" err="1" smtClean="0"/>
              <a:t>autotuner</a:t>
            </a:r>
            <a:r>
              <a:rPr lang="en-US" baseline="0" dirty="0" smtClean="0"/>
              <a:t> comes in. First, let’s look at all the choices we have.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3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3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3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</a:t>
            </a:r>
            <a:r>
              <a:rPr lang="en-US" dirty="0" err="1" smtClean="0"/>
              <a:t>autotuner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3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24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OpenCL</a:t>
            </a:r>
            <a:r>
              <a:rPr lang="en-US" dirty="0" smtClean="0"/>
              <a:t> and GPU </a:t>
            </a:r>
            <a:r>
              <a:rPr lang="en-US" dirty="0" err="1" smtClean="0"/>
              <a:t>interchangably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3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3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Right configuration can provide huge performance improvement</a:t>
            </a:r>
            <a:r>
              <a:rPr lang="en-US" sz="1200" dirty="0"/>
              <a:t>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3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Right configuration can provide huge performance improvement</a:t>
            </a:r>
            <a:r>
              <a:rPr lang="en-US" sz="1200" dirty="0"/>
              <a:t>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Efficient</a:t>
            </a:r>
            <a:r>
              <a:rPr lang="en-US" baseline="0" dirty="0" smtClean="0"/>
              <a:t> program on your machine: best mapping of program to devices, algorithms to use, type of memory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Now you get a new machine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You port all your programs there, all excited expecting that you get so much speed 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58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Right configuration can provide huge performance improvement</a:t>
            </a:r>
            <a:r>
              <a:rPr lang="en-US" sz="1200" dirty="0"/>
              <a:t>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3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Right configuration can provide huge performance improvement</a:t>
            </a:r>
            <a:r>
              <a:rPr lang="en-US" sz="1200" dirty="0"/>
              <a:t>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3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Right configuration can provide huge performance improvement</a:t>
            </a:r>
            <a:r>
              <a:rPr lang="en-US" sz="1200" dirty="0"/>
              <a:t>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3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Right configuration can provide huge performance improvement</a:t>
            </a:r>
            <a:r>
              <a:rPr lang="en-US" sz="1200" dirty="0"/>
              <a:t>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3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slides, I’ll show the override theme of the benchmarks. I look at the 3 configurations obtained from tuning on the 3 machines and compare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these 5 benchmarks, the best configurations show different mapping of program portions to different devices.</a:t>
            </a:r>
          </a:p>
          <a:p>
            <a:r>
              <a:rPr lang="en-US" baseline="0" dirty="0" smtClean="0"/>
              <a:t>The blue ones show that best algorithmic choices are changed across the machines.</a:t>
            </a:r>
          </a:p>
          <a:p>
            <a:r>
              <a:rPr lang="en-US" baseline="0" dirty="0" smtClean="0"/>
              <a:t>Different GPU-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ratio affects performance in Black-</a:t>
            </a:r>
            <a:r>
              <a:rPr lang="en-US" baseline="0" dirty="0" err="1" smtClean="0"/>
              <a:t>sholes</a:t>
            </a:r>
            <a:r>
              <a:rPr lang="en-US" baseline="0" dirty="0" smtClean="0"/>
              <a:t>, while GPU/CPU task parallelism affects SVD benchmark.</a:t>
            </a:r>
          </a:p>
          <a:p>
            <a:r>
              <a:rPr lang="en-US" baseline="0" dirty="0" smtClean="0"/>
              <a:t>And global/local </a:t>
            </a:r>
            <a:r>
              <a:rPr lang="en-US" baseline="0" dirty="0" err="1" smtClean="0"/>
              <a:t>mem</a:t>
            </a:r>
            <a:r>
              <a:rPr lang="en-US" baseline="0" dirty="0" smtClean="0"/>
              <a:t> decision affects convolution.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37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best choices</a:t>
            </a:r>
            <a:r>
              <a:rPr lang="en-US" baseline="0" dirty="0" smtClean="0"/>
              <a:t> are </a:t>
            </a:r>
            <a:r>
              <a:rPr lang="en-US" dirty="0" smtClean="0"/>
              <a:t>often complex, and map different algorithms in</a:t>
            </a:r>
            <a:r>
              <a:rPr lang="en-US" baseline="0" dirty="0" smtClean="0"/>
              <a:t> </a:t>
            </a:r>
            <a:r>
              <a:rPr lang="en-US" dirty="0" smtClean="0"/>
              <a:t>multiple ways across all processors and memories.</a:t>
            </a:r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interdependent space of best mapping is very difficult to predict from model-driven analysis, alone, but empirical exploration effectively and automatically accounts for many interacting effects on actual machine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37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sentence: Let make</a:t>
            </a:r>
            <a:r>
              <a:rPr lang="en-US" baseline="0" dirty="0" smtClean="0"/>
              <a:t> it concrete.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5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Intro: here is a real program on </a:t>
            </a:r>
            <a:r>
              <a:rPr lang="en-US" smtClean="0"/>
              <a:t>real machines.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Points: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4 lines on each figure represent 4 different implementation</a:t>
            </a:r>
            <a:r>
              <a:rPr lang="en-US" baseline="0" dirty="0" smtClean="0"/>
              <a:t> of convolution in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are 2 different algorithmic choices: 1-pass 2D convolution and 2-pass separable convolution.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Each algorithm has 2 version: using global and local memory.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These graphs show the runtime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kernel with (or think of it as a blur size of the image you do convolution on).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itchFamily="34" charset="0"/>
              <a:buNone/>
            </a:pPr>
            <a:r>
              <a:rPr lang="en-US" baseline="0" dirty="0" smtClean="0"/>
              <a:t>Transition: in practice, there are a lot more choices than what we show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3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deal with heterogeneous architectures,</a:t>
            </a:r>
            <a:r>
              <a:rPr lang="en-US" baseline="0" dirty="0" smtClean="0"/>
              <a:t> we deal with a huge and complex search space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Transition: you can keep on asking more and more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9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Conclusion: therefore, we need</a:t>
            </a:r>
            <a:r>
              <a:rPr lang="en-US" baseline="0" dirty="0" smtClean="0"/>
              <a:t> a programming model that allows users to write programs to automatically adapt across machines.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8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r>
              <a:rPr lang="en-US" baseline="0" dirty="0" smtClean="0"/>
              <a:t> for algorithmic choices. It can </a:t>
            </a:r>
            <a:r>
              <a:rPr lang="en-US" baseline="0" dirty="0" err="1" smtClean="0"/>
              <a:t>autotune</a:t>
            </a:r>
            <a:r>
              <a:rPr lang="en-US" baseline="0" dirty="0" smtClean="0"/>
              <a:t> for both algorithmic choices and more fine-grained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B75F7-0614-4CD8-A5E3-AC631DD1A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53B-0E86-45D4-AE75-26A2DAF4AC3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C5E-2AA1-43B5-AD48-F9DC7F089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0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53B-0E86-45D4-AE75-26A2DAF4AC3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C5E-2AA1-43B5-AD48-F9DC7F089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2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53B-0E86-45D4-AE75-26A2DAF4AC3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C5E-2AA1-43B5-AD48-F9DC7F089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1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53B-0E86-45D4-AE75-26A2DAF4AC3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C5E-2AA1-43B5-AD48-F9DC7F089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53B-0E86-45D4-AE75-26A2DAF4AC3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C5E-2AA1-43B5-AD48-F9DC7F089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53B-0E86-45D4-AE75-26A2DAF4AC3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C5E-2AA1-43B5-AD48-F9DC7F089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53B-0E86-45D4-AE75-26A2DAF4AC3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C5E-2AA1-43B5-AD48-F9DC7F089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53B-0E86-45D4-AE75-26A2DAF4AC3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C5E-2AA1-43B5-AD48-F9DC7F089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0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53B-0E86-45D4-AE75-26A2DAF4AC3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C5E-2AA1-43B5-AD48-F9DC7F089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53B-0E86-45D4-AE75-26A2DAF4AC3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C5E-2AA1-43B5-AD48-F9DC7F089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9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53B-0E86-45D4-AE75-26A2DAF4AC3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C5E-2AA1-43B5-AD48-F9DC7F089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D53B-0E86-45D4-AE75-26A2DAF4AC3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5C5E-2AA1-43B5-AD48-F9DC7F089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76600"/>
            <a:ext cx="9144000" cy="2209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0775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ndara" pitchFamily="34" charset="0"/>
              </a:rPr>
              <a:t>Portable Performance</a:t>
            </a:r>
            <a:br>
              <a:rPr lang="en-US" sz="4000" dirty="0" smtClean="0">
                <a:latin typeface="Candara" pitchFamily="34" charset="0"/>
              </a:rPr>
            </a:br>
            <a:r>
              <a:rPr lang="en-US" sz="4000" dirty="0" smtClean="0">
                <a:latin typeface="Candara" pitchFamily="34" charset="0"/>
              </a:rPr>
              <a:t>on Heterogeneous Architectures</a:t>
            </a:r>
            <a:endParaRPr lang="en-US" sz="4000" dirty="0">
              <a:latin typeface="Candar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Candara" pitchFamily="34" charset="0"/>
              </a:rPr>
              <a:t>Phitchaya</a:t>
            </a:r>
            <a:r>
              <a:rPr lang="en-US" dirty="0" smtClean="0">
                <a:solidFill>
                  <a:schemeClr val="accent6"/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latin typeface="Candara" pitchFamily="34" charset="0"/>
              </a:rPr>
              <a:t>Mangpo</a:t>
            </a:r>
            <a:r>
              <a:rPr lang="en-US" dirty="0" smtClean="0">
                <a:solidFill>
                  <a:schemeClr val="accent6"/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latin typeface="Candara" pitchFamily="34" charset="0"/>
              </a:rPr>
              <a:t>Phothilimthana</a:t>
            </a:r>
            <a:endParaRPr lang="en-US" dirty="0" smtClean="0">
              <a:solidFill>
                <a:schemeClr val="accent6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Candara" pitchFamily="34" charset="0"/>
              </a:rPr>
              <a:t>Jason </a:t>
            </a:r>
            <a:r>
              <a:rPr lang="en-US" dirty="0" err="1" smtClean="0">
                <a:solidFill>
                  <a:schemeClr val="accent6"/>
                </a:solidFill>
                <a:latin typeface="Candara" pitchFamily="34" charset="0"/>
              </a:rPr>
              <a:t>Ansel</a:t>
            </a:r>
            <a:endParaRPr lang="en-US" dirty="0" smtClean="0">
              <a:solidFill>
                <a:schemeClr val="accent6"/>
              </a:solidFill>
              <a:latin typeface="Candara" pitchFamily="34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andara" pitchFamily="34" charset="0"/>
              </a:rPr>
              <a:t>Jonathan </a:t>
            </a:r>
            <a:r>
              <a:rPr lang="en-US" dirty="0" smtClean="0">
                <a:solidFill>
                  <a:schemeClr val="accent6"/>
                </a:solidFill>
                <a:latin typeface="Candara" pitchFamily="34" charset="0"/>
              </a:rPr>
              <a:t>Ragan-Kelley</a:t>
            </a:r>
          </a:p>
          <a:p>
            <a:r>
              <a:rPr lang="en-US" dirty="0" err="1">
                <a:solidFill>
                  <a:schemeClr val="accent6"/>
                </a:solidFill>
                <a:latin typeface="Candara" pitchFamily="34" charset="0"/>
              </a:rPr>
              <a:t>Saman</a:t>
            </a:r>
            <a:r>
              <a:rPr lang="en-US" dirty="0">
                <a:solidFill>
                  <a:schemeClr val="accent6"/>
                </a:solidFill>
                <a:latin typeface="Candara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andara" pitchFamily="34" charset="0"/>
              </a:rPr>
              <a:t>Amarasinghe</a:t>
            </a:r>
            <a:endParaRPr lang="en-US" dirty="0" smtClean="0">
              <a:solidFill>
                <a:schemeClr val="accent6"/>
              </a:solidFill>
              <a:latin typeface="Candara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89413" y="5981700"/>
            <a:ext cx="6400800" cy="87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ndara" pitchFamily="34" charset="0"/>
              </a:rPr>
              <a:t>Computer Science and Artificial Intelligence Laboratory</a:t>
            </a:r>
          </a:p>
          <a:p>
            <a:r>
              <a:rPr lang="en-US" dirty="0">
                <a:latin typeface="Candara" pitchFamily="34" charset="0"/>
              </a:rPr>
              <a:t>Massachusetts Institute of Technology</a:t>
            </a:r>
            <a:endParaRPr lang="en-US" dirty="0" smtClean="0">
              <a:latin typeface="Candara" pitchFamily="34" charset="0"/>
            </a:endParaRPr>
          </a:p>
        </p:txBody>
      </p:sp>
      <p:pic>
        <p:nvPicPr>
          <p:cNvPr id="1026" name="Picture 2" descr="D:\pbtalk\pb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533400"/>
            <a:ext cx="3352801" cy="13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7731866" y="5828662"/>
            <a:ext cx="1335934" cy="10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6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PetaBricks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362200"/>
            <a:ext cx="1409700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Compiler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933950" y="3200400"/>
            <a:ext cx="1600200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Autotuner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519082" y="5239869"/>
            <a:ext cx="4415118" cy="6656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Runtime System</a:t>
            </a:r>
            <a:endParaRPr lang="en-US" sz="2000" dirty="0"/>
          </a:p>
        </p:txBody>
      </p:sp>
      <p:sp>
        <p:nvSpPr>
          <p:cNvPr id="12" name="Folded Corner 11"/>
          <p:cNvSpPr/>
          <p:nvPr/>
        </p:nvSpPr>
        <p:spPr>
          <a:xfrm>
            <a:off x="3195918" y="1447800"/>
            <a:ext cx="1113865" cy="6858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PetaBricks</a:t>
            </a:r>
            <a:endParaRPr lang="en-US" sz="1400" dirty="0" smtClean="0"/>
          </a:p>
          <a:p>
            <a:pPr algn="ctr"/>
            <a:r>
              <a:rPr lang="en-US" sz="1400" dirty="0" smtClean="0"/>
              <a:t>Program</a:t>
            </a:r>
            <a:endParaRPr lang="en-US" sz="1400" dirty="0"/>
          </a:p>
        </p:txBody>
      </p:sp>
      <p:sp>
        <p:nvSpPr>
          <p:cNvPr id="13" name="Folded Corner 12"/>
          <p:cNvSpPr/>
          <p:nvPr/>
        </p:nvSpPr>
        <p:spPr>
          <a:xfrm>
            <a:off x="3200400" y="4648200"/>
            <a:ext cx="1113865" cy="744069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C++ output</a:t>
            </a:r>
          </a:p>
          <a:p>
            <a:pPr algn="ctr"/>
            <a:r>
              <a:rPr lang="en-US" sz="1400" dirty="0" smtClean="0"/>
              <a:t>Program</a:t>
            </a:r>
            <a:endParaRPr lang="en-US" sz="1400" dirty="0"/>
          </a:p>
        </p:txBody>
      </p:sp>
      <p:sp>
        <p:nvSpPr>
          <p:cNvPr id="14" name="Folded Corner 13"/>
          <p:cNvSpPr/>
          <p:nvPr/>
        </p:nvSpPr>
        <p:spPr>
          <a:xfrm>
            <a:off x="5177117" y="2286000"/>
            <a:ext cx="1113865" cy="6858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Training Information</a:t>
            </a:r>
            <a:endParaRPr lang="en-US" sz="1400" dirty="0"/>
          </a:p>
        </p:txBody>
      </p:sp>
      <p:sp>
        <p:nvSpPr>
          <p:cNvPr id="15" name="Folded Corner 14"/>
          <p:cNvSpPr/>
          <p:nvPr/>
        </p:nvSpPr>
        <p:spPr>
          <a:xfrm>
            <a:off x="5105400" y="4722157"/>
            <a:ext cx="1219200" cy="6858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Choice</a:t>
            </a:r>
          </a:p>
          <a:p>
            <a:pPr algn="ctr"/>
            <a:r>
              <a:rPr lang="en-US" sz="1400" dirty="0" smtClean="0"/>
              <a:t>Configuration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2" idx="2"/>
            <a:endCxn id="8" idx="0"/>
          </p:cNvCxnSpPr>
          <p:nvPr/>
        </p:nvCxnSpPr>
        <p:spPr>
          <a:xfrm flipH="1">
            <a:off x="3752850" y="2133600"/>
            <a:ext cx="1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9" idx="0"/>
          </p:cNvCxnSpPr>
          <p:nvPr/>
        </p:nvCxnSpPr>
        <p:spPr>
          <a:xfrm>
            <a:off x="5734050" y="2971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4" idx="1"/>
          </p:cNvCxnSpPr>
          <p:nvPr/>
        </p:nvCxnSpPr>
        <p:spPr>
          <a:xfrm>
            <a:off x="4457700" y="2628900"/>
            <a:ext cx="7194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3" idx="0"/>
          </p:cNvCxnSpPr>
          <p:nvPr/>
        </p:nvCxnSpPr>
        <p:spPr>
          <a:xfrm>
            <a:off x="3752850" y="2895600"/>
            <a:ext cx="4483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5" idx="0"/>
          </p:cNvCxnSpPr>
          <p:nvPr/>
        </p:nvCxnSpPr>
        <p:spPr>
          <a:xfrm flipH="1">
            <a:off x="5715000" y="3733800"/>
            <a:ext cx="19050" cy="988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" y="2286000"/>
            <a:ext cx="27103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dependency analysis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task creations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task scheduler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++ code gen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etc.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05600" y="2590800"/>
            <a:ext cx="3252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algorithmic choices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parellelization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techniques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data distributions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transformations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etc.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49070" y="5867400"/>
            <a:ext cx="308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CPU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work-stealing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5400000" flipH="1" flipV="1">
            <a:off x="3857625" y="3571875"/>
            <a:ext cx="1181100" cy="97155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200" y="2286000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dependency analysis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data movement analysis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CPU/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GPU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task creations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task scheduler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++ code gen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OpenCL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code gen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etc.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49070" y="5867400"/>
            <a:ext cx="4132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CPU work-stealing model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- GPU work-pushing model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emory management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53200" y="1551325"/>
            <a:ext cx="26860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algorithmic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choices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parellelization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techniques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data distributions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transformations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- CPU/GPU choices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- global/local memory</a:t>
            </a:r>
            <a:b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- CPU-GPU workload </a:t>
            </a:r>
            <a:b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ratio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- GPU local work size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etc.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8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22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95600"/>
            <a:ext cx="9144000" cy="838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accent6"/>
                </a:solidFill>
              </a:rPr>
              <a:t>Compiler</a:t>
            </a:r>
            <a:endParaRPr lang="en-US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Algorithmic Choices of Convolution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2438400" cy="4572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2D Convolution</a:t>
            </a:r>
            <a:endParaRPr lang="en-US" sz="2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09940"/>
              </p:ext>
            </p:extLst>
          </p:nvPr>
        </p:nvGraphicFramePr>
        <p:xfrm>
          <a:off x="533400" y="2710465"/>
          <a:ext cx="990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"/>
                <a:gridCol w="330200"/>
                <a:gridCol w="330200"/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14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29383"/>
              </p:ext>
            </p:extLst>
          </p:nvPr>
        </p:nvGraphicFramePr>
        <p:xfrm>
          <a:off x="2819400" y="2256728"/>
          <a:ext cx="10668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800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1905000" y="2634265"/>
            <a:ext cx="5334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5599" y="3357739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D kernel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3049962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1D kernel</a:t>
            </a:r>
            <a:endParaRPr lang="en-US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50520"/>
              </p:ext>
            </p:extLst>
          </p:nvPr>
        </p:nvGraphicFramePr>
        <p:xfrm>
          <a:off x="457200" y="3970316"/>
          <a:ext cx="1790700" cy="1763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/>
                <a:gridCol w="358140"/>
                <a:gridCol w="358140"/>
                <a:gridCol w="358140"/>
                <a:gridCol w="358140"/>
              </a:tblGrid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420587" y="4656116"/>
            <a:ext cx="5334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38353"/>
              </p:ext>
            </p:extLst>
          </p:nvPr>
        </p:nvGraphicFramePr>
        <p:xfrm>
          <a:off x="466480" y="3970316"/>
          <a:ext cx="10668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800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133202" y="4349830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74977"/>
              </p:ext>
            </p:extLst>
          </p:nvPr>
        </p:nvGraphicFramePr>
        <p:xfrm>
          <a:off x="826325" y="3970316"/>
          <a:ext cx="10668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800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484325" y="4349087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83490"/>
              </p:ext>
            </p:extLst>
          </p:nvPr>
        </p:nvGraphicFramePr>
        <p:xfrm>
          <a:off x="1176151" y="3970316"/>
          <a:ext cx="10668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800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3821875" y="4348344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579"/>
              </p:ext>
            </p:extLst>
          </p:nvPr>
        </p:nvGraphicFramePr>
        <p:xfrm>
          <a:off x="469075" y="4324100"/>
          <a:ext cx="10668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800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3133202" y="4703368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84325" y="4706337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21875" y="4706337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36075" y="5060866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75323" y="5063835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24748" y="5063835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14400" y="57912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256758" y="5461648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cxnSp>
        <p:nvCxnSpPr>
          <p:cNvPr id="51" name="Straight Connector 50"/>
          <p:cNvCxnSpPr>
            <a:stCxn id="4" idx="2"/>
          </p:cNvCxnSpPr>
          <p:nvPr/>
        </p:nvCxnSpPr>
        <p:spPr>
          <a:xfrm>
            <a:off x="4572000" y="1143000"/>
            <a:ext cx="0" cy="5715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91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9" grpId="0" animBg="1"/>
      <p:bldP spid="22" grpId="0" animBg="1"/>
      <p:bldP spid="24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Algorithmic Choices of Convolution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2438400" cy="4572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2D Convolution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64034" y="1219200"/>
            <a:ext cx="3184566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Separable Convolution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939053"/>
              </p:ext>
            </p:extLst>
          </p:nvPr>
        </p:nvGraphicFramePr>
        <p:xfrm>
          <a:off x="533400" y="2710465"/>
          <a:ext cx="990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"/>
                <a:gridCol w="330200"/>
                <a:gridCol w="330200"/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14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86600"/>
              </p:ext>
            </p:extLst>
          </p:nvPr>
        </p:nvGraphicFramePr>
        <p:xfrm>
          <a:off x="2819400" y="2256728"/>
          <a:ext cx="10668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800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r>
                        <a:rPr lang="en-US" sz="8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1905000" y="2634265"/>
            <a:ext cx="5334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5599" y="3357739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D kernel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3049962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1D kernel</a:t>
            </a:r>
            <a:endParaRPr lang="en-US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35321"/>
              </p:ext>
            </p:extLst>
          </p:nvPr>
        </p:nvGraphicFramePr>
        <p:xfrm>
          <a:off x="457200" y="3970316"/>
          <a:ext cx="1790700" cy="1763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/>
                <a:gridCol w="358140"/>
                <a:gridCol w="358140"/>
                <a:gridCol w="358140"/>
                <a:gridCol w="358140"/>
              </a:tblGrid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420587" y="4656116"/>
            <a:ext cx="5334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33202" y="4349830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84325" y="4349087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21875" y="4348344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33202" y="4703368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84325" y="4706337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21875" y="4706337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36075" y="5060866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75323" y="5063835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24748" y="5063835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4835"/>
              </p:ext>
            </p:extLst>
          </p:nvPr>
        </p:nvGraphicFramePr>
        <p:xfrm>
          <a:off x="4876800" y="2135090"/>
          <a:ext cx="1790700" cy="1763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/>
                <a:gridCol w="358140"/>
                <a:gridCol w="358140"/>
                <a:gridCol w="358140"/>
                <a:gridCol w="358140"/>
              </a:tblGrid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Right Arrow 38"/>
          <p:cNvSpPr/>
          <p:nvPr/>
        </p:nvSpPr>
        <p:spPr>
          <a:xfrm>
            <a:off x="6884719" y="2824340"/>
            <a:ext cx="5334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6884422" y="5337448"/>
            <a:ext cx="5334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00452"/>
              </p:ext>
            </p:extLst>
          </p:nvPr>
        </p:nvGraphicFramePr>
        <p:xfrm>
          <a:off x="5284816" y="4648200"/>
          <a:ext cx="1074420" cy="1763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/>
                <a:gridCol w="358140"/>
                <a:gridCol w="358140"/>
              </a:tblGrid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914400" y="57912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256758" y="5461648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486400" y="396091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543800" y="395942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intermediate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239905" y="6477000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intermediate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771426" y="615883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019800" y="1676400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Convolve Row</a:t>
            </a:r>
            <a:endParaRPr lang="en-US" sz="2000" u="sng" dirty="0"/>
          </a:p>
        </p:txBody>
      </p:sp>
      <p:cxnSp>
        <p:nvCxnSpPr>
          <p:cNvPr id="51" name="Straight Connector 50"/>
          <p:cNvCxnSpPr>
            <a:stCxn id="4" idx="2"/>
          </p:cNvCxnSpPr>
          <p:nvPr/>
        </p:nvCxnSpPr>
        <p:spPr>
          <a:xfrm>
            <a:off x="4572000" y="1143000"/>
            <a:ext cx="0" cy="5715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19800" y="4248585"/>
            <a:ext cx="2074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Convolve Column</a:t>
            </a:r>
            <a:endParaRPr lang="en-US" sz="2000" u="sng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63725"/>
              </p:ext>
            </p:extLst>
          </p:nvPr>
        </p:nvGraphicFramePr>
        <p:xfrm>
          <a:off x="4880331" y="2133600"/>
          <a:ext cx="1066800" cy="354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355600"/>
                <a:gridCol w="355600"/>
              </a:tblGrid>
              <a:tr h="354234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14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7629002" y="2184074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17749"/>
              </p:ext>
            </p:extLst>
          </p:nvPr>
        </p:nvGraphicFramePr>
        <p:xfrm>
          <a:off x="5239905" y="2139091"/>
          <a:ext cx="1066800" cy="354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355600"/>
                <a:gridCol w="355600"/>
              </a:tblGrid>
              <a:tr h="354234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14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7976348" y="2183331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08724"/>
              </p:ext>
            </p:extLst>
          </p:nvPr>
        </p:nvGraphicFramePr>
        <p:xfrm>
          <a:off x="5592983" y="2139090"/>
          <a:ext cx="1066800" cy="354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355600"/>
                <a:gridCol w="355600"/>
              </a:tblGrid>
              <a:tr h="354234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14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8329169" y="2184074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629002" y="2539838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976348" y="2539095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329169" y="2539838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629002" y="2897078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976348" y="2896335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329169" y="2897078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29002" y="3249388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976348" y="3248645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329169" y="3249388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629002" y="3603664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976348" y="3602921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329169" y="3603664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55325"/>
              </p:ext>
            </p:extLst>
          </p:nvPr>
        </p:nvGraphicFramePr>
        <p:xfrm>
          <a:off x="5291942" y="4659576"/>
          <a:ext cx="365166" cy="1046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66"/>
              </a:tblGrid>
              <a:tr h="348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k1</a:t>
                      </a:r>
                      <a:endParaRPr lang="en-US" sz="14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  <a:tr h="348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14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  <a:tr h="348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14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731816"/>
              </p:ext>
            </p:extLst>
          </p:nvPr>
        </p:nvGraphicFramePr>
        <p:xfrm>
          <a:off x="5644202" y="4660570"/>
          <a:ext cx="365166" cy="1046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66"/>
              </a:tblGrid>
              <a:tr h="348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k1</a:t>
                      </a:r>
                      <a:endParaRPr lang="en-US" sz="14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  <a:tr h="348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14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  <a:tr h="348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14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3" name="Rectangle 82"/>
          <p:cNvSpPr/>
          <p:nvPr/>
        </p:nvSpPr>
        <p:spPr>
          <a:xfrm>
            <a:off x="7625225" y="5012623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964473" y="5011880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313898" y="5011137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625225" y="5366161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964473" y="5369130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313898" y="5369130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628098" y="5723659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967346" y="5726628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316771" y="5726628"/>
            <a:ext cx="295798" cy="30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58117"/>
              </p:ext>
            </p:extLst>
          </p:nvPr>
        </p:nvGraphicFramePr>
        <p:xfrm>
          <a:off x="6006642" y="4656116"/>
          <a:ext cx="365166" cy="1046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66"/>
              </a:tblGrid>
              <a:tr h="348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k1</a:t>
                      </a:r>
                      <a:endParaRPr lang="en-US" sz="14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  <a:tr h="348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en-US" sz="14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  <a:tr h="348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j-lt"/>
                          <a:cs typeface="Arial" pitchFamily="34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en-US" sz="1400" dirty="0" smtClean="0"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5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52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  <p:bldP spid="41" grpId="0" animBg="1"/>
      <p:bldP spid="45" grpId="0"/>
      <p:bldP spid="46" grpId="0"/>
      <p:bldP spid="47" grpId="0"/>
      <p:bldP spid="48" grpId="0"/>
      <p:bldP spid="49" grpId="0"/>
      <p:bldP spid="52" grpId="0"/>
      <p:bldP spid="53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Language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[PLDI’09]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latin typeface="Courier" pitchFamily="49" charset="0"/>
              </a:rPr>
              <a:t>transform </a:t>
            </a:r>
            <a:r>
              <a:rPr lang="en-US" b="1" dirty="0" err="1" smtClean="0">
                <a:latin typeface="Courier" pitchFamily="49" charset="0"/>
              </a:rPr>
              <a:t>SeparableConvolution</a:t>
            </a:r>
            <a:endParaRPr lang="en-US" b="1" dirty="0">
              <a:latin typeface="Courier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" pitchFamily="49" charset="0"/>
              </a:rPr>
              <a:t>from </a:t>
            </a:r>
            <a:r>
              <a:rPr lang="en-US" b="1" dirty="0">
                <a:latin typeface="Courier" pitchFamily="49" charset="0"/>
              </a:rPr>
              <a:t>In[w, h], Kernel[KWIDTH]</a:t>
            </a:r>
          </a:p>
          <a:p>
            <a:pPr marL="0" indent="0">
              <a:buNone/>
            </a:pPr>
            <a:r>
              <a:rPr lang="en-US" b="1" dirty="0">
                <a:latin typeface="Courier" pitchFamily="49" charset="0"/>
              </a:rPr>
              <a:t>to </a:t>
            </a:r>
            <a:r>
              <a:rPr lang="en-US" b="1" dirty="0" smtClean="0">
                <a:latin typeface="Courier" pitchFamily="49" charset="0"/>
              </a:rPr>
              <a:t>Out[w - KWIDTH+1, h - KWIDTH+1</a:t>
            </a:r>
            <a:r>
              <a:rPr lang="en-US" b="1" dirty="0">
                <a:latin typeface="Courier" pitchFamily="49" charset="0"/>
              </a:rPr>
              <a:t>]</a:t>
            </a:r>
            <a:endParaRPr lang="en-US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" pitchFamily="49" charset="0"/>
              </a:rPr>
              <a:t>{</a:t>
            </a:r>
            <a:endParaRPr lang="en-US" b="1" dirty="0">
              <a:latin typeface="Courier" pitchFamily="49" charset="0"/>
            </a:endParaRPr>
          </a:p>
          <a:p>
            <a:pPr>
              <a:buNone/>
            </a:pPr>
            <a:r>
              <a:rPr lang="en-US" b="1" dirty="0">
                <a:latin typeface="Courier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// Choice 1: single pass 2D convolution</a:t>
            </a:r>
          </a:p>
          <a:p>
            <a:pPr>
              <a:buNone/>
            </a:pPr>
            <a:r>
              <a:rPr lang="en-US" b="1" dirty="0">
                <a:latin typeface="Courier" pitchFamily="49" charset="0"/>
              </a:rPr>
              <a:t>	to(Out out) from(In in, Kernel kernel) { </a:t>
            </a:r>
          </a:p>
          <a:p>
            <a:pPr>
              <a:buNone/>
            </a:pPr>
            <a:r>
              <a:rPr lang="en-US" b="1" dirty="0">
                <a:latin typeface="Courier" pitchFamily="49" charset="0"/>
              </a:rPr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itchFamily="49" charset="0"/>
              </a:rPr>
              <a:t>Convolve2D(out, in, kernel);</a:t>
            </a:r>
          </a:p>
          <a:p>
            <a:pPr>
              <a:buNone/>
            </a:pPr>
            <a:r>
              <a:rPr lang="en-US" b="1" dirty="0">
                <a:latin typeface="Courier" pitchFamily="49" charset="0"/>
              </a:rPr>
              <a:t>	}</a:t>
            </a:r>
          </a:p>
          <a:p>
            <a:endParaRPr lang="en-US" b="1" dirty="0">
              <a:latin typeface="Courier" pitchFamily="49" charset="0"/>
            </a:endParaRPr>
          </a:p>
          <a:p>
            <a:pPr>
              <a:buNone/>
            </a:pPr>
            <a:r>
              <a:rPr lang="en-US" b="1" dirty="0">
                <a:latin typeface="Courier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// Choice 2: two pass separable convolution</a:t>
            </a:r>
          </a:p>
          <a:p>
            <a:pPr>
              <a:buNone/>
            </a:pPr>
            <a:r>
              <a:rPr lang="en-US" b="1" dirty="0">
                <a:latin typeface="Courier" pitchFamily="49" charset="0"/>
              </a:rPr>
              <a:t>	to(Out out) from(In in, Kernel kernel) </a:t>
            </a:r>
            <a:endParaRPr lang="en-US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b="1" dirty="0">
                <a:latin typeface="Courier" pitchFamily="49" charset="0"/>
              </a:rPr>
              <a:t>	</a:t>
            </a:r>
            <a:r>
              <a:rPr lang="en-US" b="1" dirty="0" smtClean="0">
                <a:latin typeface="Courier" pitchFamily="49" charset="0"/>
              </a:rPr>
              <a:t>using(buffer[w </a:t>
            </a:r>
            <a:r>
              <a:rPr lang="en-US" b="1" dirty="0">
                <a:latin typeface="Courier" pitchFamily="49" charset="0"/>
              </a:rPr>
              <a:t>- KWIDTH+1, h])  {</a:t>
            </a:r>
          </a:p>
          <a:p>
            <a:pPr>
              <a:buNone/>
            </a:pPr>
            <a:r>
              <a:rPr lang="en-US" b="1" dirty="0">
                <a:latin typeface="Courier" pitchFamily="49" charset="0"/>
              </a:rPr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" pitchFamily="49" charset="0"/>
              </a:rPr>
              <a:t>ConvolveRows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itchFamily="49" charset="0"/>
              </a:rPr>
              <a:t>(buffer, in, kernel);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itchFamily="49" charset="0"/>
              </a:rPr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" pitchFamily="49" charset="0"/>
              </a:rPr>
              <a:t>ConvolveColumns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itchFamily="49" charset="0"/>
              </a:rPr>
              <a:t>(out, buffer, kernel);</a:t>
            </a:r>
          </a:p>
          <a:p>
            <a:pPr>
              <a:buNone/>
            </a:pPr>
            <a:r>
              <a:rPr lang="en-US" b="1" dirty="0">
                <a:latin typeface="Courier" pitchFamily="49" charset="0"/>
              </a:rPr>
              <a:t>	}</a:t>
            </a:r>
          </a:p>
          <a:p>
            <a:pPr>
              <a:buNone/>
            </a:pPr>
            <a:r>
              <a:rPr lang="en-US" b="1" dirty="0" smtClean="0">
                <a:latin typeface="Courier" pitchFamily="49" charset="0"/>
              </a:rPr>
              <a:t>}</a:t>
            </a:r>
            <a:endParaRPr lang="en-US" b="1" dirty="0">
              <a:latin typeface="Courier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8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Automatic </a:t>
            </a:r>
            <a:r>
              <a:rPr lang="en-US" sz="3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OpenCL</a:t>
            </a: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Code Generation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9149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STEP 1: dependency analysis</a:t>
            </a:r>
          </a:p>
          <a:p>
            <a:pPr marL="0" indent="0">
              <a:buNone/>
            </a:pPr>
            <a:r>
              <a:rPr lang="en-US" dirty="0" smtClean="0"/>
              <a:t>Allow sequential dependency and data parallel dependency patterns, and reject complex data dependency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STEP 2: syntactic conversion</a:t>
            </a:r>
          </a:p>
          <a:p>
            <a:pPr marL="0" indent="0">
              <a:buNone/>
            </a:pPr>
            <a:r>
              <a:rPr lang="en-US" dirty="0" smtClean="0"/>
              <a:t>Rewrite data accesses to GPU global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STEP 3: GPU local memory utilization</a:t>
            </a:r>
          </a:p>
          <a:p>
            <a:pPr marL="0" indent="0">
              <a:buNone/>
            </a:pPr>
            <a:r>
              <a:rPr lang="en-US" dirty="0" smtClean="0"/>
              <a:t>When there is stencil computation pattern, GPU local memory version kernel is generated.</a:t>
            </a:r>
          </a:p>
          <a:p>
            <a:pPr marL="0" indent="0">
              <a:buNone/>
            </a:pPr>
            <a:endParaRPr lang="en-US" sz="1100" dirty="0" smtClean="0"/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Phase 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work-items cooperate to load data into local memory that will be accessed by the work-group they belong to</a:t>
            </a:r>
          </a:p>
          <a:p>
            <a:pPr marL="400050" lvl="1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Phase 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actual computation derived from the basic version by replacing global memory accesses with local memory accesses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5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4"/>
          <p:cNvSpPr/>
          <p:nvPr/>
        </p:nvSpPr>
        <p:spPr>
          <a:xfrm>
            <a:off x="1295400" y="2438400"/>
            <a:ext cx="205740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 5"/>
          <p:cNvSpPr/>
          <p:nvPr/>
        </p:nvSpPr>
        <p:spPr>
          <a:xfrm>
            <a:off x="5029200" y="1219200"/>
            <a:ext cx="2819400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ตัวยึดเนื้อหา 2"/>
          <p:cNvSpPr>
            <a:spLocks noGrp="1"/>
          </p:cNvSpPr>
          <p:nvPr>
            <p:ph idx="1"/>
          </p:nvPr>
        </p:nvSpPr>
        <p:spPr>
          <a:xfrm>
            <a:off x="1447800" y="2590801"/>
            <a:ext cx="2133600" cy="1904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500" dirty="0" smtClean="0"/>
              <a:t>Schedule 1:</a:t>
            </a:r>
          </a:p>
          <a:p>
            <a:pPr>
              <a:buNone/>
            </a:pPr>
            <a:r>
              <a:rPr lang="en-US" sz="1500" dirty="0"/>
              <a:t> </a:t>
            </a:r>
            <a:r>
              <a:rPr lang="en-US" sz="1500" dirty="0" smtClean="0"/>
              <a:t>  Convolve2D();</a:t>
            </a:r>
            <a:endParaRPr lang="en-US" sz="1500" dirty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Schedule 2:</a:t>
            </a:r>
          </a:p>
          <a:p>
            <a:pPr>
              <a:buNone/>
            </a:pPr>
            <a:r>
              <a:rPr lang="en-US" sz="1500" dirty="0"/>
              <a:t> </a:t>
            </a:r>
            <a:r>
              <a:rPr lang="en-US" sz="1500" dirty="0" smtClean="0"/>
              <a:t>  </a:t>
            </a:r>
            <a:r>
              <a:rPr lang="en-US" sz="1500" dirty="0" err="1" smtClean="0"/>
              <a:t>ConvolveRows</a:t>
            </a:r>
            <a:r>
              <a:rPr lang="en-US" sz="1500" dirty="0" smtClean="0"/>
              <a:t>();</a:t>
            </a:r>
          </a:p>
          <a:p>
            <a:pPr>
              <a:buNone/>
            </a:pPr>
            <a:r>
              <a:rPr lang="en-US" sz="1500" dirty="0"/>
              <a:t> </a:t>
            </a:r>
            <a:r>
              <a:rPr lang="en-US" sz="1500" dirty="0" smtClean="0"/>
              <a:t>  </a:t>
            </a:r>
            <a:r>
              <a:rPr lang="en-US" sz="1500" dirty="0" err="1" smtClean="0"/>
              <a:t>ConvolveColumns</a:t>
            </a:r>
            <a:r>
              <a:rPr lang="en-US" sz="1500" dirty="0" smtClean="0"/>
              <a:t>();</a:t>
            </a:r>
          </a:p>
          <a:p>
            <a:pPr>
              <a:buNone/>
            </a:pPr>
            <a:r>
              <a:rPr lang="en-US" sz="1500" dirty="0"/>
              <a:t>	</a:t>
            </a:r>
            <a:endParaRPr lang="th-TH" sz="1500" dirty="0"/>
          </a:p>
        </p:txBody>
      </p:sp>
      <p:sp>
        <p:nvSpPr>
          <p:cNvPr id="7" name="ตัวยึดเนื้อหา 2"/>
          <p:cNvSpPr txBox="1">
            <a:spLocks/>
          </p:cNvSpPr>
          <p:nvPr/>
        </p:nvSpPr>
        <p:spPr>
          <a:xfrm>
            <a:off x="5181600" y="1371600"/>
            <a:ext cx="2819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 1: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Convolve2D();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2: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smtClean="0"/>
              <a:t>Convolve2D_opencl();</a:t>
            </a: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 3: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ConvolveRows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ConvolveColumns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4</a:t>
            </a:r>
            <a:r>
              <a:rPr lang="en-US" sz="3200" dirty="0" smtClean="0"/>
              <a:t>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ConvolveRows</a:t>
            </a:r>
            <a:r>
              <a:rPr lang="en-US" sz="3200" dirty="0" smtClean="0"/>
              <a:t> 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ConvolveColumns_opencl</a:t>
            </a:r>
            <a:r>
              <a:rPr lang="en-US" sz="3200" dirty="0" smtClean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5: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ConvolveRows_opencl</a:t>
            </a:r>
            <a:r>
              <a:rPr lang="en-US" sz="3200" dirty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ConvolveColumns</a:t>
            </a:r>
            <a:r>
              <a:rPr lang="en-US" sz="3200" dirty="0" smtClean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6: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ConvolveRows_opencl</a:t>
            </a:r>
            <a:r>
              <a:rPr lang="en-US" sz="3200" dirty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ConvolveColumns_opencl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ตัวยึดเนื้อหา 2"/>
          <p:cNvSpPr txBox="1">
            <a:spLocks/>
          </p:cNvSpPr>
          <p:nvPr/>
        </p:nvSpPr>
        <p:spPr>
          <a:xfrm>
            <a:off x="1066800" y="4495800"/>
            <a:ext cx="2438400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800" dirty="0" smtClean="0"/>
              <a:t>Before adding </a:t>
            </a:r>
            <a:r>
              <a:rPr lang="en-US" sz="1800" dirty="0" err="1" smtClean="0"/>
              <a:t>OpenCL</a:t>
            </a:r>
            <a:endParaRPr kumimoji="0" lang="th-T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ตัวยึดเนื้อหา 2"/>
          <p:cNvSpPr txBox="1">
            <a:spLocks/>
          </p:cNvSpPr>
          <p:nvPr/>
        </p:nvSpPr>
        <p:spPr>
          <a:xfrm>
            <a:off x="5257800" y="6477000"/>
            <a:ext cx="2438400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1800" dirty="0" smtClean="0"/>
              <a:t>After adding </a:t>
            </a:r>
            <a:r>
              <a:rPr lang="en-US" dirty="0" err="1"/>
              <a:t>OpenCL</a:t>
            </a:r>
            <a:endParaRPr kumimoji="0" lang="th-T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สี่เหลี่ยมผืนผ้า 11"/>
          <p:cNvSpPr/>
          <p:nvPr/>
        </p:nvSpPr>
        <p:spPr>
          <a:xfrm>
            <a:off x="1309255" y="2590800"/>
            <a:ext cx="2022765" cy="533400"/>
          </a:xfrm>
          <a:prstGeom prst="rect">
            <a:avLst/>
          </a:prstGeom>
          <a:solidFill>
            <a:schemeClr val="accent4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2"/>
          <p:cNvSpPr/>
          <p:nvPr/>
        </p:nvSpPr>
        <p:spPr>
          <a:xfrm>
            <a:off x="5029200" y="1336965"/>
            <a:ext cx="2819400" cy="1219200"/>
          </a:xfrm>
          <a:prstGeom prst="rect">
            <a:avLst/>
          </a:prstGeom>
          <a:solidFill>
            <a:schemeClr val="accent4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 13"/>
          <p:cNvSpPr/>
          <p:nvPr/>
        </p:nvSpPr>
        <p:spPr>
          <a:xfrm>
            <a:off x="5029200" y="2743200"/>
            <a:ext cx="2819400" cy="3505200"/>
          </a:xfrm>
          <a:prstGeom prst="rect">
            <a:avLst/>
          </a:prstGeom>
          <a:solidFill>
            <a:schemeClr val="accent6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สี่เหลี่ยมผืนผ้า 14"/>
          <p:cNvSpPr/>
          <p:nvPr/>
        </p:nvSpPr>
        <p:spPr>
          <a:xfrm>
            <a:off x="1295400" y="3352800"/>
            <a:ext cx="2057400" cy="838200"/>
          </a:xfrm>
          <a:prstGeom prst="rect">
            <a:avLst/>
          </a:prstGeom>
          <a:solidFill>
            <a:schemeClr val="accent6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ตัวเชื่อมต่อตรง 16"/>
          <p:cNvCxnSpPr/>
          <p:nvPr/>
        </p:nvCxnSpPr>
        <p:spPr>
          <a:xfrm flipV="1">
            <a:off x="3352800" y="1371600"/>
            <a:ext cx="1676400" cy="12192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ตัวเชื่อมต่อตรง 18"/>
          <p:cNvCxnSpPr/>
          <p:nvPr/>
        </p:nvCxnSpPr>
        <p:spPr>
          <a:xfrm flipV="1">
            <a:off x="3352800" y="2514600"/>
            <a:ext cx="1676400" cy="6096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ตัวเชื่อมต่อตรง 20"/>
          <p:cNvCxnSpPr/>
          <p:nvPr/>
        </p:nvCxnSpPr>
        <p:spPr>
          <a:xfrm flipV="1">
            <a:off x="3352800" y="2743200"/>
            <a:ext cx="1676400" cy="6096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ตัวเชื่อมต่อตรง 22"/>
          <p:cNvCxnSpPr/>
          <p:nvPr/>
        </p:nvCxnSpPr>
        <p:spPr>
          <a:xfrm>
            <a:off x="3352800" y="4191000"/>
            <a:ext cx="1676400" cy="20574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Scheduling Choices: Convolution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Scheduling Choices: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Convolution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สี่เหลี่ยมผืนผ้า 5"/>
          <p:cNvSpPr/>
          <p:nvPr/>
        </p:nvSpPr>
        <p:spPr>
          <a:xfrm>
            <a:off x="3405249" y="2667001"/>
            <a:ext cx="19812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สี่เหลี่ยมผืนผ้า 13"/>
          <p:cNvSpPr/>
          <p:nvPr/>
        </p:nvSpPr>
        <p:spPr>
          <a:xfrm>
            <a:off x="3405249" y="3733801"/>
            <a:ext cx="1981200" cy="2362200"/>
          </a:xfrm>
          <a:prstGeom prst="rect">
            <a:avLst/>
          </a:prstGeom>
          <a:solidFill>
            <a:schemeClr val="accent6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สี่เหลี่ยมผืนผ้า 12"/>
          <p:cNvSpPr/>
          <p:nvPr/>
        </p:nvSpPr>
        <p:spPr>
          <a:xfrm>
            <a:off x="3405249" y="2743201"/>
            <a:ext cx="1981200" cy="914400"/>
          </a:xfrm>
          <a:prstGeom prst="rect">
            <a:avLst/>
          </a:prstGeom>
          <a:solidFill>
            <a:schemeClr val="accent4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สี่เหลี่ยมผืนผ้า 4"/>
          <p:cNvSpPr/>
          <p:nvPr/>
        </p:nvSpPr>
        <p:spPr>
          <a:xfrm>
            <a:off x="738249" y="3505201"/>
            <a:ext cx="205740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สี่เหลี่ยมผืนผ้า 14"/>
          <p:cNvSpPr/>
          <p:nvPr/>
        </p:nvSpPr>
        <p:spPr>
          <a:xfrm>
            <a:off x="738249" y="4419601"/>
            <a:ext cx="2057400" cy="838200"/>
          </a:xfrm>
          <a:prstGeom prst="rect">
            <a:avLst/>
          </a:prstGeom>
          <a:solidFill>
            <a:schemeClr val="accent6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สี่เหลี่ยมผืนผ้า 11"/>
          <p:cNvSpPr/>
          <p:nvPr/>
        </p:nvSpPr>
        <p:spPr>
          <a:xfrm>
            <a:off x="752104" y="3657601"/>
            <a:ext cx="2022765" cy="533400"/>
          </a:xfrm>
          <a:prstGeom prst="rect">
            <a:avLst/>
          </a:prstGeom>
          <a:solidFill>
            <a:schemeClr val="accent4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ตัวยึดเนื้อหา 2"/>
          <p:cNvSpPr>
            <a:spLocks noGrp="1"/>
          </p:cNvSpPr>
          <p:nvPr>
            <p:ph idx="1"/>
          </p:nvPr>
        </p:nvSpPr>
        <p:spPr>
          <a:xfrm>
            <a:off x="814449" y="3657602"/>
            <a:ext cx="2133600" cy="1904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500" dirty="0" smtClean="0"/>
              <a:t>Schedule 1:</a:t>
            </a:r>
          </a:p>
          <a:p>
            <a:pPr>
              <a:buNone/>
            </a:pPr>
            <a:r>
              <a:rPr lang="en-US" sz="1500" dirty="0"/>
              <a:t> </a:t>
            </a:r>
            <a:r>
              <a:rPr lang="en-US" sz="1500" dirty="0" smtClean="0"/>
              <a:t>  Convolve2D();</a:t>
            </a:r>
            <a:endParaRPr lang="en-US" sz="1500" dirty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Schedule 2:</a:t>
            </a:r>
          </a:p>
          <a:p>
            <a:pPr>
              <a:buNone/>
            </a:pPr>
            <a:r>
              <a:rPr lang="en-US" sz="1500" dirty="0"/>
              <a:t> </a:t>
            </a:r>
            <a:r>
              <a:rPr lang="en-US" sz="1500" dirty="0" smtClean="0"/>
              <a:t>  </a:t>
            </a:r>
            <a:r>
              <a:rPr lang="en-US" sz="1500" dirty="0" err="1" smtClean="0"/>
              <a:t>ConvolveRows</a:t>
            </a:r>
            <a:r>
              <a:rPr lang="en-US" sz="1500" dirty="0" smtClean="0"/>
              <a:t>();</a:t>
            </a:r>
          </a:p>
          <a:p>
            <a:pPr>
              <a:buNone/>
            </a:pPr>
            <a:r>
              <a:rPr lang="en-US" sz="1500" dirty="0"/>
              <a:t> </a:t>
            </a:r>
            <a:r>
              <a:rPr lang="en-US" sz="1500" dirty="0" smtClean="0"/>
              <a:t>  </a:t>
            </a:r>
            <a:r>
              <a:rPr lang="en-US" sz="1500" dirty="0" err="1" smtClean="0"/>
              <a:t>ConvolveColumns</a:t>
            </a:r>
            <a:r>
              <a:rPr lang="en-US" sz="1500" dirty="0" smtClean="0"/>
              <a:t>();</a:t>
            </a:r>
          </a:p>
          <a:p>
            <a:pPr>
              <a:buNone/>
            </a:pPr>
            <a:r>
              <a:rPr lang="en-US" sz="1500" dirty="0"/>
              <a:t>	</a:t>
            </a:r>
            <a:endParaRPr lang="th-TH" sz="1500" dirty="0"/>
          </a:p>
        </p:txBody>
      </p:sp>
      <p:sp>
        <p:nvSpPr>
          <p:cNvPr id="42" name="ตัวยึดเนื้อหา 2"/>
          <p:cNvSpPr txBox="1">
            <a:spLocks/>
          </p:cNvSpPr>
          <p:nvPr/>
        </p:nvSpPr>
        <p:spPr>
          <a:xfrm>
            <a:off x="3481449" y="2819401"/>
            <a:ext cx="22098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 1: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Convolve2D();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2: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smtClean="0"/>
              <a:t>Convolve2D_opencl();</a:t>
            </a: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 3: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ConvolveRows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ConvolveColumns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4</a:t>
            </a:r>
            <a:r>
              <a:rPr lang="en-US" sz="3200" dirty="0" smtClean="0"/>
              <a:t>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ConvolveRows</a:t>
            </a:r>
            <a:r>
              <a:rPr lang="en-US" sz="3200" dirty="0" smtClean="0"/>
              <a:t> 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ConvolveColumns_opencl</a:t>
            </a:r>
            <a:r>
              <a:rPr lang="en-US" sz="3200" dirty="0" smtClean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5: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ConvolveRows_opencl</a:t>
            </a:r>
            <a:r>
              <a:rPr lang="en-US" sz="3200" dirty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ConvolveColumns</a:t>
            </a:r>
            <a:r>
              <a:rPr lang="en-US" sz="3200" dirty="0" smtClean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6: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ConvolveRows_opencl</a:t>
            </a:r>
            <a:r>
              <a:rPr lang="en-US" sz="3200" dirty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ConvolveColumns_opencl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ตัวยึดเนื้อหา 2"/>
          <p:cNvSpPr txBox="1">
            <a:spLocks/>
          </p:cNvSpPr>
          <p:nvPr/>
        </p:nvSpPr>
        <p:spPr>
          <a:xfrm>
            <a:off x="890649" y="5562601"/>
            <a:ext cx="1828800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800" dirty="0" smtClean="0"/>
              <a:t>Original Choices</a:t>
            </a:r>
            <a:endParaRPr kumimoji="0" lang="th-T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ตัวยึดเนื้อหา 2"/>
          <p:cNvSpPr txBox="1">
            <a:spLocks/>
          </p:cNvSpPr>
          <p:nvPr/>
        </p:nvSpPr>
        <p:spPr>
          <a:xfrm>
            <a:off x="3329049" y="6172201"/>
            <a:ext cx="2438400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1800" dirty="0" smtClean="0"/>
              <a:t>After adding </a:t>
            </a:r>
            <a:r>
              <a:rPr lang="en-US" dirty="0" err="1" smtClean="0"/>
              <a:t>OpenCL</a:t>
            </a:r>
            <a:endParaRPr kumimoji="0" lang="th-T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96001" y="990600"/>
            <a:ext cx="2057399" cy="5562600"/>
            <a:chOff x="6324600" y="1219200"/>
            <a:chExt cx="2057399" cy="5562600"/>
          </a:xfrm>
        </p:grpSpPr>
        <p:sp>
          <p:nvSpPr>
            <p:cNvPr id="50" name="สี่เหลี่ยมผืนผ้า 5"/>
            <p:cNvSpPr/>
            <p:nvPr/>
          </p:nvSpPr>
          <p:spPr>
            <a:xfrm>
              <a:off x="6324600" y="1219200"/>
              <a:ext cx="1905000" cy="5562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9" name="ตัวยึดเนื้อหา 2"/>
            <p:cNvSpPr txBox="1">
              <a:spLocks/>
            </p:cNvSpPr>
            <p:nvPr/>
          </p:nvSpPr>
          <p:spPr>
            <a:xfrm>
              <a:off x="6400800" y="1295401"/>
              <a:ext cx="1981199" cy="54863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25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Schedule 1: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Convolve2D();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Schedule </a:t>
              </a:r>
              <a:r>
                <a:rPr lang="en-US" sz="3200" dirty="0" smtClean="0"/>
                <a:t>2: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smtClean="0"/>
                <a:t>Convolve2D_opencl();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Schedule </a:t>
              </a:r>
              <a:r>
                <a:rPr lang="en-US" sz="3200" dirty="0" smtClean="0"/>
                <a:t>3: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smtClean="0"/>
                <a:t>Convolve2D_opencl_local();</a:t>
              </a:r>
              <a:endParaRPr lang="en-US" sz="3200" dirty="0"/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Schedule 4: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</a:t>
              </a:r>
              <a:r>
                <a:rPr kumimoji="0" lang="en-US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ConvolveRows</a:t>
              </a: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();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</a:t>
              </a:r>
              <a:r>
                <a:rPr kumimoji="0" lang="en-US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ConvolveColumns</a:t>
              </a: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();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Schedule </a:t>
              </a:r>
              <a:r>
                <a:rPr lang="en-US" sz="3200" dirty="0" smtClean="0"/>
                <a:t>5: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err="1" smtClean="0"/>
                <a:t>ConvolveRows</a:t>
              </a:r>
              <a:r>
                <a:rPr lang="en-US" sz="3200" dirty="0" smtClean="0"/>
                <a:t> ();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err="1" smtClean="0"/>
                <a:t>ConvolveColumns_opencl</a:t>
              </a:r>
              <a:r>
                <a:rPr lang="en-US" sz="3200" dirty="0" smtClean="0"/>
                <a:t>();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Schedule </a:t>
              </a:r>
              <a:r>
                <a:rPr lang="en-US" sz="3200" dirty="0" smtClean="0"/>
                <a:t>6: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err="1"/>
                <a:t>ConvolveRows</a:t>
              </a:r>
              <a:r>
                <a:rPr lang="en-US" sz="3200" dirty="0"/>
                <a:t> ();</a:t>
              </a:r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err="1" smtClean="0"/>
                <a:t>ConvolveColumns_opencl_local</a:t>
              </a:r>
              <a:r>
                <a:rPr lang="en-US" sz="3200" dirty="0" smtClean="0"/>
                <a:t>();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Schedule 7</a:t>
              </a:r>
              <a:r>
                <a:rPr lang="en-US" sz="3200" dirty="0" smtClean="0"/>
                <a:t>: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err="1"/>
                <a:t>ConvolveRows_opencl</a:t>
              </a:r>
              <a:r>
                <a:rPr lang="en-US" sz="3200" dirty="0"/>
                <a:t>();</a:t>
              </a:r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err="1"/>
                <a:t>ConvolveColumns</a:t>
              </a:r>
              <a:r>
                <a:rPr lang="en-US" sz="3200" dirty="0" smtClean="0"/>
                <a:t>();</a:t>
              </a:r>
            </a:p>
            <a:p>
              <a:pPr marL="342900" lvl="0" indent="-342900">
                <a:spcBef>
                  <a:spcPct val="20000"/>
                </a:spcBef>
                <a:defRPr/>
              </a:pP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Schedule </a:t>
              </a:r>
              <a:r>
                <a:rPr lang="en-US" sz="3200" dirty="0" smtClean="0"/>
                <a:t>8: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err="1" smtClean="0"/>
                <a:t>ConvolveRows_opencl_local</a:t>
              </a:r>
              <a:r>
                <a:rPr lang="en-US" sz="3200" dirty="0" smtClean="0"/>
                <a:t>();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err="1"/>
                <a:t>ConvolveColumns</a:t>
              </a:r>
              <a:r>
                <a:rPr lang="en-US" sz="3200" dirty="0"/>
                <a:t>();</a:t>
              </a:r>
            </a:p>
            <a:p>
              <a:pPr marL="342900" lvl="0" indent="-342900">
                <a:spcBef>
                  <a:spcPct val="20000"/>
                </a:spcBef>
                <a:defRPr/>
              </a:pP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Schedule 9</a:t>
              </a:r>
              <a:r>
                <a:rPr lang="en-US" sz="3200" dirty="0" smtClean="0"/>
                <a:t>: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err="1"/>
                <a:t>ConvolveRows_opencl</a:t>
              </a:r>
              <a:r>
                <a:rPr lang="en-US" sz="3200" dirty="0"/>
                <a:t>();</a:t>
              </a:r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err="1" smtClean="0"/>
                <a:t>ConvolveColumns_opencl</a:t>
              </a:r>
              <a:r>
                <a:rPr lang="en-US" sz="3200" dirty="0" smtClean="0"/>
                <a:t>();</a:t>
              </a:r>
            </a:p>
            <a:p>
              <a:pPr marL="342900" lvl="0" indent="-342900">
                <a:spcBef>
                  <a:spcPct val="20000"/>
                </a:spcBef>
                <a:defRPr/>
              </a:pP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Schedule </a:t>
              </a:r>
              <a:r>
                <a:rPr lang="en-US" sz="3200" dirty="0" smtClean="0"/>
                <a:t>10: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err="1"/>
                <a:t>ConvolveRows_opencl</a:t>
              </a:r>
              <a:r>
                <a:rPr lang="en-US" sz="3200" dirty="0"/>
                <a:t>();</a:t>
              </a:r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err="1" smtClean="0"/>
                <a:t>ConvolveColumns_opencl_local</a:t>
              </a:r>
              <a:r>
                <a:rPr lang="en-US" sz="3200" dirty="0" smtClean="0"/>
                <a:t>();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Schedule </a:t>
              </a:r>
              <a:r>
                <a:rPr lang="en-US" sz="3200" dirty="0" smtClean="0"/>
                <a:t>11: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err="1" smtClean="0"/>
                <a:t>ConvolveRows_opencl_local</a:t>
              </a:r>
              <a:r>
                <a:rPr lang="en-US" sz="3200" dirty="0" smtClean="0"/>
                <a:t>();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err="1"/>
                <a:t>ConvolveColumns_opencl</a:t>
              </a:r>
              <a:r>
                <a:rPr lang="en-US" sz="3200" dirty="0"/>
                <a:t>();</a:t>
              </a:r>
            </a:p>
            <a:p>
              <a:pPr marL="342900" lvl="0" indent="-342900">
                <a:spcBef>
                  <a:spcPct val="20000"/>
                </a:spcBef>
                <a:defRPr/>
              </a:pP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Schedule </a:t>
              </a:r>
              <a:r>
                <a:rPr lang="en-US" sz="3200" dirty="0" smtClean="0"/>
                <a:t>12: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err="1" smtClean="0"/>
                <a:t>ConvolveRows_opencl_local</a:t>
              </a:r>
              <a:r>
                <a:rPr lang="en-US" sz="3200" dirty="0" smtClean="0"/>
                <a:t>();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200" dirty="0"/>
                <a:t>   </a:t>
              </a:r>
              <a:r>
                <a:rPr lang="en-US" sz="3200" dirty="0" err="1" smtClean="0"/>
                <a:t>ConvolveColumns_opencl_local</a:t>
              </a:r>
              <a:r>
                <a:rPr lang="en-US" sz="3200" dirty="0" smtClean="0"/>
                <a:t>();</a:t>
              </a:r>
              <a:endParaRPr lang="en-US" sz="3200" dirty="0"/>
            </a:p>
            <a:p>
              <a:pPr marL="342900" lvl="0" indent="-342900">
                <a:spcBef>
                  <a:spcPct val="20000"/>
                </a:spcBef>
                <a:defRPr/>
              </a:pPr>
              <a:endParaRPr lang="en-US" sz="3200" dirty="0"/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สี่เหลี่ยมผืนผ้า 12"/>
            <p:cNvSpPr/>
            <p:nvPr/>
          </p:nvSpPr>
          <p:spPr>
            <a:xfrm>
              <a:off x="6324600" y="1295400"/>
              <a:ext cx="1905000" cy="1066799"/>
            </a:xfrm>
            <a:prstGeom prst="rect">
              <a:avLst/>
            </a:prstGeom>
            <a:solidFill>
              <a:schemeClr val="accent4">
                <a:alpha val="2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2" name="สี่เหลี่ยมผืนผ้า 13"/>
            <p:cNvSpPr/>
            <p:nvPr/>
          </p:nvSpPr>
          <p:spPr>
            <a:xfrm>
              <a:off x="6324600" y="2428874"/>
              <a:ext cx="1905000" cy="4276725"/>
            </a:xfrm>
            <a:prstGeom prst="rect">
              <a:avLst/>
            </a:prstGeom>
            <a:solidFill>
              <a:schemeClr val="accent6">
                <a:alpha val="2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53" name="ตัวยึดเนื้อหา 2"/>
          <p:cNvSpPr txBox="1">
            <a:spLocks/>
          </p:cNvSpPr>
          <p:nvPr/>
        </p:nvSpPr>
        <p:spPr>
          <a:xfrm>
            <a:off x="5715000" y="6524503"/>
            <a:ext cx="2590800" cy="457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1800" dirty="0" smtClean="0"/>
              <a:t>After adding </a:t>
            </a:r>
            <a:r>
              <a:rPr lang="en-US" dirty="0" smtClean="0"/>
              <a:t>local </a:t>
            </a:r>
            <a:r>
              <a:rPr lang="en-US" dirty="0" err="1" smtClean="0"/>
              <a:t>mem</a:t>
            </a:r>
            <a:r>
              <a:rPr lang="en-US" dirty="0" smtClean="0"/>
              <a:t> version</a:t>
            </a:r>
            <a:endParaRPr kumimoji="0" lang="th-T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สี่เหลี่ยมผืนผ้า 12"/>
          <p:cNvSpPr/>
          <p:nvPr/>
        </p:nvSpPr>
        <p:spPr>
          <a:xfrm>
            <a:off x="3405249" y="3250872"/>
            <a:ext cx="1981200" cy="406729"/>
          </a:xfrm>
          <a:prstGeom prst="rect">
            <a:avLst/>
          </a:prstGeom>
          <a:solidFill>
            <a:schemeClr val="accent4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สี่เหลี่ยมผืนผ้า 13"/>
          <p:cNvSpPr/>
          <p:nvPr/>
        </p:nvSpPr>
        <p:spPr>
          <a:xfrm>
            <a:off x="3405249" y="4323791"/>
            <a:ext cx="1981200" cy="514910"/>
          </a:xfrm>
          <a:prstGeom prst="rect">
            <a:avLst/>
          </a:prstGeom>
          <a:solidFill>
            <a:schemeClr val="accent6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สี่เหลี่ยมผืนผ้า 13"/>
          <p:cNvSpPr/>
          <p:nvPr/>
        </p:nvSpPr>
        <p:spPr>
          <a:xfrm>
            <a:off x="3405249" y="4973810"/>
            <a:ext cx="1981200" cy="514910"/>
          </a:xfrm>
          <a:prstGeom prst="rect">
            <a:avLst/>
          </a:prstGeom>
          <a:solidFill>
            <a:srgbClr val="C06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สี่เหลี่ยมผืนผ้า 13"/>
          <p:cNvSpPr/>
          <p:nvPr/>
        </p:nvSpPr>
        <p:spPr>
          <a:xfrm>
            <a:off x="3405249" y="5581091"/>
            <a:ext cx="1981200" cy="514910"/>
          </a:xfrm>
          <a:prstGeom prst="rect">
            <a:avLst/>
          </a:prstGeom>
          <a:solidFill>
            <a:srgbClr val="5C2E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สี่เหลี่ยมผืนผ้า 12"/>
          <p:cNvSpPr/>
          <p:nvPr/>
        </p:nvSpPr>
        <p:spPr>
          <a:xfrm>
            <a:off x="6096000" y="1396834"/>
            <a:ext cx="1905001" cy="736765"/>
          </a:xfrm>
          <a:prstGeom prst="rect">
            <a:avLst/>
          </a:prstGeom>
          <a:solidFill>
            <a:schemeClr val="accent4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สี่เหลี่ยมผืนผ้า 13"/>
          <p:cNvSpPr/>
          <p:nvPr/>
        </p:nvSpPr>
        <p:spPr>
          <a:xfrm>
            <a:off x="6096001" y="2609447"/>
            <a:ext cx="1905000" cy="943255"/>
          </a:xfrm>
          <a:prstGeom prst="rect">
            <a:avLst/>
          </a:prstGeom>
          <a:solidFill>
            <a:schemeClr val="accent6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สี่เหลี่ยมผืนผ้า 13"/>
          <p:cNvSpPr/>
          <p:nvPr/>
        </p:nvSpPr>
        <p:spPr>
          <a:xfrm>
            <a:off x="6096001" y="3616913"/>
            <a:ext cx="1905000" cy="926390"/>
          </a:xfrm>
          <a:prstGeom prst="rect">
            <a:avLst/>
          </a:prstGeom>
          <a:solidFill>
            <a:srgbClr val="C06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สี่เหลี่ยมผืนผ้า 13"/>
          <p:cNvSpPr/>
          <p:nvPr/>
        </p:nvSpPr>
        <p:spPr>
          <a:xfrm>
            <a:off x="6096001" y="4628747"/>
            <a:ext cx="1905000" cy="1848251"/>
          </a:xfrm>
          <a:prstGeom prst="rect">
            <a:avLst/>
          </a:prstGeom>
          <a:solidFill>
            <a:srgbClr val="5C2E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2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2954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Local memory = scratchpad memory shared by all work-items (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gpu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threads) 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the block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0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Movement Analysis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57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Goal: minimize data transfer between CPU and GPU</a:t>
            </a:r>
            <a:endParaRPr lang="en-US" sz="2800" dirty="0"/>
          </a:p>
        </p:txBody>
      </p:sp>
      <p:sp>
        <p:nvSpPr>
          <p:cNvPr id="6" name="สี่เหลี่ยมผืนผ้า 6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" name="สี่เหลี่ยมผืนผ้า 3"/>
          <p:cNvSpPr/>
          <p:nvPr/>
        </p:nvSpPr>
        <p:spPr>
          <a:xfrm>
            <a:off x="2500559" y="2514600"/>
            <a:ext cx="24384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" pitchFamily="49" charset="0"/>
              </a:rPr>
              <a:t>Task 1 (GPU)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urier" pitchFamily="49" charset="0"/>
              </a:rPr>
              <a:t>Input: A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urier" pitchFamily="49" charset="0"/>
              </a:rPr>
              <a:t>Output: B, C</a:t>
            </a:r>
          </a:p>
        </p:txBody>
      </p:sp>
      <p:sp>
        <p:nvSpPr>
          <p:cNvPr id="8" name="สี่เหลี่ยมผืนผ้า 4"/>
          <p:cNvSpPr/>
          <p:nvPr/>
        </p:nvSpPr>
        <p:spPr>
          <a:xfrm>
            <a:off x="824159" y="4419600"/>
            <a:ext cx="2438400" cy="152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" pitchFamily="49" charset="0"/>
              </a:rPr>
              <a:t>Task </a:t>
            </a:r>
            <a:r>
              <a:rPr lang="en-US" b="1" dirty="0">
                <a:solidFill>
                  <a:schemeClr val="tx1"/>
                </a:solidFill>
                <a:latin typeface="Courier" pitchFamily="49" charset="0"/>
              </a:rPr>
              <a:t>2</a:t>
            </a:r>
            <a:r>
              <a:rPr lang="en-US" b="1" dirty="0" smtClean="0">
                <a:solidFill>
                  <a:schemeClr val="tx1"/>
                </a:solidFill>
                <a:latin typeface="Courier" pitchFamily="49" charset="0"/>
              </a:rPr>
              <a:t> (CPU)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urier" pitchFamily="49" charset="0"/>
              </a:rPr>
              <a:t>Input: B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urier" pitchFamily="49" charset="0"/>
              </a:rPr>
              <a:t>Output: D</a:t>
            </a:r>
            <a:endParaRPr lang="th-TH" b="1" dirty="0">
              <a:solidFill>
                <a:schemeClr val="tx1"/>
              </a:solidFill>
              <a:latin typeface="Courier" pitchFamily="49" charset="0"/>
            </a:endParaRPr>
          </a:p>
        </p:txBody>
      </p:sp>
      <p:sp>
        <p:nvSpPr>
          <p:cNvPr id="9" name="สี่เหลี่ยมผืนผ้า 5"/>
          <p:cNvSpPr/>
          <p:nvPr/>
        </p:nvSpPr>
        <p:spPr>
          <a:xfrm>
            <a:off x="3948359" y="5105400"/>
            <a:ext cx="24384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" pitchFamily="49" charset="0"/>
              </a:rPr>
              <a:t>Task </a:t>
            </a:r>
            <a:r>
              <a:rPr lang="en-US" b="1" dirty="0">
                <a:solidFill>
                  <a:schemeClr val="tx1"/>
                </a:solidFill>
                <a:latin typeface="Courier" pitchFamily="49" charset="0"/>
              </a:rPr>
              <a:t>3</a:t>
            </a:r>
            <a:r>
              <a:rPr lang="en-US" b="1" dirty="0" smtClean="0">
                <a:solidFill>
                  <a:schemeClr val="tx1"/>
                </a:solidFill>
                <a:latin typeface="Courier" pitchFamily="49" charset="0"/>
              </a:rPr>
              <a:t> (GPU)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urier" pitchFamily="49" charset="0"/>
              </a:rPr>
              <a:t>Input: 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urier" pitchFamily="49" charset="0"/>
              </a:rPr>
              <a:t>Output: E</a:t>
            </a:r>
            <a:endParaRPr lang="th-TH" b="1" dirty="0">
              <a:solidFill>
                <a:schemeClr val="tx1"/>
              </a:solidFill>
              <a:latin typeface="Couri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5559" y="2057400"/>
            <a:ext cx="1838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TRANSFORM</a:t>
            </a:r>
          </a:p>
          <a:p>
            <a:r>
              <a:rPr lang="en-US" b="1" dirty="0" smtClean="0">
                <a:latin typeface="Courier" pitchFamily="49" charset="0"/>
              </a:rPr>
              <a:t>Input: A</a:t>
            </a:r>
          </a:p>
          <a:p>
            <a:r>
              <a:rPr lang="en-US" b="1" dirty="0" smtClean="0">
                <a:latin typeface="Courier" pitchFamily="49" charset="0"/>
              </a:rPr>
              <a:t>Output: D, E</a:t>
            </a:r>
            <a:endParaRPr lang="th-TH" b="1" dirty="0">
              <a:latin typeface="Courier" pitchFamily="49" charset="0"/>
            </a:endParaRPr>
          </a:p>
        </p:txBody>
      </p:sp>
      <p:cxnSp>
        <p:nvCxnSpPr>
          <p:cNvPr id="11" name="รูปร่าง 11"/>
          <p:cNvCxnSpPr>
            <a:endCxn id="8" idx="0"/>
          </p:cNvCxnSpPr>
          <p:nvPr/>
        </p:nvCxnSpPr>
        <p:spPr>
          <a:xfrm rot="10800000" flipV="1">
            <a:off x="2043359" y="4038600"/>
            <a:ext cx="1524000" cy="381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ตัวเชื่อมต่อโค้ง 13"/>
          <p:cNvCxnSpPr>
            <a:stCxn id="7" idx="2"/>
            <a:endCxn id="9" idx="0"/>
          </p:cNvCxnSpPr>
          <p:nvPr/>
        </p:nvCxnSpPr>
        <p:spPr>
          <a:xfrm rot="16200000" flipH="1">
            <a:off x="3910259" y="3848100"/>
            <a:ext cx="1066800" cy="1447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วงรี 15"/>
          <p:cNvSpPr/>
          <p:nvPr/>
        </p:nvSpPr>
        <p:spPr>
          <a:xfrm>
            <a:off x="2667247" y="3311216"/>
            <a:ext cx="2133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วงรี 16"/>
          <p:cNvSpPr/>
          <p:nvPr/>
        </p:nvSpPr>
        <p:spPr>
          <a:xfrm>
            <a:off x="2652959" y="3325504"/>
            <a:ext cx="1676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/>
          <p:cNvSpPr txBox="1"/>
          <p:nvPr/>
        </p:nvSpPr>
        <p:spPr>
          <a:xfrm>
            <a:off x="5270594" y="2743200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m</a:t>
            </a:r>
            <a:r>
              <a:rPr lang="en-US" sz="2400" i="1" dirty="0" smtClean="0">
                <a:solidFill>
                  <a:srgbClr val="FF0000"/>
                </a:solidFill>
              </a:rPr>
              <a:t>ust copy-out </a:t>
            </a:r>
            <a:r>
              <a:rPr lang="en-US" sz="2400" dirty="0" smtClean="0"/>
              <a:t>region B</a:t>
            </a:r>
            <a:endParaRPr lang="th-TH" sz="2400" dirty="0"/>
          </a:p>
        </p:txBody>
      </p:sp>
      <p:sp>
        <p:nvSpPr>
          <p:cNvPr id="16" name="วงรี 18"/>
          <p:cNvSpPr/>
          <p:nvPr/>
        </p:nvSpPr>
        <p:spPr>
          <a:xfrm>
            <a:off x="976559" y="4953000"/>
            <a:ext cx="2133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วงรี 19"/>
          <p:cNvSpPr/>
          <p:nvPr/>
        </p:nvSpPr>
        <p:spPr>
          <a:xfrm>
            <a:off x="4100759" y="5638800"/>
            <a:ext cx="2133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17"/>
          <p:cNvSpPr txBox="1"/>
          <p:nvPr/>
        </p:nvSpPr>
        <p:spPr>
          <a:xfrm>
            <a:off x="5270594" y="3119735"/>
            <a:ext cx="2120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r</a:t>
            </a:r>
            <a:r>
              <a:rPr lang="en-US" sz="2400" i="1" dirty="0" smtClean="0">
                <a:solidFill>
                  <a:srgbClr val="FF0000"/>
                </a:solidFill>
              </a:rPr>
              <a:t>eused </a:t>
            </a:r>
            <a:r>
              <a:rPr lang="en-US" sz="2400" dirty="0" smtClean="0"/>
              <a:t>region C</a:t>
            </a:r>
            <a:endParaRPr lang="th-TH" sz="2400" dirty="0"/>
          </a:p>
        </p:txBody>
      </p:sp>
      <p:sp>
        <p:nvSpPr>
          <p:cNvPr id="19" name="วงรี 21"/>
          <p:cNvSpPr/>
          <p:nvPr/>
        </p:nvSpPr>
        <p:spPr>
          <a:xfrm>
            <a:off x="519359" y="2590800"/>
            <a:ext cx="1981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วงรี 22"/>
          <p:cNvSpPr/>
          <p:nvPr/>
        </p:nvSpPr>
        <p:spPr>
          <a:xfrm>
            <a:off x="1052759" y="5257800"/>
            <a:ext cx="1828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วงรี 23"/>
          <p:cNvSpPr/>
          <p:nvPr/>
        </p:nvSpPr>
        <p:spPr>
          <a:xfrm>
            <a:off x="4253159" y="5943600"/>
            <a:ext cx="1828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TextBox 21"/>
          <p:cNvSpPr txBox="1"/>
          <p:nvPr/>
        </p:nvSpPr>
        <p:spPr>
          <a:xfrm>
            <a:off x="5270594" y="3500735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may copy-out </a:t>
            </a:r>
            <a:r>
              <a:rPr lang="en-US" sz="2400" dirty="0" smtClean="0"/>
              <a:t>region E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51118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95600"/>
            <a:ext cx="9144000" cy="838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accent6"/>
                </a:solidFill>
              </a:rPr>
              <a:t>Runtime System</a:t>
            </a:r>
            <a:endParaRPr lang="en-US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Programming on</a:t>
            </a:r>
            <a:b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Heterogeneous Architectures …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C:\Users\mangpo\Pictures\Drawing\programmer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946" y="3848363"/>
            <a:ext cx="2374107" cy="30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angpo\Pictures\Drawing\systems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8" y="1703385"/>
            <a:ext cx="2743200" cy="254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Document 7"/>
          <p:cNvSpPr/>
          <p:nvPr/>
        </p:nvSpPr>
        <p:spPr>
          <a:xfrm>
            <a:off x="1701075" y="4029693"/>
            <a:ext cx="14835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1529" y="3468335"/>
            <a:ext cx="1146032" cy="905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7" descr="C:\Users\mangpo\Pictures\Drawing\mark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65" y="3617473"/>
            <a:ext cx="302360" cy="33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Document 10"/>
          <p:cNvSpPr/>
          <p:nvPr/>
        </p:nvSpPr>
        <p:spPr>
          <a:xfrm>
            <a:off x="152751" y="4343400"/>
            <a:ext cx="14835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12" name="Picture 3" descr="C:\Users\mangpo\Pictures\Drawing\spe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874634" cy="103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62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Runtime System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935840" y="2895600"/>
            <a:ext cx="1143000" cy="9324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CPU Worker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8240" y="3505200"/>
            <a:ext cx="8382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088240" y="4191000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088240" y="4343400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Rectangle 16"/>
          <p:cNvSpPr/>
          <p:nvPr/>
        </p:nvSpPr>
        <p:spPr>
          <a:xfrm>
            <a:off x="2088240" y="4495800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7"/>
          <p:cNvSpPr/>
          <p:nvPr/>
        </p:nvSpPr>
        <p:spPr>
          <a:xfrm>
            <a:off x="2088240" y="4648200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6" name="Straight Arrow Connector 19"/>
          <p:cNvCxnSpPr/>
          <p:nvPr/>
        </p:nvCxnSpPr>
        <p:spPr>
          <a:xfrm>
            <a:off x="2240640" y="3720885"/>
            <a:ext cx="0" cy="470115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0"/>
          <p:cNvCxnSpPr/>
          <p:nvPr/>
        </p:nvCxnSpPr>
        <p:spPr>
          <a:xfrm flipV="1">
            <a:off x="2507340" y="3657600"/>
            <a:ext cx="0" cy="533400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4"/>
          <p:cNvSpPr/>
          <p:nvPr/>
        </p:nvSpPr>
        <p:spPr>
          <a:xfrm>
            <a:off x="3612240" y="2895600"/>
            <a:ext cx="1143000" cy="9324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CPU Worker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25"/>
          <p:cNvSpPr/>
          <p:nvPr/>
        </p:nvSpPr>
        <p:spPr>
          <a:xfrm>
            <a:off x="3764640" y="3505200"/>
            <a:ext cx="8382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Rounded Rectangle 26"/>
          <p:cNvSpPr/>
          <p:nvPr/>
        </p:nvSpPr>
        <p:spPr>
          <a:xfrm>
            <a:off x="5288640" y="2895600"/>
            <a:ext cx="1143000" cy="9324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CPU Worker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7"/>
          <p:cNvSpPr/>
          <p:nvPr/>
        </p:nvSpPr>
        <p:spPr>
          <a:xfrm>
            <a:off x="5441040" y="3505200"/>
            <a:ext cx="838200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Rectangle 28"/>
          <p:cNvSpPr/>
          <p:nvPr/>
        </p:nvSpPr>
        <p:spPr>
          <a:xfrm>
            <a:off x="5441040" y="4191000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Rectangle 29"/>
          <p:cNvSpPr/>
          <p:nvPr/>
        </p:nvSpPr>
        <p:spPr>
          <a:xfrm>
            <a:off x="5441040" y="4343400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Rectangle 30"/>
          <p:cNvSpPr/>
          <p:nvPr/>
        </p:nvSpPr>
        <p:spPr>
          <a:xfrm>
            <a:off x="5441040" y="4495800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Rectangle 31"/>
          <p:cNvSpPr/>
          <p:nvPr/>
        </p:nvSpPr>
        <p:spPr>
          <a:xfrm>
            <a:off x="5441040" y="4648200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6" name="Straight Arrow Connector 32"/>
          <p:cNvCxnSpPr/>
          <p:nvPr/>
        </p:nvCxnSpPr>
        <p:spPr>
          <a:xfrm>
            <a:off x="5593440" y="3720885"/>
            <a:ext cx="0" cy="470115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33"/>
          <p:cNvCxnSpPr/>
          <p:nvPr/>
        </p:nvCxnSpPr>
        <p:spPr>
          <a:xfrm flipV="1">
            <a:off x="5860140" y="3657600"/>
            <a:ext cx="0" cy="533400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5"/>
          <p:cNvSpPr/>
          <p:nvPr/>
        </p:nvSpPr>
        <p:spPr>
          <a:xfrm>
            <a:off x="5441040" y="4800600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9" name="Elbow Connector 37"/>
          <p:cNvCxnSpPr>
            <a:stCxn id="28" idx="2"/>
            <a:endCxn id="19" idx="2"/>
          </p:cNvCxnSpPr>
          <p:nvPr/>
        </p:nvCxnSpPr>
        <p:spPr>
          <a:xfrm rot="5400000" flipH="1">
            <a:off x="4374240" y="3467100"/>
            <a:ext cx="1295400" cy="1676400"/>
          </a:xfrm>
          <a:prstGeom prst="bentConnector3">
            <a:avLst>
              <a:gd name="adj1" fmla="val -9997"/>
            </a:avLst>
          </a:prstGeom>
          <a:ln w="28575">
            <a:solidFill>
              <a:schemeClr val="accent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40"/>
          <p:cNvCxnSpPr>
            <a:stCxn id="15" idx="2"/>
            <a:endCxn id="37" idx="2"/>
          </p:cNvCxnSpPr>
          <p:nvPr/>
        </p:nvCxnSpPr>
        <p:spPr>
          <a:xfrm rot="16200000" flipH="1">
            <a:off x="3226925" y="4081015"/>
            <a:ext cx="307777" cy="1746946"/>
          </a:xfrm>
          <a:prstGeom prst="bentConnector3">
            <a:avLst>
              <a:gd name="adj1" fmla="val 90023"/>
            </a:avLst>
          </a:prstGeom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965040" y="2895600"/>
            <a:ext cx="1143000" cy="1752600"/>
            <a:chOff x="6965040" y="2895600"/>
            <a:chExt cx="1143000" cy="1752600"/>
          </a:xfrm>
        </p:grpSpPr>
        <p:sp>
          <p:nvSpPr>
            <p:cNvPr id="12" name="Rounded Rectangle 14"/>
            <p:cNvSpPr/>
            <p:nvPr/>
          </p:nvSpPr>
          <p:spPr>
            <a:xfrm>
              <a:off x="6965040" y="2895600"/>
              <a:ext cx="1143000" cy="9001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GPU Manager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5"/>
            <p:cNvSpPr/>
            <p:nvPr/>
          </p:nvSpPr>
          <p:spPr>
            <a:xfrm>
              <a:off x="7117440" y="3505200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" name="Rectangle 41"/>
            <p:cNvSpPr/>
            <p:nvPr/>
          </p:nvSpPr>
          <p:spPr>
            <a:xfrm>
              <a:off x="7117440" y="4191000"/>
              <a:ext cx="838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2" name="Rectangle 42"/>
            <p:cNvSpPr/>
            <p:nvPr/>
          </p:nvSpPr>
          <p:spPr>
            <a:xfrm>
              <a:off x="7117440" y="4343400"/>
              <a:ext cx="838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3" name="Rectangle 43"/>
            <p:cNvSpPr/>
            <p:nvPr/>
          </p:nvSpPr>
          <p:spPr>
            <a:xfrm>
              <a:off x="7117440" y="4495800"/>
              <a:ext cx="838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4" name="Straight Arrow Connector 46"/>
            <p:cNvCxnSpPr>
              <a:stCxn id="31" idx="0"/>
              <a:endCxn id="13" idx="2"/>
            </p:cNvCxnSpPr>
            <p:nvPr/>
          </p:nvCxnSpPr>
          <p:spPr>
            <a:xfrm flipV="1">
              <a:off x="7536540" y="3657600"/>
              <a:ext cx="0" cy="533400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Elbow Connector 54"/>
          <p:cNvCxnSpPr>
            <a:endCxn id="33" idx="2"/>
          </p:cNvCxnSpPr>
          <p:nvPr/>
        </p:nvCxnSpPr>
        <p:spPr>
          <a:xfrm rot="16200000" flipH="1">
            <a:off x="4805933" y="1917592"/>
            <a:ext cx="927315" cy="4533900"/>
          </a:xfrm>
          <a:prstGeom prst="bentConnector3">
            <a:avLst>
              <a:gd name="adj1" fmla="val 191504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3"/>
          <p:cNvCxnSpPr/>
          <p:nvPr/>
        </p:nvCxnSpPr>
        <p:spPr>
          <a:xfrm>
            <a:off x="6355440" y="3689242"/>
            <a:ext cx="0" cy="179715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4200" y="4800600"/>
            <a:ext cx="2260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Randomized  Work-stealing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316291" y="5254823"/>
            <a:ext cx="1473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GPU Task Pushing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" y="3810000"/>
            <a:ext cx="1572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Task Creation</a:t>
            </a:r>
            <a:endParaRPr lang="en-US" sz="1400" dirty="0"/>
          </a:p>
        </p:txBody>
      </p:sp>
      <p:sp>
        <p:nvSpPr>
          <p:cNvPr id="40" name="Rectangle 74"/>
          <p:cNvSpPr/>
          <p:nvPr/>
        </p:nvSpPr>
        <p:spPr>
          <a:xfrm>
            <a:off x="2850240" y="2514600"/>
            <a:ext cx="8382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Rectangle 75"/>
          <p:cNvSpPr/>
          <p:nvPr/>
        </p:nvSpPr>
        <p:spPr>
          <a:xfrm>
            <a:off x="6279240" y="2506717"/>
            <a:ext cx="8382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2" name="Elbow Connector 77"/>
          <p:cNvCxnSpPr>
            <a:stCxn id="31" idx="1"/>
            <a:endCxn id="41" idx="2"/>
          </p:cNvCxnSpPr>
          <p:nvPr/>
        </p:nvCxnSpPr>
        <p:spPr>
          <a:xfrm rot="10800000">
            <a:off x="6698340" y="2659118"/>
            <a:ext cx="419100" cy="1608083"/>
          </a:xfrm>
          <a:prstGeom prst="bentConnector2">
            <a:avLst/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78"/>
          <p:cNvCxnSpPr>
            <a:stCxn id="21" idx="1"/>
          </p:cNvCxnSpPr>
          <p:nvPr/>
        </p:nvCxnSpPr>
        <p:spPr>
          <a:xfrm rot="10800000">
            <a:off x="4813152" y="2590800"/>
            <a:ext cx="627888" cy="990600"/>
          </a:xfrm>
          <a:prstGeom prst="bentConnector2">
            <a:avLst/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84"/>
          <p:cNvCxnSpPr>
            <a:stCxn id="32" idx="1"/>
          </p:cNvCxnSpPr>
          <p:nvPr/>
        </p:nvCxnSpPr>
        <p:spPr>
          <a:xfrm rot="10800000">
            <a:off x="5860140" y="2743200"/>
            <a:ext cx="1257300" cy="1676400"/>
          </a:xfrm>
          <a:prstGeom prst="bentConnector3">
            <a:avLst>
              <a:gd name="adj1" fmla="val 45611"/>
            </a:avLst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90"/>
          <p:cNvCxnSpPr/>
          <p:nvPr/>
        </p:nvCxnSpPr>
        <p:spPr>
          <a:xfrm rot="16200000" flipH="1">
            <a:off x="5469234" y="2352294"/>
            <a:ext cx="152400" cy="629412"/>
          </a:xfrm>
          <a:prstGeom prst="bentConnector4">
            <a:avLst>
              <a:gd name="adj1" fmla="val 25000"/>
              <a:gd name="adj2" fmla="val -1444"/>
            </a:avLst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95"/>
          <p:cNvCxnSpPr>
            <a:stCxn id="10" idx="3"/>
            <a:endCxn id="40" idx="2"/>
          </p:cNvCxnSpPr>
          <p:nvPr/>
        </p:nvCxnSpPr>
        <p:spPr>
          <a:xfrm flipV="1">
            <a:off x="2926440" y="2667000"/>
            <a:ext cx="342900" cy="1600200"/>
          </a:xfrm>
          <a:prstGeom prst="bentConnector2">
            <a:avLst/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73"/>
          <p:cNvSpPr/>
          <p:nvPr/>
        </p:nvSpPr>
        <p:spPr>
          <a:xfrm>
            <a:off x="4608095" y="2438400"/>
            <a:ext cx="8382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Rectangle 104"/>
          <p:cNvSpPr/>
          <p:nvPr/>
        </p:nvSpPr>
        <p:spPr>
          <a:xfrm>
            <a:off x="3964441" y="1905000"/>
            <a:ext cx="8382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3" name="Elbow Connector 105"/>
          <p:cNvCxnSpPr>
            <a:stCxn id="49" idx="0"/>
          </p:cNvCxnSpPr>
          <p:nvPr/>
        </p:nvCxnSpPr>
        <p:spPr>
          <a:xfrm rot="16200000" flipV="1">
            <a:off x="4616635" y="2027839"/>
            <a:ext cx="381000" cy="44012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108"/>
          <p:cNvCxnSpPr>
            <a:stCxn id="40" idx="0"/>
          </p:cNvCxnSpPr>
          <p:nvPr/>
        </p:nvCxnSpPr>
        <p:spPr>
          <a:xfrm rot="5400000" flipH="1" flipV="1">
            <a:off x="3490819" y="1835921"/>
            <a:ext cx="457200" cy="90015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56428" y="4251102"/>
            <a:ext cx="123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Runnable Task</a:t>
            </a:r>
          </a:p>
          <a:p>
            <a:pPr algn="ctr"/>
            <a:r>
              <a:rPr lang="en-US" sz="1400" dirty="0" err="1" smtClean="0"/>
              <a:t>Deques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992991" y="2067580"/>
            <a:ext cx="126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Non Runnable </a:t>
            </a:r>
            <a:endParaRPr lang="en-US" sz="1400" dirty="0"/>
          </a:p>
          <a:p>
            <a:pPr algn="ctr"/>
            <a:r>
              <a:rPr lang="en-US" sz="1400" dirty="0" smtClean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51118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  <p:bldP spid="41" grpId="0" animBg="1"/>
      <p:bldP spid="49" grpId="0" animBg="1"/>
      <p:bldP spid="52" grpId="0" animBg="1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GPU Tasks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ตัวยึดเนื้อหา 2"/>
          <p:cNvSpPr txBox="1">
            <a:spLocks/>
          </p:cNvSpPr>
          <p:nvPr/>
        </p:nvSpPr>
        <p:spPr>
          <a:xfrm>
            <a:off x="457200" y="1524000"/>
            <a:ext cx="8229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Prepare tasks </a:t>
            </a:r>
            <a:r>
              <a:rPr lang="en-US" sz="2400" dirty="0" smtClean="0"/>
              <a:t>allocate buffers on the GPU, and update metadata for GPU execution.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Copy-in tasks </a:t>
            </a:r>
            <a:r>
              <a:rPr lang="en-US" sz="2400" dirty="0" smtClean="0"/>
              <a:t>copy the required input data to the GPU.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Execute tasks </a:t>
            </a:r>
            <a:r>
              <a:rPr lang="en-US" sz="2400" dirty="0" smtClean="0"/>
              <a:t>initiate the asynchronous execution of the kernel, perform non-blocking reads from GPU buffers.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Copy-out completion tasks </a:t>
            </a:r>
            <a:r>
              <a:rPr lang="en-US" sz="2400" dirty="0" smtClean="0"/>
              <a:t>check the status of the non-blocking reads called by the execute task. </a:t>
            </a:r>
            <a:endParaRPr lang="th-T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819471"/>
            <a:ext cx="8001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Depending on the result of </a:t>
            </a:r>
            <a:r>
              <a:rPr lang="en-US" sz="2400" b="1" dirty="0" smtClean="0">
                <a:solidFill>
                  <a:schemeClr val="tx1"/>
                </a:solidFill>
              </a:rPr>
              <a:t>data movement analysis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tasks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prepare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copy-in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execute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copy-out completion </a:t>
            </a:r>
            <a:r>
              <a:rPr lang="en-US" sz="2400" dirty="0" smtClean="0">
                <a:solidFill>
                  <a:schemeClr val="tx1"/>
                </a:solidFill>
              </a:rPr>
              <a:t>are </a:t>
            </a:r>
            <a:r>
              <a:rPr lang="en-US" sz="2400" dirty="0">
                <a:solidFill>
                  <a:schemeClr val="tx1"/>
                </a:solidFill>
              </a:rPr>
              <a:t>inserted into the </a:t>
            </a:r>
            <a:r>
              <a:rPr lang="en-US" sz="2400" dirty="0" smtClean="0">
                <a:solidFill>
                  <a:schemeClr val="tx1"/>
                </a:solidFill>
              </a:rPr>
              <a:t>schedule by </a:t>
            </a:r>
            <a:r>
              <a:rPr lang="en-US" sz="2400" dirty="0">
                <a:solidFill>
                  <a:schemeClr val="tx1"/>
                </a:solidFill>
              </a:rPr>
              <a:t>the compiler.</a:t>
            </a:r>
          </a:p>
        </p:txBody>
      </p:sp>
    </p:spTree>
    <p:extLst>
      <p:ext uri="{BB962C8B-B14F-4D97-AF65-F5344CB8AC3E}">
        <p14:creationId xmlns:p14="http://schemas.microsoft.com/office/powerpoint/2010/main" val="30256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Memory Management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ตัวยึดเนื้อหา 2"/>
          <p:cNvSpPr txBox="1">
            <a:spLocks/>
          </p:cNvSpPr>
          <p:nvPr/>
        </p:nvSpPr>
        <p:spPr>
          <a:xfrm>
            <a:off x="457200" y="1524000"/>
            <a:ext cx="8229600" cy="2495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GPU memory is allocated and managed by the GPU </a:t>
            </a:r>
            <a:r>
              <a:rPr lang="en-US" sz="2400" dirty="0" smtClean="0"/>
              <a:t>management thread.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keeps a table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stored in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GPU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releasing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stale buffers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copy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back to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 memory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the data is needed or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flagged for eager copy-out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andle CPU-GPU data division</a:t>
            </a:r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191000"/>
            <a:ext cx="8229600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Copy-in Management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data in a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copy-in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task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already on GPU, change the status of the task to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without actually executing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task.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it will perform the required copy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562600"/>
            <a:ext cx="822960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Copy-out Management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buffer for one output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matrix.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rules may write to the same buffer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th-TH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1449" y="3733800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Optimization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19034"/>
              </p:ext>
            </p:extLst>
          </p:nvPr>
        </p:nvGraphicFramePr>
        <p:xfrm>
          <a:off x="4694712" y="3124200"/>
          <a:ext cx="1401288" cy="855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548"/>
                <a:gridCol w="233548"/>
                <a:gridCol w="233548"/>
                <a:gridCol w="233548"/>
                <a:gridCol w="233548"/>
                <a:gridCol w="233548"/>
              </a:tblGrid>
              <a:tr h="2139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139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139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139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48194"/>
              </p:ext>
            </p:extLst>
          </p:nvPr>
        </p:nvGraphicFramePr>
        <p:xfrm>
          <a:off x="4697186" y="3984685"/>
          <a:ext cx="1401288" cy="427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548"/>
                <a:gridCol w="233548"/>
                <a:gridCol w="233548"/>
                <a:gridCol w="233548"/>
                <a:gridCol w="233548"/>
                <a:gridCol w="233548"/>
              </a:tblGrid>
              <a:tr h="2139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139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CPU-GPU Workload Balancing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ตัวยึดเนื้อหา 2"/>
          <p:cNvSpPr txBox="1">
            <a:spLocks/>
          </p:cNvSpPr>
          <p:nvPr/>
        </p:nvSpPr>
        <p:spPr>
          <a:xfrm>
            <a:off x="457200" y="1524000"/>
            <a:ext cx="8229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CPU/GPU </a:t>
            </a:r>
            <a:r>
              <a:rPr lang="en-US" sz="2400" dirty="0"/>
              <a:t>ratio </a:t>
            </a:r>
            <a:r>
              <a:rPr lang="en-US" sz="2400" dirty="0" smtClean="0"/>
              <a:t>parameter statically defines </a:t>
            </a:r>
            <a:r>
              <a:rPr lang="en-US" sz="2400" dirty="0"/>
              <a:t>how much of </a:t>
            </a:r>
            <a:r>
              <a:rPr lang="en-US" sz="2400" dirty="0" smtClean="0"/>
              <a:t>the data </a:t>
            </a:r>
            <a:r>
              <a:rPr lang="en-US" sz="2400" dirty="0"/>
              <a:t>should be computed on each </a:t>
            </a:r>
            <a:r>
              <a:rPr lang="en-US" sz="2400" dirty="0" smtClean="0"/>
              <a:t>device.</a:t>
            </a:r>
            <a:endParaRPr lang="th-TH" sz="2400" dirty="0"/>
          </a:p>
        </p:txBody>
      </p:sp>
      <p:pic>
        <p:nvPicPr>
          <p:cNvPr id="1026" name="Picture 2" descr="C:\Users\mangpo\Pictures\Drawing\systems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38" r="49472"/>
          <a:stretch/>
        </p:blipFill>
        <p:spPr bwMode="auto">
          <a:xfrm>
            <a:off x="1447800" y="4959927"/>
            <a:ext cx="2180174" cy="128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angpo\Pictures\Drawing\systems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2" t="69331" r="-318" b="19611"/>
          <a:stretch/>
        </p:blipFill>
        <p:spPr bwMode="auto">
          <a:xfrm>
            <a:off x="4953000" y="5330474"/>
            <a:ext cx="2362200" cy="54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Document 2"/>
          <p:cNvSpPr/>
          <p:nvPr/>
        </p:nvSpPr>
        <p:spPr>
          <a:xfrm>
            <a:off x="2743200" y="3276600"/>
            <a:ext cx="1295400" cy="5715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1" name="Flowchart: Document 10"/>
          <p:cNvSpPr/>
          <p:nvPr/>
        </p:nvSpPr>
        <p:spPr>
          <a:xfrm>
            <a:off x="2743200" y="3276600"/>
            <a:ext cx="1295400" cy="5715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92229E-6 L -0.02916 0.147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73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92229E-6 L 0.22917 0.1803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9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12766E-6 L 0.11805 0.0432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21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94912E-6 L -0.3316 0.093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4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95600"/>
            <a:ext cx="9144000" cy="838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solidFill>
                  <a:schemeClr val="accent6"/>
                </a:solidFill>
              </a:rPr>
              <a:t>Autotuner</a:t>
            </a:r>
            <a:endParaRPr lang="en-US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GPU Choice Representation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ตัวยึดเนื้อหา 2"/>
          <p:cNvSpPr txBox="1">
            <a:spLocks/>
          </p:cNvSpPr>
          <p:nvPr/>
        </p:nvSpPr>
        <p:spPr>
          <a:xfrm>
            <a:off x="381000" y="12954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TYPE 1</a:t>
            </a:r>
            <a:r>
              <a:rPr lang="en-US" sz="2400" dirty="0" smtClean="0"/>
              <a:t>: decision of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when</a:t>
            </a:r>
            <a:r>
              <a:rPr lang="en-US" sz="2400" dirty="0" smtClean="0"/>
              <a:t> to use GPU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possible to use GPU for some input sizes and not others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possible to have poly-algorithms that run some parts of computation on GPU and others on CPU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prstClr val="black"/>
                </a:solidFill>
              </a:rPr>
              <a:t>TYPE 2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en-US" sz="2400" dirty="0">
                <a:solidFill>
                  <a:srgbClr val="FF9933">
                    <a:lumMod val="75000"/>
                  </a:srgbClr>
                </a:solidFill>
              </a:rPr>
              <a:t>global</a:t>
            </a:r>
            <a:r>
              <a:rPr lang="en-US" sz="2400" dirty="0">
                <a:solidFill>
                  <a:prstClr val="black"/>
                </a:solidFill>
              </a:rPr>
              <a:t> or </a:t>
            </a:r>
            <a:r>
              <a:rPr lang="en-US" sz="2400" dirty="0">
                <a:solidFill>
                  <a:srgbClr val="FF9933">
                    <a:lumMod val="75000"/>
                  </a:srgbClr>
                </a:solidFill>
              </a:rPr>
              <a:t>local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memory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TYPE 3</a:t>
            </a:r>
            <a:r>
              <a:rPr lang="en-US" sz="2400" dirty="0"/>
              <a:t>: number of work-items in work-groups (local work size)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ifferent for different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kernels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/>
              <a:t>TYPE 4</a:t>
            </a:r>
            <a:r>
              <a:rPr lang="en-US" sz="2400" dirty="0"/>
              <a:t>: GPU-CPU workload ratio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for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range from 1/8 to 8/8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th-TH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10200" y="1028700"/>
            <a:ext cx="2057400" cy="5562600"/>
            <a:chOff x="6096000" y="990600"/>
            <a:chExt cx="2057400" cy="5562600"/>
          </a:xfrm>
        </p:grpSpPr>
        <p:grpSp>
          <p:nvGrpSpPr>
            <p:cNvPr id="35" name="Group 34"/>
            <p:cNvGrpSpPr/>
            <p:nvPr/>
          </p:nvGrpSpPr>
          <p:grpSpPr>
            <a:xfrm>
              <a:off x="6096001" y="990600"/>
              <a:ext cx="2057399" cy="5562600"/>
              <a:chOff x="6324600" y="1219200"/>
              <a:chExt cx="2057399" cy="5562600"/>
            </a:xfrm>
          </p:grpSpPr>
          <p:sp>
            <p:nvSpPr>
              <p:cNvPr id="36" name="สี่เหลี่ยมผืนผ้า 5"/>
              <p:cNvSpPr/>
              <p:nvPr/>
            </p:nvSpPr>
            <p:spPr>
              <a:xfrm>
                <a:off x="6324600" y="1219200"/>
                <a:ext cx="1905000" cy="5562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7" name="ตัวยึดเนื้อหา 2"/>
              <p:cNvSpPr txBox="1">
                <a:spLocks/>
              </p:cNvSpPr>
              <p:nvPr/>
            </p:nvSpPr>
            <p:spPr>
              <a:xfrm>
                <a:off x="6400800" y="1295401"/>
                <a:ext cx="1981199" cy="5486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25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Schedule 1: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  Convolve2D();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Schedule </a:t>
                </a:r>
                <a:r>
                  <a:rPr lang="en-US" sz="3200" dirty="0" smtClean="0"/>
                  <a:t>2: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smtClean="0"/>
                  <a:t>Convolve2D_opencl();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Schedule </a:t>
                </a:r>
                <a:r>
                  <a:rPr lang="en-US" sz="3200" dirty="0" smtClean="0"/>
                  <a:t>3: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smtClean="0"/>
                  <a:t>Convolve2D_opencl_local();</a:t>
                </a:r>
                <a:endParaRPr lang="en-US" sz="3200" dirty="0"/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Schedule 4: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  </a:t>
                </a:r>
                <a:r>
                  <a:rPr kumimoji="0" lang="en-US" sz="32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ConvolveRows</a:t>
                </a:r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();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  </a:t>
                </a:r>
                <a:r>
                  <a:rPr kumimoji="0" lang="en-US" sz="32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ConvolveColumns</a:t>
                </a:r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();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Schedule </a:t>
                </a:r>
                <a:r>
                  <a:rPr lang="en-US" sz="3200" dirty="0" smtClean="0"/>
                  <a:t>5: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err="1" smtClean="0"/>
                  <a:t>ConvolveRows</a:t>
                </a:r>
                <a:r>
                  <a:rPr lang="en-US" sz="3200" dirty="0" smtClean="0"/>
                  <a:t> ();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err="1" smtClean="0"/>
                  <a:t>ConvolveColumns_opencl</a:t>
                </a:r>
                <a:r>
                  <a:rPr lang="en-US" sz="3200" dirty="0" smtClean="0"/>
                  <a:t>();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Schedule </a:t>
                </a:r>
                <a:r>
                  <a:rPr lang="en-US" sz="3200" dirty="0" smtClean="0"/>
                  <a:t>6: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err="1"/>
                  <a:t>ConvolveRows</a:t>
                </a:r>
                <a:r>
                  <a:rPr lang="en-US" sz="3200" dirty="0"/>
                  <a:t> ();</a:t>
                </a: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err="1" smtClean="0"/>
                  <a:t>ConvolveColumns_opencl_local</a:t>
                </a:r>
                <a:r>
                  <a:rPr lang="en-US" sz="3200" dirty="0" smtClean="0"/>
                  <a:t>();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Schedule 7</a:t>
                </a:r>
                <a:r>
                  <a:rPr lang="en-US" sz="3200" dirty="0" smtClean="0"/>
                  <a:t>: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err="1"/>
                  <a:t>ConvolveRows_opencl</a:t>
                </a:r>
                <a:r>
                  <a:rPr lang="en-US" sz="3200" dirty="0"/>
                  <a:t>();</a:t>
                </a: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err="1"/>
                  <a:t>ConvolveColumns</a:t>
                </a:r>
                <a:r>
                  <a:rPr lang="en-US" sz="3200" dirty="0" smtClean="0"/>
                  <a:t>();</a:t>
                </a: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Schedule </a:t>
                </a:r>
                <a:r>
                  <a:rPr lang="en-US" sz="3200" dirty="0" smtClean="0"/>
                  <a:t>8: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err="1" smtClean="0"/>
                  <a:t>ConvolveRows_opencl_local</a:t>
                </a:r>
                <a:r>
                  <a:rPr lang="en-US" sz="3200" dirty="0" smtClean="0"/>
                  <a:t>();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err="1"/>
                  <a:t>ConvolveColumns</a:t>
                </a:r>
                <a:r>
                  <a:rPr lang="en-US" sz="3200" dirty="0"/>
                  <a:t>();</a:t>
                </a: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Schedule 9</a:t>
                </a:r>
                <a:r>
                  <a:rPr lang="en-US" sz="3200" dirty="0" smtClean="0"/>
                  <a:t>: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err="1"/>
                  <a:t>ConvolveRows_opencl</a:t>
                </a:r>
                <a:r>
                  <a:rPr lang="en-US" sz="3200" dirty="0"/>
                  <a:t>();</a:t>
                </a: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err="1" smtClean="0"/>
                  <a:t>ConvolveColumns_opencl</a:t>
                </a:r>
                <a:r>
                  <a:rPr lang="en-US" sz="3200" dirty="0" smtClean="0"/>
                  <a:t>();</a:t>
                </a: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Schedule </a:t>
                </a:r>
                <a:r>
                  <a:rPr lang="en-US" sz="3200" dirty="0" smtClean="0"/>
                  <a:t>10: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err="1"/>
                  <a:t>ConvolveRows_opencl</a:t>
                </a:r>
                <a:r>
                  <a:rPr lang="en-US" sz="3200" dirty="0"/>
                  <a:t>();</a:t>
                </a: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err="1" smtClean="0"/>
                  <a:t>ConvolveColumns_opencl_local</a:t>
                </a:r>
                <a:r>
                  <a:rPr lang="en-US" sz="3200" dirty="0" smtClean="0"/>
                  <a:t>();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Schedule </a:t>
                </a:r>
                <a:r>
                  <a:rPr lang="en-US" sz="3200" dirty="0" smtClean="0"/>
                  <a:t>11: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err="1" smtClean="0"/>
                  <a:t>ConvolveRows_opencl_local</a:t>
                </a:r>
                <a:r>
                  <a:rPr lang="en-US" sz="3200" dirty="0" smtClean="0"/>
                  <a:t>();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err="1"/>
                  <a:t>ConvolveColumns_opencl</a:t>
                </a:r>
                <a:r>
                  <a:rPr lang="en-US" sz="3200" dirty="0"/>
                  <a:t>();</a:t>
                </a: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Schedule </a:t>
                </a:r>
                <a:r>
                  <a:rPr lang="en-US" sz="3200" dirty="0" smtClean="0"/>
                  <a:t>12: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err="1" smtClean="0"/>
                  <a:t>ConvolveRows_opencl_local</a:t>
                </a:r>
                <a:r>
                  <a:rPr lang="en-US" sz="3200" dirty="0" smtClean="0"/>
                  <a:t>();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/>
                  <a:t>   </a:t>
                </a:r>
                <a:r>
                  <a:rPr lang="en-US" sz="3200" dirty="0" err="1" smtClean="0"/>
                  <a:t>ConvolveColumns_opencl_local</a:t>
                </a:r>
                <a:r>
                  <a:rPr lang="en-US" sz="3200" dirty="0" smtClean="0"/>
                  <a:t>();</a:t>
                </a:r>
                <a:endParaRPr lang="en-US" sz="3200" dirty="0"/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endParaRPr lang="en-US" sz="3200" dirty="0"/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th-TH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สี่เหลี่ยมผืนผ้า 12"/>
              <p:cNvSpPr/>
              <p:nvPr/>
            </p:nvSpPr>
            <p:spPr>
              <a:xfrm>
                <a:off x="6324600" y="1295400"/>
                <a:ext cx="1905000" cy="1066799"/>
              </a:xfrm>
              <a:prstGeom prst="rect">
                <a:avLst/>
              </a:prstGeom>
              <a:solidFill>
                <a:schemeClr val="accent4">
                  <a:alpha val="21961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9" name="สี่เหลี่ยมผืนผ้า 13"/>
              <p:cNvSpPr/>
              <p:nvPr/>
            </p:nvSpPr>
            <p:spPr>
              <a:xfrm>
                <a:off x="6324600" y="2428874"/>
                <a:ext cx="1905000" cy="4276725"/>
              </a:xfrm>
              <a:prstGeom prst="rect">
                <a:avLst/>
              </a:prstGeom>
              <a:solidFill>
                <a:schemeClr val="accent6">
                  <a:alpha val="21961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40" name="สี่เหลี่ยมผืนผ้า 12"/>
            <p:cNvSpPr/>
            <p:nvPr/>
          </p:nvSpPr>
          <p:spPr>
            <a:xfrm>
              <a:off x="6096000" y="1396834"/>
              <a:ext cx="1905001" cy="736765"/>
            </a:xfrm>
            <a:prstGeom prst="rect">
              <a:avLst/>
            </a:prstGeom>
            <a:solidFill>
              <a:schemeClr val="accent4">
                <a:alpha val="2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สี่เหลี่ยมผืนผ้า 13"/>
            <p:cNvSpPr/>
            <p:nvPr/>
          </p:nvSpPr>
          <p:spPr>
            <a:xfrm>
              <a:off x="6096001" y="2609447"/>
              <a:ext cx="1905000" cy="943255"/>
            </a:xfrm>
            <a:prstGeom prst="rect">
              <a:avLst/>
            </a:prstGeom>
            <a:solidFill>
              <a:schemeClr val="accent6">
                <a:alpha val="2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2" name="สี่เหลี่ยมผืนผ้า 13"/>
            <p:cNvSpPr/>
            <p:nvPr/>
          </p:nvSpPr>
          <p:spPr>
            <a:xfrm>
              <a:off x="6096001" y="3616913"/>
              <a:ext cx="1905000" cy="926390"/>
            </a:xfrm>
            <a:prstGeom prst="rect">
              <a:avLst/>
            </a:prstGeom>
            <a:solidFill>
              <a:srgbClr val="C06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3" name="สี่เหลี่ยมผืนผ้า 13"/>
            <p:cNvSpPr/>
            <p:nvPr/>
          </p:nvSpPr>
          <p:spPr>
            <a:xfrm>
              <a:off x="6096001" y="4628747"/>
              <a:ext cx="1905000" cy="1848251"/>
            </a:xfrm>
            <a:prstGeom prst="rect">
              <a:avLst/>
            </a:prstGeom>
            <a:solidFill>
              <a:srgbClr val="5C2E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17392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GPU Choice Representation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สี่เหลี่ยมผืนผ้า 5"/>
          <p:cNvSpPr/>
          <p:nvPr/>
        </p:nvSpPr>
        <p:spPr>
          <a:xfrm>
            <a:off x="359086" y="1219200"/>
            <a:ext cx="19050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ตัวยึดเนื้อหา 2"/>
          <p:cNvSpPr txBox="1">
            <a:spLocks/>
          </p:cNvSpPr>
          <p:nvPr/>
        </p:nvSpPr>
        <p:spPr>
          <a:xfrm>
            <a:off x="435286" y="1295401"/>
            <a:ext cx="1981199" cy="5486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 1: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Convolve2D();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2: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smtClean="0"/>
              <a:t>Convolve2D_opencl();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3: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smtClean="0"/>
              <a:t>Convolve2D_opencl_local();</a:t>
            </a: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 4: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ConvolveRows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ConvolveColumns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5: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ConvolveRows</a:t>
            </a:r>
            <a:r>
              <a:rPr lang="en-US" sz="3200" dirty="0" smtClean="0"/>
              <a:t> 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ConvolveColumns_opencl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6: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ConvolveRows</a:t>
            </a:r>
            <a:r>
              <a:rPr lang="en-US" sz="3200" dirty="0"/>
              <a:t> 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ConvolveColumns_opencl_local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7</a:t>
            </a:r>
            <a:r>
              <a:rPr lang="en-US" sz="3200" dirty="0" smtClean="0"/>
              <a:t>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ConvolveRows_opencl</a:t>
            </a:r>
            <a:r>
              <a:rPr lang="en-US" sz="3200" dirty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ConvolveColumns</a:t>
            </a:r>
            <a:r>
              <a:rPr lang="en-US" sz="3200" dirty="0" smtClean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8: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ConvolveRows_opencl_local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ConvolveColumns</a:t>
            </a:r>
            <a:r>
              <a:rPr lang="en-US" sz="3200" dirty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9</a:t>
            </a:r>
            <a:r>
              <a:rPr lang="en-US" sz="3200" dirty="0" smtClean="0"/>
              <a:t>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ConvolveRows_opencl</a:t>
            </a:r>
            <a:r>
              <a:rPr lang="en-US" sz="3200" dirty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ConvolveColumns_opencl</a:t>
            </a:r>
            <a:r>
              <a:rPr lang="en-US" sz="3200" dirty="0" smtClean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10: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ConvolveRows_opencl</a:t>
            </a:r>
            <a:r>
              <a:rPr lang="en-US" sz="3200" dirty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ConvolveColumns_opencl_local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11: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ConvolveRows_opencl_local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ConvolveColumns_opencl</a:t>
            </a:r>
            <a:r>
              <a:rPr lang="en-US" sz="3200" dirty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12: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ConvolveRows_opencl_local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ConvolveColumns_opencl_local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สี่เหลี่ยมผืนผ้า 12"/>
          <p:cNvSpPr/>
          <p:nvPr/>
        </p:nvSpPr>
        <p:spPr>
          <a:xfrm>
            <a:off x="359086" y="1295400"/>
            <a:ext cx="1905000" cy="1066799"/>
          </a:xfrm>
          <a:prstGeom prst="rect">
            <a:avLst/>
          </a:prstGeom>
          <a:solidFill>
            <a:schemeClr val="accent4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สี่เหลี่ยมผืนผ้า 13"/>
          <p:cNvSpPr/>
          <p:nvPr/>
        </p:nvSpPr>
        <p:spPr>
          <a:xfrm>
            <a:off x="359086" y="2428874"/>
            <a:ext cx="1905000" cy="4276725"/>
          </a:xfrm>
          <a:prstGeom prst="rect">
            <a:avLst/>
          </a:prstGeom>
          <a:solidFill>
            <a:schemeClr val="accent6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สี่เหลี่ยมผืนผ้า 12"/>
          <p:cNvSpPr/>
          <p:nvPr/>
        </p:nvSpPr>
        <p:spPr>
          <a:xfrm>
            <a:off x="359085" y="1625434"/>
            <a:ext cx="1905001" cy="736765"/>
          </a:xfrm>
          <a:prstGeom prst="rect">
            <a:avLst/>
          </a:prstGeom>
          <a:solidFill>
            <a:schemeClr val="accent4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สี่เหลี่ยมผืนผ้า 13"/>
          <p:cNvSpPr/>
          <p:nvPr/>
        </p:nvSpPr>
        <p:spPr>
          <a:xfrm>
            <a:off x="359086" y="2838047"/>
            <a:ext cx="1905000" cy="943255"/>
          </a:xfrm>
          <a:prstGeom prst="rect">
            <a:avLst/>
          </a:prstGeom>
          <a:solidFill>
            <a:schemeClr val="accent6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สี่เหลี่ยมผืนผ้า 13"/>
          <p:cNvSpPr/>
          <p:nvPr/>
        </p:nvSpPr>
        <p:spPr>
          <a:xfrm>
            <a:off x="359086" y="3845513"/>
            <a:ext cx="1905000" cy="926390"/>
          </a:xfrm>
          <a:prstGeom prst="rect">
            <a:avLst/>
          </a:prstGeom>
          <a:solidFill>
            <a:srgbClr val="C06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สี่เหลี่ยมผืนผ้า 13"/>
          <p:cNvSpPr/>
          <p:nvPr/>
        </p:nvSpPr>
        <p:spPr>
          <a:xfrm>
            <a:off x="359086" y="4857347"/>
            <a:ext cx="1905000" cy="1848251"/>
          </a:xfrm>
          <a:prstGeom prst="rect">
            <a:avLst/>
          </a:prstGeom>
          <a:solidFill>
            <a:srgbClr val="5C2E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333359" y="3196701"/>
            <a:ext cx="571500" cy="276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0885" y="3544703"/>
            <a:ext cx="571500" cy="276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30885" y="3882654"/>
            <a:ext cx="571500" cy="276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30885" y="4221103"/>
            <a:ext cx="571500" cy="276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35885" y="2510901"/>
            <a:ext cx="571500" cy="276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37370" y="2855307"/>
            <a:ext cx="571500" cy="276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/8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37370" y="3196854"/>
            <a:ext cx="571500" cy="276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3/8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35885" y="3966751"/>
            <a:ext cx="571500" cy="276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/8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3188" y="34925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2727" y="1256102"/>
            <a:ext cx="171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 Size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32280" y="125482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GPU-CPU Ratio</a:t>
            </a:r>
            <a:endParaRPr lang="en-US" dirty="0"/>
          </a:p>
        </p:txBody>
      </p:sp>
      <p:cxnSp>
        <p:nvCxnSpPr>
          <p:cNvPr id="13" name="Straight Connector 12"/>
          <p:cNvCxnSpPr>
            <a:endCxn id="3" idx="1"/>
          </p:cNvCxnSpPr>
          <p:nvPr/>
        </p:nvCxnSpPr>
        <p:spPr>
          <a:xfrm flipV="1">
            <a:off x="2264086" y="3334752"/>
            <a:ext cx="1069273" cy="20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7" idx="1"/>
          </p:cNvCxnSpPr>
          <p:nvPr/>
        </p:nvCxnSpPr>
        <p:spPr>
          <a:xfrm>
            <a:off x="2264086" y="3544703"/>
            <a:ext cx="1066799" cy="138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8" idx="1"/>
          </p:cNvCxnSpPr>
          <p:nvPr/>
        </p:nvCxnSpPr>
        <p:spPr>
          <a:xfrm>
            <a:off x="2264086" y="3544703"/>
            <a:ext cx="1066799" cy="476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0" idx="1"/>
          </p:cNvCxnSpPr>
          <p:nvPr/>
        </p:nvCxnSpPr>
        <p:spPr>
          <a:xfrm>
            <a:off x="2264086" y="3544703"/>
            <a:ext cx="1066799" cy="814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" idx="3"/>
            <a:endCxn id="21" idx="1"/>
          </p:cNvCxnSpPr>
          <p:nvPr/>
        </p:nvCxnSpPr>
        <p:spPr>
          <a:xfrm flipV="1">
            <a:off x="3904859" y="2648952"/>
            <a:ext cx="1331026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" idx="3"/>
            <a:endCxn id="23" idx="1"/>
          </p:cNvCxnSpPr>
          <p:nvPr/>
        </p:nvCxnSpPr>
        <p:spPr>
          <a:xfrm flipV="1">
            <a:off x="3904859" y="2993358"/>
            <a:ext cx="1332511" cy="34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" idx="3"/>
            <a:endCxn id="24" idx="1"/>
          </p:cNvCxnSpPr>
          <p:nvPr/>
        </p:nvCxnSpPr>
        <p:spPr>
          <a:xfrm>
            <a:off x="3904859" y="3334752"/>
            <a:ext cx="1332511" cy="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" idx="3"/>
            <a:endCxn id="25" idx="1"/>
          </p:cNvCxnSpPr>
          <p:nvPr/>
        </p:nvCxnSpPr>
        <p:spPr>
          <a:xfrm>
            <a:off x="3904859" y="3334752"/>
            <a:ext cx="1331026" cy="770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59085" y="3356944"/>
            <a:ext cx="1905001" cy="463862"/>
          </a:xfrm>
          <a:prstGeom prst="rect">
            <a:avLst/>
          </a:prstGeom>
          <a:solidFill>
            <a:srgbClr val="FF9933">
              <a:alpha val="43137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3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8" grpId="0"/>
      <p:bldP spid="11" grpId="0"/>
      <p:bldP spid="30" grpId="0"/>
      <p:bldP spid="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GPU Choice Representation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สี่เหลี่ยมผืนผ้า 5"/>
          <p:cNvSpPr/>
          <p:nvPr/>
        </p:nvSpPr>
        <p:spPr>
          <a:xfrm>
            <a:off x="359086" y="1219200"/>
            <a:ext cx="19050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ตัวยึดเนื้อหา 2"/>
          <p:cNvSpPr txBox="1">
            <a:spLocks/>
          </p:cNvSpPr>
          <p:nvPr/>
        </p:nvSpPr>
        <p:spPr>
          <a:xfrm>
            <a:off x="435286" y="1295401"/>
            <a:ext cx="1981199" cy="5486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 1: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Convolve2D();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2: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smtClean="0"/>
              <a:t>Convolve2D_opencl();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3: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smtClean="0"/>
              <a:t>Convolve2D_opencl_local();</a:t>
            </a: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 4: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ConvolveRows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ConvolveColumns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5: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ConvolveRows</a:t>
            </a:r>
            <a:r>
              <a:rPr lang="en-US" sz="3200" dirty="0" smtClean="0"/>
              <a:t> 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ConvolveColumns_opencl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6: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ConvolveRows</a:t>
            </a:r>
            <a:r>
              <a:rPr lang="en-US" sz="3200" dirty="0"/>
              <a:t> 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ConvolveColumns_opencl_local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7</a:t>
            </a:r>
            <a:r>
              <a:rPr lang="en-US" sz="3200" dirty="0" smtClean="0"/>
              <a:t>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ConvolveRows_opencl</a:t>
            </a:r>
            <a:r>
              <a:rPr lang="en-US" sz="3200" dirty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ConvolveColumns</a:t>
            </a:r>
            <a:r>
              <a:rPr lang="en-US" sz="3200" dirty="0" smtClean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8: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ConvolveRows_opencl_local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ConvolveColumns</a:t>
            </a:r>
            <a:r>
              <a:rPr lang="en-US" sz="3200" dirty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9</a:t>
            </a:r>
            <a:r>
              <a:rPr lang="en-US" sz="3200" dirty="0" smtClean="0"/>
              <a:t>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ConvolveRows_opencl</a:t>
            </a:r>
            <a:r>
              <a:rPr lang="en-US" sz="3200" dirty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ConvolveColumns_opencl</a:t>
            </a:r>
            <a:r>
              <a:rPr lang="en-US" sz="3200" dirty="0" smtClean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10: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ConvolveRows_opencl</a:t>
            </a:r>
            <a:r>
              <a:rPr lang="en-US" sz="3200" dirty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ConvolveColumns_opencl_local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11: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ConvolveRows_opencl_local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/>
              <a:t>ConvolveColumns_opencl</a:t>
            </a:r>
            <a:r>
              <a:rPr lang="en-US" sz="3200" dirty="0"/>
              <a:t>();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Schedule </a:t>
            </a:r>
            <a:r>
              <a:rPr lang="en-US" sz="3200" dirty="0" smtClean="0"/>
              <a:t>12: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ConvolveRows_opencl_local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/>
              <a:t>   </a:t>
            </a:r>
            <a:r>
              <a:rPr lang="en-US" sz="3200" dirty="0" err="1" smtClean="0"/>
              <a:t>ConvolveColumns_opencl_local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3359" y="3196701"/>
            <a:ext cx="571500" cy="276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0885" y="3544703"/>
            <a:ext cx="571500" cy="276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30885" y="3882654"/>
            <a:ext cx="571500" cy="276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30885" y="4221103"/>
            <a:ext cx="571500" cy="276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35885" y="2510901"/>
            <a:ext cx="571500" cy="276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37370" y="2855307"/>
            <a:ext cx="571500" cy="276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/8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37370" y="3196854"/>
            <a:ext cx="571500" cy="276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3/8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35885" y="3966751"/>
            <a:ext cx="571500" cy="276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/8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3188" y="34925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2727" y="1256102"/>
            <a:ext cx="171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 Size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32280" y="125482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GPU-CPU Ratio</a:t>
            </a:r>
            <a:endParaRPr lang="en-US" dirty="0"/>
          </a:p>
        </p:txBody>
      </p:sp>
      <p:cxnSp>
        <p:nvCxnSpPr>
          <p:cNvPr id="13" name="Straight Connector 12"/>
          <p:cNvCxnSpPr>
            <a:endCxn id="3" idx="1"/>
          </p:cNvCxnSpPr>
          <p:nvPr/>
        </p:nvCxnSpPr>
        <p:spPr>
          <a:xfrm flipV="1">
            <a:off x="2264086" y="3334752"/>
            <a:ext cx="1069273" cy="20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7" idx="1"/>
          </p:cNvCxnSpPr>
          <p:nvPr/>
        </p:nvCxnSpPr>
        <p:spPr>
          <a:xfrm>
            <a:off x="2264086" y="3544703"/>
            <a:ext cx="1066799" cy="138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8" idx="1"/>
          </p:cNvCxnSpPr>
          <p:nvPr/>
        </p:nvCxnSpPr>
        <p:spPr>
          <a:xfrm>
            <a:off x="2264086" y="3544703"/>
            <a:ext cx="1066799" cy="476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0" idx="1"/>
          </p:cNvCxnSpPr>
          <p:nvPr/>
        </p:nvCxnSpPr>
        <p:spPr>
          <a:xfrm>
            <a:off x="2264086" y="3544703"/>
            <a:ext cx="1066799" cy="814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" idx="3"/>
            <a:endCxn id="21" idx="1"/>
          </p:cNvCxnSpPr>
          <p:nvPr/>
        </p:nvCxnSpPr>
        <p:spPr>
          <a:xfrm flipV="1">
            <a:off x="3904859" y="2648952"/>
            <a:ext cx="1331026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" idx="3"/>
            <a:endCxn id="23" idx="1"/>
          </p:cNvCxnSpPr>
          <p:nvPr/>
        </p:nvCxnSpPr>
        <p:spPr>
          <a:xfrm flipV="1">
            <a:off x="3904859" y="2993358"/>
            <a:ext cx="1332511" cy="34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" idx="3"/>
            <a:endCxn id="24" idx="1"/>
          </p:cNvCxnSpPr>
          <p:nvPr/>
        </p:nvCxnSpPr>
        <p:spPr>
          <a:xfrm>
            <a:off x="3904859" y="3334752"/>
            <a:ext cx="1332511" cy="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" idx="3"/>
            <a:endCxn id="25" idx="1"/>
          </p:cNvCxnSpPr>
          <p:nvPr/>
        </p:nvCxnSpPr>
        <p:spPr>
          <a:xfrm>
            <a:off x="3904859" y="3334752"/>
            <a:ext cx="1331026" cy="770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29941" y="1254825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Parameters …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799468" y="2447317"/>
            <a:ext cx="600308" cy="407990"/>
            <a:chOff x="6629400" y="3238642"/>
            <a:chExt cx="600308" cy="407990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6629400" y="3238642"/>
              <a:ext cx="579417" cy="1991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29400" y="3437829"/>
              <a:ext cx="6003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629400" y="3437829"/>
              <a:ext cx="579417" cy="208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359085" y="3356944"/>
            <a:ext cx="1905001" cy="463862"/>
          </a:xfrm>
          <a:prstGeom prst="rect">
            <a:avLst/>
          </a:prstGeom>
          <a:solidFill>
            <a:srgbClr val="FF9933">
              <a:alpha val="43137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6392596" y="2246900"/>
            <a:ext cx="600308" cy="407990"/>
            <a:chOff x="6629400" y="3238642"/>
            <a:chExt cx="600308" cy="407990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6629400" y="3238642"/>
              <a:ext cx="579417" cy="1991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629400" y="3437829"/>
              <a:ext cx="6003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629400" y="3437829"/>
              <a:ext cx="579417" cy="208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6992904" y="2057400"/>
            <a:ext cx="600308" cy="407990"/>
            <a:chOff x="6629400" y="3238642"/>
            <a:chExt cx="600308" cy="407990"/>
          </a:xfrm>
        </p:grpSpPr>
        <p:cxnSp>
          <p:nvCxnSpPr>
            <p:cNvPr id="109" name="Straight Connector 108"/>
            <p:cNvCxnSpPr/>
            <p:nvPr/>
          </p:nvCxnSpPr>
          <p:spPr>
            <a:xfrm flipV="1">
              <a:off x="6629400" y="3238642"/>
              <a:ext cx="579417" cy="1991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629400" y="3437829"/>
              <a:ext cx="6003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629400" y="3437829"/>
              <a:ext cx="579417" cy="208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265323" y="2090986"/>
            <a:ext cx="533399" cy="511015"/>
            <a:chOff x="4690999" y="5047849"/>
            <a:chExt cx="1069273" cy="1024402"/>
          </a:xfrm>
        </p:grpSpPr>
        <p:cxnSp>
          <p:nvCxnSpPr>
            <p:cNvPr id="116" name="Straight Connector 115"/>
            <p:cNvCxnSpPr/>
            <p:nvPr/>
          </p:nvCxnSpPr>
          <p:spPr>
            <a:xfrm flipV="1">
              <a:off x="4690999" y="5047849"/>
              <a:ext cx="1069273" cy="209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690999" y="5257800"/>
              <a:ext cx="1066799" cy="138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4690999" y="5257800"/>
              <a:ext cx="1066799" cy="476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690999" y="5257800"/>
              <a:ext cx="1066799" cy="814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2265323" y="1655826"/>
            <a:ext cx="533399" cy="511015"/>
            <a:chOff x="4690999" y="5047849"/>
            <a:chExt cx="1069273" cy="1024402"/>
          </a:xfrm>
        </p:grpSpPr>
        <p:cxnSp>
          <p:nvCxnSpPr>
            <p:cNvPr id="122" name="Straight Connector 121"/>
            <p:cNvCxnSpPr/>
            <p:nvPr/>
          </p:nvCxnSpPr>
          <p:spPr>
            <a:xfrm flipV="1">
              <a:off x="4690999" y="5047849"/>
              <a:ext cx="1069273" cy="209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90999" y="5257800"/>
              <a:ext cx="1066799" cy="138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690999" y="5257800"/>
              <a:ext cx="1066799" cy="476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690999" y="5257800"/>
              <a:ext cx="1066799" cy="814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2265323" y="2528368"/>
            <a:ext cx="533399" cy="511015"/>
            <a:chOff x="4690999" y="5047849"/>
            <a:chExt cx="1069273" cy="1024402"/>
          </a:xfrm>
        </p:grpSpPr>
        <p:cxnSp>
          <p:nvCxnSpPr>
            <p:cNvPr id="127" name="Straight Connector 126"/>
            <p:cNvCxnSpPr/>
            <p:nvPr/>
          </p:nvCxnSpPr>
          <p:spPr>
            <a:xfrm flipV="1">
              <a:off x="4690999" y="5047849"/>
              <a:ext cx="1069273" cy="209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690999" y="5257800"/>
              <a:ext cx="1066799" cy="138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690999" y="5257800"/>
              <a:ext cx="1066799" cy="476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4690999" y="5257800"/>
              <a:ext cx="1066799" cy="814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2264086" y="2981278"/>
            <a:ext cx="533399" cy="511015"/>
            <a:chOff x="4690999" y="5047849"/>
            <a:chExt cx="1069273" cy="1024402"/>
          </a:xfrm>
        </p:grpSpPr>
        <p:cxnSp>
          <p:nvCxnSpPr>
            <p:cNvPr id="132" name="Straight Connector 131"/>
            <p:cNvCxnSpPr/>
            <p:nvPr/>
          </p:nvCxnSpPr>
          <p:spPr>
            <a:xfrm flipV="1">
              <a:off x="4690999" y="5047849"/>
              <a:ext cx="1069273" cy="209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4690999" y="5257800"/>
              <a:ext cx="1066799" cy="138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4690999" y="5257800"/>
              <a:ext cx="1066799" cy="476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690999" y="5257800"/>
              <a:ext cx="1066799" cy="814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2265323" y="3965595"/>
            <a:ext cx="533399" cy="511015"/>
            <a:chOff x="4690999" y="5047849"/>
            <a:chExt cx="1069273" cy="1024402"/>
          </a:xfrm>
        </p:grpSpPr>
        <p:cxnSp>
          <p:nvCxnSpPr>
            <p:cNvPr id="137" name="Straight Connector 136"/>
            <p:cNvCxnSpPr/>
            <p:nvPr/>
          </p:nvCxnSpPr>
          <p:spPr>
            <a:xfrm flipV="1">
              <a:off x="4690999" y="5047849"/>
              <a:ext cx="1069273" cy="209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690999" y="5257800"/>
              <a:ext cx="1066799" cy="138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690999" y="5257800"/>
              <a:ext cx="1066799" cy="476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690999" y="5257800"/>
              <a:ext cx="1066799" cy="814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2262852" y="4473385"/>
            <a:ext cx="533399" cy="511015"/>
            <a:chOff x="4690999" y="5047849"/>
            <a:chExt cx="1069273" cy="1024402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4690999" y="5047849"/>
              <a:ext cx="1069273" cy="209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690999" y="5257800"/>
              <a:ext cx="1066799" cy="138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690999" y="5257800"/>
              <a:ext cx="1066799" cy="476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690999" y="5257800"/>
              <a:ext cx="1066799" cy="814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2269639" y="4967967"/>
            <a:ext cx="533399" cy="511015"/>
            <a:chOff x="4690999" y="5047849"/>
            <a:chExt cx="1069273" cy="1024402"/>
          </a:xfrm>
        </p:grpSpPr>
        <p:cxnSp>
          <p:nvCxnSpPr>
            <p:cNvPr id="77" name="Straight Connector 76"/>
            <p:cNvCxnSpPr/>
            <p:nvPr/>
          </p:nvCxnSpPr>
          <p:spPr>
            <a:xfrm flipV="1">
              <a:off x="4690999" y="5047849"/>
              <a:ext cx="1069273" cy="209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690999" y="5257800"/>
              <a:ext cx="1066799" cy="138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690999" y="5257800"/>
              <a:ext cx="1066799" cy="476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690999" y="5257800"/>
              <a:ext cx="1066799" cy="814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2299184" y="5472505"/>
            <a:ext cx="533399" cy="511015"/>
            <a:chOff x="4690999" y="5047849"/>
            <a:chExt cx="1069273" cy="1024402"/>
          </a:xfrm>
        </p:grpSpPr>
        <p:cxnSp>
          <p:nvCxnSpPr>
            <p:cNvPr id="82" name="Straight Connector 81"/>
            <p:cNvCxnSpPr/>
            <p:nvPr/>
          </p:nvCxnSpPr>
          <p:spPr>
            <a:xfrm flipV="1">
              <a:off x="4690999" y="5047849"/>
              <a:ext cx="1069273" cy="209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690999" y="5257800"/>
              <a:ext cx="1066799" cy="138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690999" y="5257800"/>
              <a:ext cx="1066799" cy="476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690999" y="5257800"/>
              <a:ext cx="1066799" cy="814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2269639" y="5983520"/>
            <a:ext cx="533399" cy="511015"/>
            <a:chOff x="4690999" y="5047849"/>
            <a:chExt cx="1069273" cy="1024402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4690999" y="5047849"/>
              <a:ext cx="1069273" cy="209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690999" y="5257800"/>
              <a:ext cx="1066799" cy="138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690999" y="5257800"/>
              <a:ext cx="1066799" cy="476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690999" y="5257800"/>
              <a:ext cx="1066799" cy="814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2315375" y="6494535"/>
            <a:ext cx="533399" cy="511015"/>
            <a:chOff x="4690999" y="5047849"/>
            <a:chExt cx="1069273" cy="1024402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4690999" y="5047849"/>
              <a:ext cx="1069273" cy="209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690999" y="5257800"/>
              <a:ext cx="1066799" cy="138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690999" y="5257800"/>
              <a:ext cx="1066799" cy="476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690999" y="5257800"/>
              <a:ext cx="1066799" cy="814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925461" y="3310739"/>
            <a:ext cx="658306" cy="719240"/>
            <a:chOff x="3889520" y="4875060"/>
            <a:chExt cx="1332511" cy="1455850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3889520" y="4875060"/>
              <a:ext cx="1331026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3889520" y="5219466"/>
              <a:ext cx="1332511" cy="34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89520" y="5560860"/>
              <a:ext cx="1332511" cy="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889520" y="5560860"/>
              <a:ext cx="1331026" cy="770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3901459" y="3677187"/>
            <a:ext cx="658306" cy="719240"/>
            <a:chOff x="3889520" y="4875060"/>
            <a:chExt cx="1332511" cy="1455850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3889520" y="4875060"/>
              <a:ext cx="1331026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3889520" y="5219466"/>
              <a:ext cx="1332511" cy="34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3889520" y="5560860"/>
              <a:ext cx="1332511" cy="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3889520" y="5560860"/>
              <a:ext cx="1331026" cy="770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3912066" y="4020705"/>
            <a:ext cx="658306" cy="719240"/>
            <a:chOff x="3889520" y="4875060"/>
            <a:chExt cx="1332511" cy="1455850"/>
          </a:xfrm>
        </p:grpSpPr>
        <p:cxnSp>
          <p:nvCxnSpPr>
            <p:cNvPr id="149" name="Straight Connector 148"/>
            <p:cNvCxnSpPr/>
            <p:nvPr/>
          </p:nvCxnSpPr>
          <p:spPr>
            <a:xfrm flipV="1">
              <a:off x="3889520" y="4875060"/>
              <a:ext cx="1331026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3889520" y="5219466"/>
              <a:ext cx="1332511" cy="341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889520" y="5560860"/>
              <a:ext cx="1332511" cy="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889520" y="5560860"/>
              <a:ext cx="1331026" cy="770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5808870" y="2777283"/>
            <a:ext cx="600308" cy="407990"/>
            <a:chOff x="6629400" y="3238642"/>
            <a:chExt cx="600308" cy="407990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6629400" y="3238642"/>
              <a:ext cx="579417" cy="1991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6629400" y="3437829"/>
              <a:ext cx="6003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6629400" y="3437829"/>
              <a:ext cx="579417" cy="208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5808870" y="3119465"/>
            <a:ext cx="600308" cy="407990"/>
            <a:chOff x="6629400" y="3238642"/>
            <a:chExt cx="600308" cy="407990"/>
          </a:xfrm>
        </p:grpSpPr>
        <p:cxnSp>
          <p:nvCxnSpPr>
            <p:cNvPr id="162" name="Straight Connector 161"/>
            <p:cNvCxnSpPr/>
            <p:nvPr/>
          </p:nvCxnSpPr>
          <p:spPr>
            <a:xfrm flipV="1">
              <a:off x="6629400" y="3238642"/>
              <a:ext cx="579417" cy="1991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629400" y="3437829"/>
              <a:ext cx="6003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629400" y="3437829"/>
              <a:ext cx="579417" cy="208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5810849" y="3906138"/>
            <a:ext cx="600308" cy="407990"/>
            <a:chOff x="6629400" y="3238642"/>
            <a:chExt cx="600308" cy="407990"/>
          </a:xfrm>
        </p:grpSpPr>
        <p:cxnSp>
          <p:nvCxnSpPr>
            <p:cNvPr id="166" name="Straight Connector 165"/>
            <p:cNvCxnSpPr/>
            <p:nvPr/>
          </p:nvCxnSpPr>
          <p:spPr>
            <a:xfrm flipV="1">
              <a:off x="6629400" y="3238642"/>
              <a:ext cx="579417" cy="1991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629400" y="3437829"/>
              <a:ext cx="6003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6629400" y="3437829"/>
              <a:ext cx="579417" cy="208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3291165" y="513347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291164" y="196213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4876800" y="42158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724741" y="323413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705600" y="365760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…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4972687"/>
            <a:ext cx="437171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/>
              <a:t>Big Search Space!</a:t>
            </a:r>
          </a:p>
          <a:p>
            <a:pPr algn="r"/>
            <a:r>
              <a:rPr lang="en-US" sz="3200" dirty="0"/>
              <a:t>u</a:t>
            </a:r>
            <a:r>
              <a:rPr lang="en-US" sz="3200" dirty="0" smtClean="0"/>
              <a:t>p to 10</a:t>
            </a:r>
            <a:r>
              <a:rPr lang="en-US" sz="3200" baseline="30000" dirty="0" smtClean="0"/>
              <a:t>1040</a:t>
            </a:r>
            <a:r>
              <a:rPr lang="en-US" sz="3200" dirty="0" smtClean="0"/>
              <a:t> choices</a:t>
            </a:r>
            <a:endParaRPr lang="en-US" sz="3200" dirty="0"/>
          </a:p>
        </p:txBody>
      </p:sp>
      <p:sp>
        <p:nvSpPr>
          <p:cNvPr id="182" name="ตัวยึดเนื้อหา 2"/>
          <p:cNvSpPr txBox="1">
            <a:spLocks/>
          </p:cNvSpPr>
          <p:nvPr/>
        </p:nvSpPr>
        <p:spPr>
          <a:xfrm>
            <a:off x="3192407" y="6206977"/>
            <a:ext cx="4977745" cy="403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Bottem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-up evolutionary algorithm [GECCO’11]</a:t>
            </a:r>
            <a:endParaRPr lang="th-TH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95600"/>
            <a:ext cx="9144000" cy="838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accent6"/>
                </a:solidFill>
              </a:rPr>
              <a:t>Experimental Results</a:t>
            </a:r>
            <a:endParaRPr lang="en-US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Experimental Results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ตัวยึดเนื้อหา 2"/>
          <p:cNvSpPr txBox="1">
            <a:spLocks/>
          </p:cNvSpPr>
          <p:nvPr/>
        </p:nvSpPr>
        <p:spPr>
          <a:xfrm>
            <a:off x="457200" y="1524000"/>
            <a:ext cx="8229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7" t="12468" r="1851" b="54747"/>
          <a:stretch/>
        </p:blipFill>
        <p:spPr bwMode="auto">
          <a:xfrm>
            <a:off x="292636" y="1654419"/>
            <a:ext cx="8546564" cy="192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2636" y="3815005"/>
            <a:ext cx="8546565" cy="2280995"/>
            <a:chOff x="292636" y="3485465"/>
            <a:chExt cx="8546565" cy="2280995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48" t="70039" r="2163" b="8449"/>
            <a:stretch/>
          </p:blipFill>
          <p:spPr bwMode="auto">
            <a:xfrm>
              <a:off x="292636" y="4495800"/>
              <a:ext cx="8546564" cy="1270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48" t="39110" r="2163" b="32844"/>
            <a:stretch/>
          </p:blipFill>
          <p:spPr bwMode="auto">
            <a:xfrm>
              <a:off x="292637" y="3485465"/>
              <a:ext cx="8546564" cy="1656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57200" y="3993078"/>
              <a:ext cx="8229600" cy="1645722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19943" y="4038600"/>
              <a:ext cx="5747657" cy="1569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Convolution		Black-Sholes</a:t>
              </a:r>
              <a:r>
                <a:rPr lang="en-US" sz="2400" dirty="0">
                  <a:solidFill>
                    <a:schemeClr val="tx1"/>
                  </a:solidFill>
                </a:rPr>
                <a:t>	</a:t>
              </a:r>
              <a:r>
                <a:rPr lang="en-US" sz="2400" dirty="0" smtClean="0">
                  <a:solidFill>
                    <a:schemeClr val="tx1"/>
                  </a:solidFill>
                </a:rPr>
                <a:t>	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Poisson2D SOR	Sort			</a:t>
              </a:r>
            </a:p>
            <a:p>
              <a:r>
                <a:rPr lang="en-US" sz="2400" dirty="0" err="1" smtClean="0">
                  <a:solidFill>
                    <a:schemeClr val="tx1"/>
                  </a:solidFill>
                </a:rPr>
                <a:t>Strassen</a:t>
              </a:r>
              <a:r>
                <a:rPr lang="en-US" sz="2400" dirty="0" smtClean="0">
                  <a:solidFill>
                    <a:schemeClr val="tx1"/>
                  </a:solidFill>
                </a:rPr>
                <a:t>		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Tridiagonal</a:t>
              </a:r>
              <a:r>
                <a:rPr lang="en-US" sz="2400" dirty="0" smtClean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Solver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Single Value Decomposition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2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Programming on</a:t>
            </a:r>
            <a:b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Heterogeneous Architectures …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C:\Users\mangpo\Pictures\Drawing\programmer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946" y="3848363"/>
            <a:ext cx="2374107" cy="30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angpo\Pictures\Drawing\systems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8" y="1703385"/>
            <a:ext cx="2743200" cy="254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Document 8"/>
          <p:cNvSpPr/>
          <p:nvPr/>
        </p:nvSpPr>
        <p:spPr>
          <a:xfrm>
            <a:off x="76200" y="4343400"/>
            <a:ext cx="1483587" cy="609600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</a:t>
            </a:r>
            <a:br>
              <a:rPr lang="en-US" dirty="0" smtClean="0"/>
            </a:br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10" name="Picture 7" descr="C:\Users\mangpo\Pictures\Drawing\mark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65" y="3617473"/>
            <a:ext cx="302360" cy="33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4" t="15884" r="18857" b="12242"/>
          <a:stretch/>
        </p:blipFill>
        <p:spPr bwMode="auto">
          <a:xfrm>
            <a:off x="533400" y="1295400"/>
            <a:ext cx="8077200" cy="536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All Benchmarks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7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Experiment: Convolution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D:\pbgpu\plots\convolu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91701"/>
            <a:ext cx="5692198" cy="325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Process 2"/>
          <p:cNvSpPr/>
          <p:nvPr/>
        </p:nvSpPr>
        <p:spPr>
          <a:xfrm>
            <a:off x="2555156" y="3632065"/>
            <a:ext cx="356826" cy="249659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3581400" y="3219295"/>
            <a:ext cx="2133600" cy="89550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67031" y="5293425"/>
            <a:ext cx="404327" cy="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ตัวยึดเนื้อหา 2"/>
          <p:cNvSpPr txBox="1">
            <a:spLocks/>
          </p:cNvSpPr>
          <p:nvPr/>
        </p:nvSpPr>
        <p:spPr>
          <a:xfrm>
            <a:off x="457200" y="1447800"/>
            <a:ext cx="8229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Autotune</a:t>
            </a:r>
            <a:r>
              <a:rPr lang="en-US" sz="2400" dirty="0" smtClean="0"/>
              <a:t> on each machine</a:t>
            </a:r>
          </a:p>
          <a:p>
            <a:r>
              <a:rPr lang="en-US" sz="2400" dirty="0" smtClean="0"/>
              <a:t>Test cross-run</a:t>
            </a:r>
          </a:p>
          <a:p>
            <a:r>
              <a:rPr lang="en-US" sz="2400" dirty="0" smtClean="0"/>
              <a:t>Normalize execution time by the best </a:t>
            </a:r>
            <a:r>
              <a:rPr lang="en-US" sz="2400" dirty="0" err="1" smtClean="0"/>
              <a:t>config</a:t>
            </a:r>
            <a:endParaRPr lang="th-TH" sz="2400" dirty="0"/>
          </a:p>
        </p:txBody>
      </p:sp>
      <p:sp>
        <p:nvSpPr>
          <p:cNvPr id="31" name="Flowchart: Process 30"/>
          <p:cNvSpPr/>
          <p:nvPr/>
        </p:nvSpPr>
        <p:spPr>
          <a:xfrm>
            <a:off x="3886200" y="3530930"/>
            <a:ext cx="1828800" cy="89550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172192" y="3124200"/>
            <a:ext cx="2743202" cy="921011"/>
            <a:chOff x="6172200" y="2790684"/>
            <a:chExt cx="2743202" cy="921011"/>
          </a:xfrm>
        </p:grpSpPr>
        <p:sp>
          <p:nvSpPr>
            <p:cNvPr id="33" name="Rectangle 32"/>
            <p:cNvSpPr/>
            <p:nvPr/>
          </p:nvSpPr>
          <p:spPr>
            <a:xfrm>
              <a:off x="6172200" y="2839589"/>
              <a:ext cx="2743202" cy="86549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9900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72200" y="3065364"/>
              <a:ext cx="2659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Separable convolution w/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ocal memory on GPU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77002" y="2790684"/>
              <a:ext cx="168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Desktop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72195" y="3962400"/>
            <a:ext cx="2743202" cy="921011"/>
            <a:chOff x="6172200" y="2790684"/>
            <a:chExt cx="2743202" cy="921011"/>
          </a:xfrm>
        </p:grpSpPr>
        <p:sp>
          <p:nvSpPr>
            <p:cNvPr id="38" name="Rectangle 37"/>
            <p:cNvSpPr/>
            <p:nvPr/>
          </p:nvSpPr>
          <p:spPr>
            <a:xfrm>
              <a:off x="6172200" y="2839589"/>
              <a:ext cx="2743202" cy="87210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3399F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72200" y="3065364"/>
              <a:ext cx="2417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Separable convolution 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on 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OpenCL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77002" y="2790684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Server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172192" y="4830513"/>
            <a:ext cx="2743202" cy="921011"/>
            <a:chOff x="6172200" y="2790684"/>
            <a:chExt cx="2743202" cy="921011"/>
          </a:xfrm>
        </p:grpSpPr>
        <p:sp>
          <p:nvSpPr>
            <p:cNvPr id="43" name="Rectangle 42"/>
            <p:cNvSpPr/>
            <p:nvPr/>
          </p:nvSpPr>
          <p:spPr>
            <a:xfrm>
              <a:off x="6172200" y="2839589"/>
              <a:ext cx="2743202" cy="87210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FFCC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72200" y="3065364"/>
              <a:ext cx="22813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2D convolution w/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ocal memory on GPU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2" y="2790684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Laptop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19600" y="3650782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</a:t>
            </a:r>
            <a:br>
              <a:rPr lang="en-US" dirty="0" smtClean="0"/>
            </a:br>
            <a:r>
              <a:rPr lang="en-US" dirty="0" smtClean="0"/>
              <a:t>is better.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38800" y="3381590"/>
            <a:ext cx="0" cy="14664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172198" y="5703125"/>
            <a:ext cx="2743202" cy="644012"/>
            <a:chOff x="6172200" y="2790684"/>
            <a:chExt cx="2743202" cy="644012"/>
          </a:xfrm>
        </p:grpSpPr>
        <p:sp>
          <p:nvSpPr>
            <p:cNvPr id="48" name="Rectangle 47"/>
            <p:cNvSpPr/>
            <p:nvPr/>
          </p:nvSpPr>
          <p:spPr>
            <a:xfrm>
              <a:off x="6172200" y="2839590"/>
              <a:ext cx="2743202" cy="27152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72200" y="30653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77002" y="2790684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Hand-coded </a:t>
              </a:r>
              <a:r>
                <a:rPr lang="en-US" dirty="0" err="1" smtClean="0"/>
                <a:t>OpenCL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933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Experiment: </a:t>
            </a:r>
            <a:r>
              <a:rPr lang="en-US" sz="3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Stressen</a:t>
            </a: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(Matrix Multiply)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1524774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Right configuration can provide huge </a:t>
            </a:r>
            <a:r>
              <a:rPr lang="en-US" sz="2400" dirty="0"/>
              <a:t>performance </a:t>
            </a:r>
            <a:r>
              <a:rPr lang="en-US" sz="2400" dirty="0" smtClean="0"/>
              <a:t>improvement.</a:t>
            </a:r>
            <a:endParaRPr lang="en-US" sz="2400" dirty="0"/>
          </a:p>
        </p:txBody>
      </p:sp>
      <p:pic>
        <p:nvPicPr>
          <p:cNvPr id="2050" name="Picture 2" descr="D:\pbgpu\plots\strass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72867"/>
            <a:ext cx="5638800" cy="322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28800" y="3034911"/>
            <a:ext cx="1156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16.5x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2975350"/>
            <a:ext cx="2743200" cy="780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172192" y="2819400"/>
            <a:ext cx="2743202" cy="644012"/>
            <a:chOff x="6172200" y="2790684"/>
            <a:chExt cx="2743202" cy="644012"/>
          </a:xfrm>
        </p:grpSpPr>
        <p:sp>
          <p:nvSpPr>
            <p:cNvPr id="17" name="Rectangle 16"/>
            <p:cNvSpPr/>
            <p:nvPr/>
          </p:nvSpPr>
          <p:spPr>
            <a:xfrm>
              <a:off x="6172200" y="2839589"/>
              <a:ext cx="2743202" cy="59510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9900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2200" y="3065364"/>
              <a:ext cx="2190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parallel on GPU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77002" y="2790684"/>
              <a:ext cx="168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Desktop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72195" y="3405250"/>
            <a:ext cx="2743202" cy="921011"/>
            <a:chOff x="6172200" y="2790684"/>
            <a:chExt cx="2743202" cy="921011"/>
          </a:xfrm>
        </p:grpSpPr>
        <p:sp>
          <p:nvSpPr>
            <p:cNvPr id="21" name="Rectangle 20"/>
            <p:cNvSpPr/>
            <p:nvPr/>
          </p:nvSpPr>
          <p:spPr>
            <a:xfrm>
              <a:off x="6172200" y="2839589"/>
              <a:ext cx="2743202" cy="87210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3399F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2200" y="3065364"/>
              <a:ext cx="26324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Recursive decomposition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-&gt; LAPACK on CPU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7002" y="2790684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Server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2192" y="4269012"/>
            <a:ext cx="2743202" cy="644012"/>
            <a:chOff x="6172200" y="2790684"/>
            <a:chExt cx="2743202" cy="644012"/>
          </a:xfrm>
        </p:grpSpPr>
        <p:sp>
          <p:nvSpPr>
            <p:cNvPr id="27" name="Rectangle 26"/>
            <p:cNvSpPr/>
            <p:nvPr/>
          </p:nvSpPr>
          <p:spPr>
            <a:xfrm>
              <a:off x="6172200" y="2839589"/>
              <a:ext cx="2743202" cy="59510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FFCC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72200" y="3065364"/>
              <a:ext cx="1734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LAPACK on CPU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77002" y="2790684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Laptop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72198" y="4864925"/>
            <a:ext cx="2743202" cy="644012"/>
            <a:chOff x="6172200" y="2790684"/>
            <a:chExt cx="2743202" cy="644012"/>
          </a:xfrm>
        </p:grpSpPr>
        <p:sp>
          <p:nvSpPr>
            <p:cNvPr id="32" name="Rectangle 31"/>
            <p:cNvSpPr/>
            <p:nvPr/>
          </p:nvSpPr>
          <p:spPr>
            <a:xfrm>
              <a:off x="6172200" y="2839590"/>
              <a:ext cx="2743202" cy="27152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2200" y="30653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77002" y="2790684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Hand-coded </a:t>
              </a:r>
              <a:r>
                <a:rPr lang="en-US" dirty="0" err="1" smtClean="0"/>
                <a:t>OpenCL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35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Experiment: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Poisson 2D SOR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1524774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Optimal placement is almost </a:t>
            </a:r>
            <a:r>
              <a:rPr lang="en-US" sz="2400" dirty="0" smtClean="0"/>
              <a:t>the </a:t>
            </a:r>
            <a:r>
              <a:rPr lang="en-US" sz="2400" dirty="0"/>
              <a:t>opposite of another across </a:t>
            </a:r>
            <a:r>
              <a:rPr lang="en-US" sz="2400" dirty="0" smtClean="0"/>
              <a:t>machines.</a:t>
            </a:r>
            <a:endParaRPr lang="en-US" sz="2400" dirty="0"/>
          </a:p>
        </p:txBody>
      </p:sp>
      <p:pic>
        <p:nvPicPr>
          <p:cNvPr id="1026" name="Picture 2" descr="D:\pbgpu\plots\s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0" y="2805141"/>
            <a:ext cx="5606980" cy="327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6172192" y="2819400"/>
            <a:ext cx="2743202" cy="921011"/>
            <a:chOff x="6172200" y="2790684"/>
            <a:chExt cx="2743202" cy="921011"/>
          </a:xfrm>
        </p:grpSpPr>
        <p:sp>
          <p:nvSpPr>
            <p:cNvPr id="31" name="Rectangle 30"/>
            <p:cNvSpPr/>
            <p:nvPr/>
          </p:nvSpPr>
          <p:spPr>
            <a:xfrm>
              <a:off x="6172200" y="2839589"/>
              <a:ext cx="2743202" cy="86549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9900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72200" y="3065364"/>
              <a:ext cx="1863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Split on </a:t>
              </a:r>
              <a:r>
                <a:rPr lang="en-US" b="1" dirty="0" smtClean="0">
                  <a:solidFill>
                    <a:srgbClr val="00B050"/>
                  </a:solidFill>
                </a:rPr>
                <a:t>CPU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Compute on 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GPU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7002" y="2790684"/>
              <a:ext cx="168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Desktop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72195" y="3657600"/>
            <a:ext cx="2743202" cy="921011"/>
            <a:chOff x="6172200" y="2790684"/>
            <a:chExt cx="2743202" cy="921011"/>
          </a:xfrm>
        </p:grpSpPr>
        <p:sp>
          <p:nvSpPr>
            <p:cNvPr id="36" name="Rectangle 35"/>
            <p:cNvSpPr/>
            <p:nvPr/>
          </p:nvSpPr>
          <p:spPr>
            <a:xfrm>
              <a:off x="6172200" y="2839589"/>
              <a:ext cx="2743202" cy="87210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3399F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72200" y="3065364"/>
              <a:ext cx="1846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Split on </a:t>
              </a:r>
              <a:r>
                <a:rPr lang="en-US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OpenCL</a:t>
              </a:r>
              <a:endParaRPr lang="en-US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Compute on </a:t>
              </a:r>
              <a:r>
                <a:rPr lang="en-US" b="1" dirty="0" smtClean="0">
                  <a:solidFill>
                    <a:srgbClr val="00B050"/>
                  </a:solidFill>
                </a:rPr>
                <a:t>CPU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77002" y="2790684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Server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72192" y="4537588"/>
            <a:ext cx="2743202" cy="921011"/>
            <a:chOff x="6172200" y="2790684"/>
            <a:chExt cx="2743202" cy="921011"/>
          </a:xfrm>
        </p:grpSpPr>
        <p:sp>
          <p:nvSpPr>
            <p:cNvPr id="41" name="Rectangle 40"/>
            <p:cNvSpPr/>
            <p:nvPr/>
          </p:nvSpPr>
          <p:spPr>
            <a:xfrm>
              <a:off x="6172200" y="2839589"/>
              <a:ext cx="2743202" cy="87210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FFCC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72200" y="3065364"/>
              <a:ext cx="1863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Split on </a:t>
              </a:r>
              <a:r>
                <a:rPr lang="en-US" b="1" dirty="0" smtClean="0">
                  <a:solidFill>
                    <a:srgbClr val="00B050"/>
                  </a:solidFill>
                </a:rPr>
                <a:t>CPU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Compute on 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GPU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77002" y="2790684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Laptop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2895600" y="2975350"/>
            <a:ext cx="2743200" cy="780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853756" y="3947807"/>
            <a:ext cx="2528244" cy="6621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39575" y="3111357"/>
            <a:ext cx="2528244" cy="6621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Experiment: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Tridiagonal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Solver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1524774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Algorithmic choice dramatically </a:t>
            </a:r>
            <a:r>
              <a:rPr lang="en-US" sz="2400" dirty="0" smtClean="0"/>
              <a:t>affects performance.</a:t>
            </a:r>
            <a:endParaRPr lang="en-US" sz="2400" dirty="0"/>
          </a:p>
        </p:txBody>
      </p:sp>
      <p:pic>
        <p:nvPicPr>
          <p:cNvPr id="2050" name="Picture 2" descr="D:\pbgpu\plots\tridiago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5715000" cy="333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172192" y="2590800"/>
            <a:ext cx="2743202" cy="914400"/>
            <a:chOff x="6172200" y="2790684"/>
            <a:chExt cx="2743202" cy="914400"/>
          </a:xfrm>
        </p:grpSpPr>
        <p:sp>
          <p:nvSpPr>
            <p:cNvPr id="10" name="Rectangle 9"/>
            <p:cNvSpPr/>
            <p:nvPr/>
          </p:nvSpPr>
          <p:spPr>
            <a:xfrm>
              <a:off x="6172200" y="2839589"/>
              <a:ext cx="2743202" cy="86549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9900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2200" y="3065364"/>
              <a:ext cx="2501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Cyclic reduction on GPU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77002" y="2790684"/>
              <a:ext cx="168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Desktop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72195" y="3429000"/>
            <a:ext cx="2743202" cy="921011"/>
            <a:chOff x="6172200" y="2790684"/>
            <a:chExt cx="2743202" cy="921011"/>
          </a:xfrm>
        </p:grpSpPr>
        <p:sp>
          <p:nvSpPr>
            <p:cNvPr id="15" name="Rectangle 14"/>
            <p:cNvSpPr/>
            <p:nvPr/>
          </p:nvSpPr>
          <p:spPr>
            <a:xfrm>
              <a:off x="6172200" y="2839589"/>
              <a:ext cx="2743202" cy="87210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3399F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72200" y="3065364"/>
              <a:ext cx="2092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Direct solve on CPU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77002" y="2790684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Server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72192" y="4297113"/>
            <a:ext cx="2743202" cy="921011"/>
            <a:chOff x="6172200" y="2790684"/>
            <a:chExt cx="2743202" cy="921011"/>
          </a:xfrm>
        </p:grpSpPr>
        <p:sp>
          <p:nvSpPr>
            <p:cNvPr id="20" name="Rectangle 19"/>
            <p:cNvSpPr/>
            <p:nvPr/>
          </p:nvSpPr>
          <p:spPr>
            <a:xfrm>
              <a:off x="6172200" y="2839589"/>
              <a:ext cx="2743202" cy="87210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FFCC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2200" y="3065364"/>
              <a:ext cx="2092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Direct solve on CPU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7002" y="2790684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Laptop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19200" y="2725103"/>
            <a:ext cx="2743200" cy="780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Experiment: Sort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1524774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</a:t>
            </a:r>
            <a:r>
              <a:rPr lang="en-US" sz="2400" smtClean="0"/>
              <a:t>is </a:t>
            </a:r>
            <a:r>
              <a:rPr lang="en-US" sz="2400" smtClean="0"/>
              <a:t>not always </a:t>
            </a:r>
            <a:r>
              <a:rPr lang="en-US" sz="2400" dirty="0" smtClean="0"/>
              <a:t>best to use accelerators.</a:t>
            </a:r>
            <a:endParaRPr lang="en-US" sz="2400" dirty="0"/>
          </a:p>
        </p:txBody>
      </p:sp>
      <p:pic>
        <p:nvPicPr>
          <p:cNvPr id="3074" name="Picture 2" descr="D:\pbgpu\plots\so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673366"/>
            <a:ext cx="5638799" cy="327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172192" y="2209800"/>
            <a:ext cx="2743202" cy="921011"/>
            <a:chOff x="6172200" y="2790684"/>
            <a:chExt cx="2743202" cy="921011"/>
          </a:xfrm>
        </p:grpSpPr>
        <p:sp>
          <p:nvSpPr>
            <p:cNvPr id="10" name="Rectangle 9"/>
            <p:cNvSpPr/>
            <p:nvPr/>
          </p:nvSpPr>
          <p:spPr>
            <a:xfrm>
              <a:off x="6172200" y="2839589"/>
              <a:ext cx="2743202" cy="86549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9900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2200" y="3065364"/>
              <a:ext cx="2380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2MS -&gt; QS -&gt; 4MS -&gt; IS 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on CPU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77002" y="2790684"/>
              <a:ext cx="168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Desktop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72195" y="3048000"/>
            <a:ext cx="2743202" cy="921011"/>
            <a:chOff x="6172200" y="2790684"/>
            <a:chExt cx="2743202" cy="921011"/>
          </a:xfrm>
        </p:grpSpPr>
        <p:sp>
          <p:nvSpPr>
            <p:cNvPr id="15" name="Rectangle 14"/>
            <p:cNvSpPr/>
            <p:nvPr/>
          </p:nvSpPr>
          <p:spPr>
            <a:xfrm>
              <a:off x="6172200" y="2839589"/>
              <a:ext cx="2743202" cy="87210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3399F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72200" y="3065364"/>
              <a:ext cx="1778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4MS -&gt; 2MS -&gt; IS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on CPU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77002" y="2790684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Server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72192" y="3916113"/>
            <a:ext cx="2743202" cy="921011"/>
            <a:chOff x="6172200" y="2790684"/>
            <a:chExt cx="2743202" cy="921011"/>
          </a:xfrm>
        </p:grpSpPr>
        <p:sp>
          <p:nvSpPr>
            <p:cNvPr id="20" name="Rectangle 19"/>
            <p:cNvSpPr/>
            <p:nvPr/>
          </p:nvSpPr>
          <p:spPr>
            <a:xfrm>
              <a:off x="6172200" y="2839589"/>
              <a:ext cx="2743202" cy="87210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FFCC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2200" y="3065364"/>
              <a:ext cx="24913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4MS -&gt; 2MS -&gt; 4MS -&gt; IS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on CPU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7002" y="2790684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Laptop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192" y="4786591"/>
            <a:ext cx="2743202" cy="644012"/>
            <a:chOff x="6172200" y="2790684"/>
            <a:chExt cx="2743202" cy="644012"/>
          </a:xfrm>
        </p:grpSpPr>
        <p:sp>
          <p:nvSpPr>
            <p:cNvPr id="25" name="Rectangle 24"/>
            <p:cNvSpPr/>
            <p:nvPr/>
          </p:nvSpPr>
          <p:spPr>
            <a:xfrm>
              <a:off x="6172200" y="2839589"/>
              <a:ext cx="2743202" cy="59510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72200" y="3065364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Bitonic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sort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77002" y="2790684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GPU-only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72198" y="5374575"/>
            <a:ext cx="2743202" cy="644012"/>
            <a:chOff x="6172200" y="2790684"/>
            <a:chExt cx="2743202" cy="644012"/>
          </a:xfrm>
        </p:grpSpPr>
        <p:sp>
          <p:nvSpPr>
            <p:cNvPr id="30" name="Rectangle 29"/>
            <p:cNvSpPr/>
            <p:nvPr/>
          </p:nvSpPr>
          <p:spPr>
            <a:xfrm>
              <a:off x="6172200" y="2839589"/>
              <a:ext cx="2743202" cy="59510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72200" y="3065364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Radix sort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77002" y="2790684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Hand-coded </a:t>
              </a:r>
              <a:r>
                <a:rPr lang="en-US" dirty="0" err="1" smtClean="0"/>
                <a:t>OpenCL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907475" y="2807645"/>
            <a:ext cx="2743200" cy="110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1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Experiment: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SVD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1524774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GPU-CPU task parallel </a:t>
            </a:r>
            <a:r>
              <a:rPr lang="en-US" sz="2400" dirty="0" smtClean="0"/>
              <a:t>division on some machines</a:t>
            </a:r>
            <a:endParaRPr lang="en-US" sz="2400" dirty="0"/>
          </a:p>
        </p:txBody>
      </p:sp>
      <p:pic>
        <p:nvPicPr>
          <p:cNvPr id="4098" name="Picture 2" descr="D:\pbgpu\plots\appro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8" y="2590799"/>
            <a:ext cx="5732342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172192" y="2590799"/>
            <a:ext cx="2743202" cy="921011"/>
            <a:chOff x="6172200" y="2790684"/>
            <a:chExt cx="2743202" cy="921011"/>
          </a:xfrm>
        </p:grpSpPr>
        <p:sp>
          <p:nvSpPr>
            <p:cNvPr id="11" name="Rectangle 10"/>
            <p:cNvSpPr/>
            <p:nvPr/>
          </p:nvSpPr>
          <p:spPr>
            <a:xfrm>
              <a:off x="6172200" y="2839589"/>
              <a:ext cx="2743202" cy="86549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9900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2200" y="3065364"/>
              <a:ext cx="26330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Task parallelism between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CPU/GPU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77002" y="2790684"/>
              <a:ext cx="168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Desktop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72195" y="3428999"/>
            <a:ext cx="2743202" cy="921011"/>
            <a:chOff x="6172200" y="2790684"/>
            <a:chExt cx="2743202" cy="921011"/>
          </a:xfrm>
        </p:grpSpPr>
        <p:sp>
          <p:nvSpPr>
            <p:cNvPr id="16" name="Rectangle 15"/>
            <p:cNvSpPr/>
            <p:nvPr/>
          </p:nvSpPr>
          <p:spPr>
            <a:xfrm>
              <a:off x="6172200" y="2839589"/>
              <a:ext cx="2743202" cy="87210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3399F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72200" y="306536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All on CPU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7002" y="2790684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Server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72192" y="4297112"/>
            <a:ext cx="2743202" cy="921011"/>
            <a:chOff x="6172200" y="2790684"/>
            <a:chExt cx="2743202" cy="921011"/>
          </a:xfrm>
        </p:grpSpPr>
        <p:sp>
          <p:nvSpPr>
            <p:cNvPr id="21" name="Rectangle 20"/>
            <p:cNvSpPr/>
            <p:nvPr/>
          </p:nvSpPr>
          <p:spPr>
            <a:xfrm>
              <a:off x="6172200" y="2839589"/>
              <a:ext cx="2743202" cy="87210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FFCC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2200" y="306536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All on CPU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7002" y="2790684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Laptop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6019806" y="2530225"/>
            <a:ext cx="2971794" cy="108343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5200" y="2659211"/>
            <a:ext cx="2277824" cy="780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pbgpu\plots\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639704"/>
            <a:ext cx="5673737" cy="322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Experiment: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Black-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sholes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1524774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GPU-CPU task </a:t>
            </a:r>
            <a:r>
              <a:rPr lang="en-US" sz="2400" dirty="0" smtClean="0"/>
              <a:t>workload division on some machines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172192" y="2590799"/>
            <a:ext cx="2743202" cy="914400"/>
            <a:chOff x="6172200" y="2790684"/>
            <a:chExt cx="2743202" cy="914400"/>
          </a:xfrm>
        </p:grpSpPr>
        <p:sp>
          <p:nvSpPr>
            <p:cNvPr id="11" name="Rectangle 10"/>
            <p:cNvSpPr/>
            <p:nvPr/>
          </p:nvSpPr>
          <p:spPr>
            <a:xfrm>
              <a:off x="6172200" y="2839589"/>
              <a:ext cx="2743202" cy="86549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9900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2200" y="3065364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All on GPU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77002" y="2790684"/>
              <a:ext cx="168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Desktop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72195" y="3428999"/>
            <a:ext cx="2743202" cy="921011"/>
            <a:chOff x="6172200" y="2790684"/>
            <a:chExt cx="2743202" cy="921011"/>
          </a:xfrm>
        </p:grpSpPr>
        <p:sp>
          <p:nvSpPr>
            <p:cNvPr id="16" name="Rectangle 15"/>
            <p:cNvSpPr/>
            <p:nvPr/>
          </p:nvSpPr>
          <p:spPr>
            <a:xfrm>
              <a:off x="6172200" y="2839589"/>
              <a:ext cx="2743202" cy="87210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3399F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72200" y="3065364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All on 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OpenCL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7002" y="2790684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Server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72192" y="4297112"/>
            <a:ext cx="2743202" cy="921011"/>
            <a:chOff x="6172200" y="2790684"/>
            <a:chExt cx="2743202" cy="921011"/>
          </a:xfrm>
        </p:grpSpPr>
        <p:sp>
          <p:nvSpPr>
            <p:cNvPr id="21" name="Rectangle 20"/>
            <p:cNvSpPr/>
            <p:nvPr/>
          </p:nvSpPr>
          <p:spPr>
            <a:xfrm>
              <a:off x="6172200" y="2839589"/>
              <a:ext cx="2743202" cy="87210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72203" y="2839589"/>
              <a:ext cx="304799" cy="271522"/>
            </a:xfrm>
            <a:prstGeom prst="rect">
              <a:avLst/>
            </a:prstGeom>
            <a:solidFill>
              <a:srgbClr val="FFCC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2200" y="3065364"/>
              <a:ext cx="2515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25% on CPU, 75% on GPU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7002" y="2790684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Laptop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6002980" y="4214738"/>
            <a:ext cx="2971794" cy="108343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37758" y="2725102"/>
            <a:ext cx="2743200" cy="780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528499"/>
              </p:ext>
            </p:extLst>
          </p:nvPr>
        </p:nvGraphicFramePr>
        <p:xfrm>
          <a:off x="1295400" y="3505200"/>
          <a:ext cx="58674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053"/>
                <a:gridCol w="609600"/>
                <a:gridCol w="609600"/>
                <a:gridCol w="609600"/>
                <a:gridCol w="609600"/>
                <a:gridCol w="6209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Convolution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Stressen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Tridiagonal</a:t>
                      </a:r>
                      <a:r>
                        <a:rPr lang="en-US" sz="2400" baseline="0" dirty="0" smtClean="0"/>
                        <a:t> Solver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Sort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SVD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Black-</a:t>
                      </a:r>
                      <a:r>
                        <a:rPr lang="en-US" sz="2400" dirty="0" err="1" smtClean="0"/>
                        <a:t>sholes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Choice Differences Across Machines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 rot="19195857">
            <a:off x="3892039" y="2173464"/>
            <a:ext cx="3143333" cy="489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/>
                </a:solidFill>
              </a:rPr>
              <a:t>Devices (C++/</a:t>
            </a:r>
            <a:r>
              <a:rPr lang="en-US" sz="2400" dirty="0" err="1" smtClean="0">
                <a:solidFill>
                  <a:schemeClr val="accent1"/>
                </a:solidFill>
              </a:rPr>
              <a:t>OpenCL</a:t>
            </a:r>
            <a:r>
              <a:rPr lang="en-US" sz="2400" dirty="0" smtClean="0">
                <a:solidFill>
                  <a:schemeClr val="accent1"/>
                </a:solidFill>
              </a:rPr>
              <a:t>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19195857">
            <a:off x="4501639" y="2173464"/>
            <a:ext cx="3143333" cy="489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2"/>
                </a:solidFill>
              </a:rPr>
              <a:t>Algorithms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9195857">
            <a:off x="5133934" y="2173464"/>
            <a:ext cx="3143333" cy="489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3"/>
                </a:solidFill>
              </a:rPr>
              <a:t>GPU-CPU ratio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19195857">
            <a:off x="5698986" y="2018287"/>
            <a:ext cx="3625467" cy="489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GPU/CPU task parallelism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9195857">
            <a:off x="6361400" y="2023842"/>
            <a:ext cx="3625467" cy="489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4"/>
                </a:solidFill>
              </a:rPr>
              <a:t>Global/local memory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03453" y="5791200"/>
            <a:ext cx="609600" cy="914400"/>
          </a:xfrm>
          <a:prstGeom prst="rect">
            <a:avLst/>
          </a:prstGeom>
          <a:solidFill>
            <a:srgbClr val="98C723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14800" y="3962400"/>
            <a:ext cx="598253" cy="1371600"/>
          </a:xfrm>
          <a:prstGeom prst="rect">
            <a:avLst/>
          </a:prstGeom>
          <a:solidFill>
            <a:srgbClr val="98C723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13053" y="3505200"/>
            <a:ext cx="609600" cy="914400"/>
          </a:xfrm>
          <a:prstGeom prst="rect">
            <a:avLst/>
          </a:prstGeom>
          <a:solidFill>
            <a:schemeClr val="accent2"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713053" y="4876800"/>
            <a:ext cx="609600" cy="914400"/>
          </a:xfrm>
          <a:prstGeom prst="rect">
            <a:avLst/>
          </a:prstGeom>
          <a:solidFill>
            <a:schemeClr val="accent2"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22653" y="6248400"/>
            <a:ext cx="609600" cy="457200"/>
          </a:xfrm>
          <a:prstGeom prst="rect">
            <a:avLst/>
          </a:prstGeom>
          <a:solidFill>
            <a:schemeClr val="accent3"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932253" y="5791200"/>
            <a:ext cx="609600" cy="457200"/>
          </a:xfrm>
          <a:prstGeom prst="rect">
            <a:avLst/>
          </a:prstGeom>
          <a:solidFill>
            <a:srgbClr val="FF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41853" y="3505200"/>
            <a:ext cx="609600" cy="457200"/>
          </a:xfrm>
          <a:prstGeom prst="rect">
            <a:avLst/>
          </a:prstGeom>
          <a:solidFill>
            <a:schemeClr val="accent4"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81200"/>
            <a:ext cx="9144000" cy="2895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ตัวยึดเนื้อหา 2"/>
          <p:cNvSpPr txBox="1">
            <a:spLocks/>
          </p:cNvSpPr>
          <p:nvPr/>
        </p:nvSpPr>
        <p:spPr>
          <a:xfrm>
            <a:off x="457200" y="228600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Best algorithms and mapping </a:t>
            </a:r>
            <a:r>
              <a:rPr lang="en-US" sz="2400" dirty="0" smtClean="0">
                <a:solidFill>
                  <a:schemeClr val="bg1"/>
                </a:solidFill>
              </a:rPr>
              <a:t>strategies on one system are often not the same on another. </a:t>
            </a:r>
          </a:p>
          <a:p>
            <a:pPr marL="0" indent="0"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Model-driven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analysis alone is not enough.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8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Empirical exploration </a:t>
            </a:r>
            <a:r>
              <a:rPr lang="en-US" sz="2400" dirty="0" smtClean="0">
                <a:solidFill>
                  <a:schemeClr val="bg1"/>
                </a:solidFill>
              </a:rPr>
              <a:t>is essential when facing with programs and machines of ever-increasing complexity.</a:t>
            </a:r>
          </a:p>
        </p:txBody>
      </p:sp>
    </p:spTree>
    <p:extLst>
      <p:ext uri="{BB962C8B-B14F-4D97-AF65-F5344CB8AC3E}">
        <p14:creationId xmlns:p14="http://schemas.microsoft.com/office/powerpoint/2010/main" val="39868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Porting to Another System …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C:\Users\mangpo\Pictures\Drawing\system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8" y="1703385"/>
            <a:ext cx="2743200" cy="254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mangpo\Pictures\Drawing\systems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951" y="1350363"/>
            <a:ext cx="3529011" cy="32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mangpo\Pictures\Drawing\programmers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32" y="3893387"/>
            <a:ext cx="2831135" cy="296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mangpo\Pictures\Drawing\mark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9490">
            <a:off x="6326889" y="3429000"/>
            <a:ext cx="457200" cy="51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Document 12"/>
          <p:cNvSpPr/>
          <p:nvPr/>
        </p:nvSpPr>
        <p:spPr>
          <a:xfrm>
            <a:off x="76200" y="4343400"/>
            <a:ext cx="1483587" cy="609600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</a:t>
            </a:r>
            <a:br>
              <a:rPr lang="en-US" dirty="0" smtClean="0"/>
            </a:br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14" name="Flowchart: Document 13"/>
          <p:cNvSpPr/>
          <p:nvPr/>
        </p:nvSpPr>
        <p:spPr>
          <a:xfrm>
            <a:off x="5813695" y="4613640"/>
            <a:ext cx="1483587" cy="609600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</a:t>
            </a:r>
            <a:br>
              <a:rPr lang="en-US" dirty="0" smtClean="0"/>
            </a:br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17" name="Picture 7" descr="C:\Users\mangpo\Pictures\Drawing\mark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65" y="3617473"/>
            <a:ext cx="302360" cy="33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94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Benchmarks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ตัวยึดเนื้อหา 2"/>
          <p:cNvSpPr txBox="1">
            <a:spLocks/>
          </p:cNvSpPr>
          <p:nvPr/>
        </p:nvSpPr>
        <p:spPr>
          <a:xfrm>
            <a:off x="457200" y="1524000"/>
            <a:ext cx="8229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8" t="39111" r="2163" b="8952"/>
          <a:stretch/>
        </p:blipFill>
        <p:spPr bwMode="auto">
          <a:xfrm>
            <a:off x="292637" y="2362200"/>
            <a:ext cx="8546564" cy="306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17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4178" y="1371600"/>
            <a:ext cx="1977422" cy="13081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When Task Becomes Runnable: Case 1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Rectangle 93"/>
          <p:cNvSpPr/>
          <p:nvPr/>
        </p:nvSpPr>
        <p:spPr>
          <a:xfrm>
            <a:off x="7106811" y="1524001"/>
            <a:ext cx="83820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454889" y="5850340"/>
            <a:ext cx="613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GPU task is always pushed to the </a:t>
            </a:r>
            <a:r>
              <a:rPr lang="en-US" sz="2400" dirty="0" smtClean="0"/>
              <a:t>bottom of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GPU </a:t>
            </a:r>
            <a:r>
              <a:rPr lang="en-US" sz="2400" dirty="0"/>
              <a:t>management thread’s queue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915784" y="3251760"/>
            <a:ext cx="1143000" cy="533400"/>
            <a:chOff x="4610100" y="836908"/>
            <a:chExt cx="1143000" cy="533400"/>
          </a:xfrm>
        </p:grpSpPr>
        <p:sp>
          <p:nvSpPr>
            <p:cNvPr id="41" name="Rounded Rectangle 40"/>
            <p:cNvSpPr/>
            <p:nvPr/>
          </p:nvSpPr>
          <p:spPr>
            <a:xfrm>
              <a:off x="4610100" y="836908"/>
              <a:ext cx="1143000" cy="5334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GPU Manager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62500" y="1199655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068185" y="3847454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5061983" y="4003127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2971800" y="1699467"/>
            <a:ext cx="1143000" cy="747793"/>
            <a:chOff x="2781300" y="838200"/>
            <a:chExt cx="1143000" cy="747793"/>
          </a:xfrm>
        </p:grpSpPr>
        <p:sp>
          <p:nvSpPr>
            <p:cNvPr id="46" name="Rounded Rectangle 45"/>
            <p:cNvSpPr/>
            <p:nvPr/>
          </p:nvSpPr>
          <p:spPr>
            <a:xfrm>
              <a:off x="2781300" y="838200"/>
              <a:ext cx="11430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 Worker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95600" y="1204993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95600" y="1433593"/>
              <a:ext cx="838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4</a:t>
              </a:r>
              <a:endParaRPr lang="en-US" sz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14899" y="1685260"/>
            <a:ext cx="1143000" cy="533400"/>
            <a:chOff x="4610100" y="836908"/>
            <a:chExt cx="1143000" cy="533400"/>
          </a:xfrm>
        </p:grpSpPr>
        <p:sp>
          <p:nvSpPr>
            <p:cNvPr id="50" name="Rounded Rectangle 49"/>
            <p:cNvSpPr/>
            <p:nvPr/>
          </p:nvSpPr>
          <p:spPr>
            <a:xfrm>
              <a:off x="4610100" y="836908"/>
              <a:ext cx="1143000" cy="5334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GPU Manager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62500" y="1199655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5067300" y="2280954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4114800" y="1371599"/>
            <a:ext cx="83820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54" name="Elbow Connector 53"/>
          <p:cNvCxnSpPr/>
          <p:nvPr/>
        </p:nvCxnSpPr>
        <p:spPr>
          <a:xfrm rot="16200000" flipV="1">
            <a:off x="4515737" y="1580264"/>
            <a:ext cx="607827" cy="495299"/>
          </a:xfrm>
          <a:prstGeom prst="bentConnector3">
            <a:avLst>
              <a:gd name="adj1" fmla="val -729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081668" y="2447260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61098" y="2436627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2971800" y="3276600"/>
            <a:ext cx="1143000" cy="747793"/>
            <a:chOff x="2781300" y="838200"/>
            <a:chExt cx="1143000" cy="747793"/>
          </a:xfrm>
        </p:grpSpPr>
        <p:sp>
          <p:nvSpPr>
            <p:cNvPr id="91" name="Rounded Rectangle 90"/>
            <p:cNvSpPr/>
            <p:nvPr/>
          </p:nvSpPr>
          <p:spPr>
            <a:xfrm>
              <a:off x="2781300" y="838200"/>
              <a:ext cx="11430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 Worker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895600" y="1204993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95600" y="1433593"/>
              <a:ext cx="838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971800" y="4738607"/>
            <a:ext cx="1143000" cy="747793"/>
            <a:chOff x="2781300" y="838200"/>
            <a:chExt cx="1143000" cy="747793"/>
          </a:xfrm>
        </p:grpSpPr>
        <p:sp>
          <p:nvSpPr>
            <p:cNvPr id="96" name="Rounded Rectangle 95"/>
            <p:cNvSpPr/>
            <p:nvPr/>
          </p:nvSpPr>
          <p:spPr>
            <a:xfrm>
              <a:off x="2781300" y="838200"/>
              <a:ext cx="11430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 Worker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95600" y="1204993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895600" y="1433593"/>
              <a:ext cx="838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4114800" y="4419600"/>
            <a:ext cx="838200" cy="15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0" name="Curved Connector 99"/>
          <p:cNvCxnSpPr>
            <a:stCxn id="99" idx="2"/>
            <a:endCxn id="108" idx="1"/>
          </p:cNvCxnSpPr>
          <p:nvPr/>
        </p:nvCxnSpPr>
        <p:spPr>
          <a:xfrm rot="16200000" flipH="1">
            <a:off x="4301313" y="4804587"/>
            <a:ext cx="990600" cy="525426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47" idx="3"/>
          </p:cNvCxnSpPr>
          <p:nvPr/>
        </p:nvCxnSpPr>
        <p:spPr>
          <a:xfrm flipV="1">
            <a:off x="3924300" y="1523999"/>
            <a:ext cx="496184" cy="618461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102839" y="2944945"/>
            <a:ext cx="83820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103" name="Elbow Connector 102"/>
          <p:cNvCxnSpPr/>
          <p:nvPr/>
        </p:nvCxnSpPr>
        <p:spPr>
          <a:xfrm rot="10800000">
            <a:off x="4560040" y="3097346"/>
            <a:ext cx="507261" cy="611614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914012" y="4724400"/>
            <a:ext cx="1143000" cy="533400"/>
            <a:chOff x="4610100" y="836908"/>
            <a:chExt cx="1143000" cy="533400"/>
          </a:xfrm>
        </p:grpSpPr>
        <p:sp>
          <p:nvSpPr>
            <p:cNvPr id="105" name="Rounded Rectangle 104"/>
            <p:cNvSpPr/>
            <p:nvPr/>
          </p:nvSpPr>
          <p:spPr>
            <a:xfrm>
              <a:off x="4610100" y="836908"/>
              <a:ext cx="1143000" cy="5334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GPU Manager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762500" y="1199655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5059326" y="5334000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059326" y="5486400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014178" y="167640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GPU non-runnable task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19625" y="2218661"/>
            <a:ext cx="838200" cy="1524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014178" y="2371950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CPU non-runnable task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4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When Task Becomes Runnable: Case 1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2971800" y="1699468"/>
            <a:ext cx="1143000" cy="747793"/>
            <a:chOff x="2781300" y="838200"/>
            <a:chExt cx="1143000" cy="747793"/>
          </a:xfrm>
        </p:grpSpPr>
        <p:sp>
          <p:nvSpPr>
            <p:cNvPr id="59" name="Rounded Rectangle 58"/>
            <p:cNvSpPr/>
            <p:nvPr/>
          </p:nvSpPr>
          <p:spPr>
            <a:xfrm>
              <a:off x="2781300" y="838200"/>
              <a:ext cx="11430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 Worker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95600" y="1197373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95600" y="1433593"/>
              <a:ext cx="838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4</a:t>
              </a:r>
              <a:endParaRPr lang="en-US" sz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914899" y="1685261"/>
            <a:ext cx="1143000" cy="533400"/>
            <a:chOff x="4610100" y="836908"/>
            <a:chExt cx="1143000" cy="533400"/>
          </a:xfrm>
        </p:grpSpPr>
        <p:sp>
          <p:nvSpPr>
            <p:cNvPr id="63" name="Rounded Rectangle 62"/>
            <p:cNvSpPr/>
            <p:nvPr/>
          </p:nvSpPr>
          <p:spPr>
            <a:xfrm>
              <a:off x="4610100" y="836908"/>
              <a:ext cx="1143000" cy="5334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GPU Manager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62500" y="1199655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5067300" y="2280955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4114800" y="1371600"/>
            <a:ext cx="838200" cy="1524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67" name="Elbow Connector 66"/>
          <p:cNvCxnSpPr>
            <a:stCxn id="65" idx="1"/>
          </p:cNvCxnSpPr>
          <p:nvPr/>
        </p:nvCxnSpPr>
        <p:spPr>
          <a:xfrm rot="10800000">
            <a:off x="4572000" y="1524001"/>
            <a:ext cx="495300" cy="833154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081668" y="2447261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061098" y="2436628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2971800" y="3276601"/>
            <a:ext cx="1143000" cy="747793"/>
            <a:chOff x="2781300" y="838200"/>
            <a:chExt cx="1143000" cy="747793"/>
          </a:xfrm>
        </p:grpSpPr>
        <p:sp>
          <p:nvSpPr>
            <p:cNvPr id="71" name="Rounded Rectangle 70"/>
            <p:cNvSpPr/>
            <p:nvPr/>
          </p:nvSpPr>
          <p:spPr>
            <a:xfrm>
              <a:off x="2781300" y="838200"/>
              <a:ext cx="11430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 Worker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95600" y="1197373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895600" y="1433593"/>
              <a:ext cx="838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14900" y="3262394"/>
            <a:ext cx="1143000" cy="533400"/>
            <a:chOff x="4610100" y="836908"/>
            <a:chExt cx="11430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4610100" y="836908"/>
              <a:ext cx="1143000" cy="5334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GPU Manager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762500" y="1199655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</p:grpSp>
      <p:sp>
        <p:nvSpPr>
          <p:cNvPr id="77" name="Rectangle 76"/>
          <p:cNvSpPr/>
          <p:nvPr/>
        </p:nvSpPr>
        <p:spPr>
          <a:xfrm>
            <a:off x="5067301" y="3858088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2971800" y="4738608"/>
            <a:ext cx="1143000" cy="747793"/>
            <a:chOff x="2781300" y="838200"/>
            <a:chExt cx="1143000" cy="747793"/>
          </a:xfrm>
        </p:grpSpPr>
        <p:sp>
          <p:nvSpPr>
            <p:cNvPr id="79" name="Rounded Rectangle 78"/>
            <p:cNvSpPr/>
            <p:nvPr/>
          </p:nvSpPr>
          <p:spPr>
            <a:xfrm>
              <a:off x="2781300" y="838200"/>
              <a:ext cx="11430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 Worker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895600" y="1204993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895600" y="1433593"/>
              <a:ext cx="838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15784" y="4724401"/>
            <a:ext cx="1143000" cy="533400"/>
            <a:chOff x="4610100" y="836908"/>
            <a:chExt cx="1143000" cy="533400"/>
          </a:xfrm>
        </p:grpSpPr>
        <p:sp>
          <p:nvSpPr>
            <p:cNvPr id="83" name="Rounded Rectangle 82"/>
            <p:cNvSpPr/>
            <p:nvPr/>
          </p:nvSpPr>
          <p:spPr>
            <a:xfrm>
              <a:off x="4610100" y="836908"/>
              <a:ext cx="1143000" cy="5334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GPU Manager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762500" y="1199655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3086100" y="5486401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4114800" y="4419601"/>
            <a:ext cx="838200" cy="15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7" name="Curved Connector 86"/>
          <p:cNvCxnSpPr>
            <a:stCxn id="86" idx="2"/>
            <a:endCxn id="85" idx="3"/>
          </p:cNvCxnSpPr>
          <p:nvPr/>
        </p:nvCxnSpPr>
        <p:spPr>
          <a:xfrm rot="5400000">
            <a:off x="3733800" y="4762501"/>
            <a:ext cx="990600" cy="60960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0" idx="3"/>
          </p:cNvCxnSpPr>
          <p:nvPr/>
        </p:nvCxnSpPr>
        <p:spPr>
          <a:xfrm flipV="1">
            <a:off x="3924300" y="1516380"/>
            <a:ext cx="496184" cy="618461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102839" y="2944946"/>
            <a:ext cx="838200" cy="1524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90" name="Elbow Connector 89"/>
          <p:cNvCxnSpPr>
            <a:stCxn id="76" idx="1"/>
          </p:cNvCxnSpPr>
          <p:nvPr/>
        </p:nvCxnSpPr>
        <p:spPr>
          <a:xfrm rot="10800000">
            <a:off x="4560040" y="3089727"/>
            <a:ext cx="507261" cy="611614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95400" y="5850340"/>
            <a:ext cx="6480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GPU management thread pushes a </a:t>
            </a:r>
            <a:r>
              <a:rPr lang="en-US" sz="2400" dirty="0" smtClean="0"/>
              <a:t>CPU task </a:t>
            </a:r>
            <a:r>
              <a:rPr lang="en-US" sz="2400" dirty="0"/>
              <a:t>to the bottom of a random CPU </a:t>
            </a:r>
            <a:r>
              <a:rPr lang="en-US" sz="2400" dirty="0" smtClean="0"/>
              <a:t>worker’s </a:t>
            </a:r>
            <a:r>
              <a:rPr lang="en-US" sz="2400" dirty="0" err="1" smtClean="0"/>
              <a:t>deque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7014178" y="1371600"/>
            <a:ext cx="1977422" cy="13081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106811" y="1524001"/>
            <a:ext cx="83820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014178" y="167640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GPU non-runnable task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119625" y="2218661"/>
            <a:ext cx="838200" cy="1524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7014178" y="2371950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CPU non-runnable task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When Task Becomes Runnable: Case 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4889" y="5850340"/>
            <a:ext cx="613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CPU worker pushes a CPU task to the top</a:t>
            </a:r>
          </a:p>
          <a:p>
            <a:pPr algn="ctr"/>
            <a:r>
              <a:rPr lang="en-US" sz="2400" dirty="0"/>
              <a:t>of its own </a:t>
            </a:r>
            <a:r>
              <a:rPr lang="en-US" sz="2400" dirty="0" err="1"/>
              <a:t>deque</a:t>
            </a:r>
            <a:endParaRPr lang="en-US" sz="24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71800" y="1699467"/>
            <a:ext cx="1143000" cy="747793"/>
            <a:chOff x="2781300" y="838200"/>
            <a:chExt cx="1143000" cy="747793"/>
          </a:xfrm>
        </p:grpSpPr>
        <p:sp>
          <p:nvSpPr>
            <p:cNvPr id="41" name="Rounded Rectangle 40"/>
            <p:cNvSpPr/>
            <p:nvPr/>
          </p:nvSpPr>
          <p:spPr>
            <a:xfrm>
              <a:off x="2781300" y="838200"/>
              <a:ext cx="11430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 Worker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95600" y="1204993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95600" y="1433593"/>
              <a:ext cx="838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4</a:t>
              </a:r>
              <a:endParaRPr lang="en-US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14899" y="1685260"/>
            <a:ext cx="1143000" cy="533400"/>
            <a:chOff x="4610100" y="836908"/>
            <a:chExt cx="11430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4610100" y="836908"/>
              <a:ext cx="1143000" cy="5334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GPU Manager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62500" y="1199655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5067300" y="2280954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4114800" y="1371599"/>
            <a:ext cx="838200" cy="1524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49" name="Elbow Connector 48"/>
          <p:cNvCxnSpPr>
            <a:stCxn id="46" idx="1"/>
          </p:cNvCxnSpPr>
          <p:nvPr/>
        </p:nvCxnSpPr>
        <p:spPr>
          <a:xfrm rot="10800000">
            <a:off x="4572001" y="1516381"/>
            <a:ext cx="495299" cy="607827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092301" y="2447260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71731" y="2436627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971800" y="3276600"/>
            <a:ext cx="1143000" cy="747793"/>
            <a:chOff x="2781300" y="838200"/>
            <a:chExt cx="1143000" cy="747793"/>
          </a:xfrm>
        </p:grpSpPr>
        <p:sp>
          <p:nvSpPr>
            <p:cNvPr id="53" name="Rounded Rectangle 52"/>
            <p:cNvSpPr/>
            <p:nvPr/>
          </p:nvSpPr>
          <p:spPr>
            <a:xfrm>
              <a:off x="2781300" y="838200"/>
              <a:ext cx="11430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 Worker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95600" y="1204993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95600" y="1433593"/>
              <a:ext cx="838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914900" y="3262393"/>
            <a:ext cx="1143000" cy="533400"/>
            <a:chOff x="4610100" y="836908"/>
            <a:chExt cx="1143000" cy="533400"/>
          </a:xfrm>
        </p:grpSpPr>
        <p:sp>
          <p:nvSpPr>
            <p:cNvPr id="58" name="Rounded Rectangle 57"/>
            <p:cNvSpPr/>
            <p:nvPr/>
          </p:nvSpPr>
          <p:spPr>
            <a:xfrm>
              <a:off x="4610100" y="836908"/>
              <a:ext cx="1143000" cy="5334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GPU Manager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762500" y="1199655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5067301" y="3858087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971800" y="4738607"/>
            <a:ext cx="1143000" cy="747793"/>
            <a:chOff x="2781300" y="838200"/>
            <a:chExt cx="1143000" cy="747793"/>
          </a:xfrm>
        </p:grpSpPr>
        <p:sp>
          <p:nvSpPr>
            <p:cNvPr id="95" name="Rounded Rectangle 94"/>
            <p:cNvSpPr/>
            <p:nvPr/>
          </p:nvSpPr>
          <p:spPr>
            <a:xfrm>
              <a:off x="2781300" y="838200"/>
              <a:ext cx="11430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 Worker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895600" y="1204993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95600" y="1433593"/>
              <a:ext cx="838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915784" y="4724400"/>
            <a:ext cx="1143000" cy="533400"/>
            <a:chOff x="4610100" y="836908"/>
            <a:chExt cx="1143000" cy="533400"/>
          </a:xfrm>
        </p:grpSpPr>
        <p:sp>
          <p:nvSpPr>
            <p:cNvPr id="99" name="Rounded Rectangle 98"/>
            <p:cNvSpPr/>
            <p:nvPr/>
          </p:nvSpPr>
          <p:spPr>
            <a:xfrm>
              <a:off x="4610100" y="836908"/>
              <a:ext cx="1143000" cy="5334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GPU Manager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62500" y="1199655"/>
              <a:ext cx="8382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4114800" y="4419600"/>
            <a:ext cx="838200" cy="15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2" name="Curved Connector 101"/>
          <p:cNvCxnSpPr>
            <a:stCxn id="101" idx="2"/>
            <a:endCxn id="96" idx="3"/>
          </p:cNvCxnSpPr>
          <p:nvPr/>
        </p:nvCxnSpPr>
        <p:spPr>
          <a:xfrm rot="5400000">
            <a:off x="3924300" y="4572000"/>
            <a:ext cx="609600" cy="60960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43" idx="3"/>
          </p:cNvCxnSpPr>
          <p:nvPr/>
        </p:nvCxnSpPr>
        <p:spPr>
          <a:xfrm flipV="1">
            <a:off x="3924300" y="1524000"/>
            <a:ext cx="496184" cy="847060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102839" y="2944945"/>
            <a:ext cx="838200" cy="1524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105" name="Elbow Connector 104"/>
          <p:cNvCxnSpPr>
            <a:stCxn id="54" idx="3"/>
          </p:cNvCxnSpPr>
          <p:nvPr/>
        </p:nvCxnSpPr>
        <p:spPr>
          <a:xfrm flipV="1">
            <a:off x="3924300" y="3097346"/>
            <a:ext cx="635741" cy="622247"/>
          </a:xfrm>
          <a:prstGeom prst="bentConnector3">
            <a:avLst>
              <a:gd name="adj1" fmla="val 100174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061098" y="5334000"/>
            <a:ext cx="838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014178" y="1371600"/>
            <a:ext cx="1977422" cy="13081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106811" y="1524001"/>
            <a:ext cx="83820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014178" y="167640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GPU non-runnable task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19625" y="2218661"/>
            <a:ext cx="838200" cy="1524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014178" y="2371950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CPU non-runnable task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0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Porting to Another System …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C:\Users\mangpo\Pictures\Drawing\system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8" y="1703385"/>
            <a:ext cx="2743200" cy="254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mangpo\Pictures\Drawing\systems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951" y="1350363"/>
            <a:ext cx="3529011" cy="32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mangpo\Pictures\Drawing\mark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9490">
            <a:off x="6326889" y="3429000"/>
            <a:ext cx="457200" cy="51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mangpo\Pictures\Drawing\programmers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663" y="3944045"/>
            <a:ext cx="2774673" cy="289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mangpo\Pictures\Drawing\spe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66" y="1600200"/>
            <a:ext cx="3874634" cy="103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mangpo\Pictures\Drawing\mark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5" y="3462593"/>
            <a:ext cx="422405" cy="57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C:\Users\mangpo\Pictures\Drawing\programmers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96421"/>
            <a:ext cx="2396565" cy="30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Document 15"/>
          <p:cNvSpPr/>
          <p:nvPr/>
        </p:nvSpPr>
        <p:spPr>
          <a:xfrm>
            <a:off x="76200" y="4343400"/>
            <a:ext cx="1483587" cy="609600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</a:t>
            </a:r>
            <a:br>
              <a:rPr lang="en-US" dirty="0" smtClean="0"/>
            </a:br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17" name="Picture 7" descr="C:\Users\mangpo\Pictures\Drawing\mark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65" y="3617473"/>
            <a:ext cx="302360" cy="33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Document 17"/>
          <p:cNvSpPr/>
          <p:nvPr/>
        </p:nvSpPr>
        <p:spPr>
          <a:xfrm>
            <a:off x="5813695" y="4613640"/>
            <a:ext cx="1483587" cy="609600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</a:t>
            </a:r>
            <a:br>
              <a:rPr lang="en-US" dirty="0" smtClean="0"/>
            </a:br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21" name="Flowchart: Document 20"/>
          <p:cNvSpPr/>
          <p:nvPr/>
        </p:nvSpPr>
        <p:spPr>
          <a:xfrm>
            <a:off x="5813694" y="4606713"/>
            <a:ext cx="1483587" cy="60960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w/ local</a:t>
            </a:r>
          </a:p>
          <a:p>
            <a:pPr algn="ctr"/>
            <a:r>
              <a:rPr lang="en-US" dirty="0" smtClean="0"/>
              <a:t>scratchpad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4800600" y="1506324"/>
            <a:ext cx="1158736" cy="1219200"/>
          </a:xfrm>
          <a:prstGeom prst="mathMultiply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9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Concrete Example: </a:t>
            </a: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Convolution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D:\pbgpu\plots\conv_kao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21" y="2057400"/>
            <a:ext cx="2958299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bgpu\plots\conv_comm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21" y="2057400"/>
            <a:ext cx="2832593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pbgpu\plots\conv_min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207" y="2057401"/>
            <a:ext cx="2832593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5400" y="16002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Desktop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160020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47052" y="16002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Laptop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219200" y="3276602"/>
            <a:ext cx="379670" cy="381000"/>
          </a:xfrm>
          <a:prstGeom prst="ellipse">
            <a:avLst/>
          </a:prstGeom>
          <a:solidFill>
            <a:srgbClr val="59B0B9">
              <a:alpha val="4902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50471" y="3395384"/>
            <a:ext cx="379670" cy="381000"/>
          </a:xfrm>
          <a:prstGeom prst="ellipse">
            <a:avLst/>
          </a:prstGeom>
          <a:solidFill>
            <a:srgbClr val="98C723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52305" y="3310219"/>
            <a:ext cx="379670" cy="381000"/>
          </a:xfrm>
          <a:prstGeom prst="ellipse">
            <a:avLst/>
          </a:prstGeom>
          <a:solidFill>
            <a:srgbClr val="FF9933">
              <a:alpha val="4902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67966" y="6096000"/>
            <a:ext cx="3429144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At kernel width = 7</a:t>
            </a:r>
            <a:endParaRPr lang="en-US" sz="32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7" t="12468" r="1851" b="54747"/>
          <a:stretch/>
        </p:blipFill>
        <p:spPr bwMode="auto">
          <a:xfrm>
            <a:off x="438954" y="4219192"/>
            <a:ext cx="8324046" cy="187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086600" y="2081151"/>
            <a:ext cx="1981200" cy="304799"/>
          </a:xfrm>
          <a:prstGeom prst="roundRect">
            <a:avLst/>
          </a:prstGeom>
          <a:solidFill>
            <a:srgbClr val="B77BB4">
              <a:alpha val="43922"/>
            </a:srgb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086600" y="2385950"/>
            <a:ext cx="1981200" cy="304799"/>
          </a:xfrm>
          <a:prstGeom prst="roundRect">
            <a:avLst/>
          </a:prstGeom>
          <a:solidFill>
            <a:srgbClr val="DEAE00">
              <a:alpha val="49020"/>
            </a:srgb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444804" y="2964412"/>
            <a:ext cx="379670" cy="381000"/>
          </a:xfrm>
          <a:prstGeom prst="ellipse">
            <a:avLst/>
          </a:prstGeom>
          <a:solidFill>
            <a:srgbClr val="59B0B9">
              <a:alpha val="4902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40094" y="3106853"/>
            <a:ext cx="379670" cy="381000"/>
          </a:xfrm>
          <a:prstGeom prst="ellipse">
            <a:avLst/>
          </a:prstGeom>
          <a:solidFill>
            <a:srgbClr val="59B0B9">
              <a:alpha val="4902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62650" y="3204884"/>
            <a:ext cx="379670" cy="381000"/>
          </a:xfrm>
          <a:prstGeom prst="ellipse">
            <a:avLst/>
          </a:prstGeom>
          <a:solidFill>
            <a:srgbClr val="FF33E2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09139" y="6096000"/>
            <a:ext cx="3491661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At kernel width =15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429000" y="1219200"/>
            <a:ext cx="271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choices are 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3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 animBg="1"/>
      <p:bldP spid="18" grpId="1" animBg="1"/>
      <p:bldP spid="19" grpId="0" animBg="1"/>
      <p:bldP spid="19" grpId="1" animBg="1"/>
      <p:bldP spid="11" grpId="0" animBg="1"/>
      <p:bldP spid="6" grpId="0" animBg="1"/>
      <p:bldP spid="6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Search Space is Huge and Complex …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096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Which devices?</a:t>
            </a:r>
          </a:p>
          <a:p>
            <a:r>
              <a:rPr lang="en-US" dirty="0" smtClean="0"/>
              <a:t>Which algorithms?</a:t>
            </a:r>
          </a:p>
          <a:p>
            <a:r>
              <a:rPr lang="en-US" dirty="0" smtClean="0"/>
              <a:t>Which memory?</a:t>
            </a:r>
          </a:p>
          <a:p>
            <a:r>
              <a:rPr lang="en-US" dirty="0" smtClean="0"/>
              <a:t>How many threads per block?</a:t>
            </a:r>
          </a:p>
          <a:p>
            <a:r>
              <a:rPr lang="en-US" dirty="0" smtClean="0"/>
              <a:t>How to divide workload?</a:t>
            </a:r>
          </a:p>
          <a:p>
            <a:r>
              <a:rPr lang="en-US" dirty="0" smtClean="0"/>
              <a:t>Transfer data to a faster device or keep the computation local?</a:t>
            </a:r>
          </a:p>
          <a:p>
            <a:pPr marL="0" indent="0">
              <a:buNone/>
            </a:pPr>
            <a:r>
              <a:rPr lang="en-US" dirty="0" smtClean="0"/>
              <a:t>	…</a:t>
            </a:r>
          </a:p>
          <a:p>
            <a:endParaRPr lang="en-US" dirty="0"/>
          </a:p>
        </p:txBody>
      </p:sp>
      <p:pic>
        <p:nvPicPr>
          <p:cNvPr id="10242" name="Picture 2" descr="C:\Users\mangpo\Pictures\Drawing\programmers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370917"/>
            <a:ext cx="2613561" cy="348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9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Search Space is Huge and Complex …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733800"/>
            <a:ext cx="6019800" cy="68580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i="1" dirty="0" smtClean="0"/>
              <a:t>Need to </a:t>
            </a:r>
            <a:r>
              <a:rPr lang="en-US" sz="4000" b="1" i="1" dirty="0"/>
              <a:t>build programs to automatically </a:t>
            </a:r>
            <a:r>
              <a:rPr lang="en-US" sz="4000" b="1" i="1" dirty="0" smtClean="0"/>
              <a:t>adapt!</a:t>
            </a:r>
            <a:endParaRPr lang="en-US" sz="4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828800"/>
            <a:ext cx="8534400" cy="9541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Infeasible </a:t>
            </a:r>
            <a:r>
              <a:rPr lang="en-US" sz="2800" dirty="0"/>
              <a:t>to find the best choice manually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Unified model-driven analysis across tool chains is hard.</a:t>
            </a:r>
            <a:endParaRPr lang="en-US" sz="2800" dirty="0"/>
          </a:p>
        </p:txBody>
      </p:sp>
      <p:pic>
        <p:nvPicPr>
          <p:cNvPr id="8" name="Picture 2" descr="C:\Users\mangpo\Pictures\Drawing\programmer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4872"/>
            <a:ext cx="3278617" cy="343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3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Portable Programming Model for Heterogeneous Architectures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49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Compiler</a:t>
            </a:r>
            <a:r>
              <a:rPr lang="en-US" dirty="0" smtClean="0"/>
              <a:t> that automatically converts input program into optimized code for different devices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Runtime system </a:t>
            </a:r>
            <a:r>
              <a:rPr lang="en-US" dirty="0" smtClean="0"/>
              <a:t>that schedules tasks efficiently and manages memory cleverly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Hybrid CPU work-stealing GPU work pushing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Empirical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autotuner</a:t>
            </a:r>
            <a:r>
              <a:rPr lang="en-US" b="1" dirty="0"/>
              <a:t> </a:t>
            </a:r>
            <a:r>
              <a:rPr lang="en-US" dirty="0"/>
              <a:t>that automatically finds the best program configuration: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Mapping of computations to devices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Types of memory to use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Workload balance among devices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t="10059" r="18292" b="5496"/>
          <a:stretch/>
        </p:blipFill>
        <p:spPr bwMode="auto">
          <a:xfrm>
            <a:off x="8177729" y="6172200"/>
            <a:ext cx="89007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4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A98D63"/>
      </a:accent5>
      <a:accent6>
        <a:srgbClr val="FF9933"/>
      </a:accent6>
      <a:hlink>
        <a:srgbClr val="26CBEC"/>
      </a:hlink>
      <a:folHlink>
        <a:srgbClr val="598C8C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2897</Words>
  <Application>Microsoft Office PowerPoint</Application>
  <PresentationFormat>On-screen Show (4:3)</PresentationFormat>
  <Paragraphs>838</Paragraphs>
  <Slides>43</Slides>
  <Notes>36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Portable Performance on Heterogeneous Architectures</vt:lpstr>
      <vt:lpstr>Programming on Heterogeneous Architectures …</vt:lpstr>
      <vt:lpstr>Programming on Heterogeneous Architectures …</vt:lpstr>
      <vt:lpstr>Porting to Another System …</vt:lpstr>
      <vt:lpstr>Porting to Another System …</vt:lpstr>
      <vt:lpstr>Concrete Example: Convolution</vt:lpstr>
      <vt:lpstr>Search Space is Huge and Complex …</vt:lpstr>
      <vt:lpstr>Search Space is Huge and Complex …</vt:lpstr>
      <vt:lpstr>Portable Programming Model for Heterogeneous Architectures</vt:lpstr>
      <vt:lpstr>PetaBricks</vt:lpstr>
      <vt:lpstr>PowerPoint Presentation</vt:lpstr>
      <vt:lpstr>Algorithmic Choices of Convolution</vt:lpstr>
      <vt:lpstr>Algorithmic Choices of Convolution</vt:lpstr>
      <vt:lpstr>Language [PLDI’09]</vt:lpstr>
      <vt:lpstr>Automatic OpenCL Code Generation</vt:lpstr>
      <vt:lpstr>PowerPoint Presentation</vt:lpstr>
      <vt:lpstr>Scheduling Choices: Convolution</vt:lpstr>
      <vt:lpstr>Data Movement Analysis</vt:lpstr>
      <vt:lpstr>PowerPoint Presentation</vt:lpstr>
      <vt:lpstr>Runtime System</vt:lpstr>
      <vt:lpstr>GPU Tasks</vt:lpstr>
      <vt:lpstr>Memory Management</vt:lpstr>
      <vt:lpstr>CPU-GPU Workload Balancing</vt:lpstr>
      <vt:lpstr>PowerPoint Presentation</vt:lpstr>
      <vt:lpstr>GPU Choice Representation</vt:lpstr>
      <vt:lpstr>GPU Choice Representation</vt:lpstr>
      <vt:lpstr>GPU Choice Representation</vt:lpstr>
      <vt:lpstr>PowerPoint Presentation</vt:lpstr>
      <vt:lpstr>Experimental Results</vt:lpstr>
      <vt:lpstr>PowerPoint Presentation</vt:lpstr>
      <vt:lpstr>Experiment: Convolution</vt:lpstr>
      <vt:lpstr>Experiment: Stressen (Matrix Multiply)</vt:lpstr>
      <vt:lpstr>Experiment: Poisson 2D SOR</vt:lpstr>
      <vt:lpstr>Experiment: Tridiagonal Solver</vt:lpstr>
      <vt:lpstr>Experiment: Sort</vt:lpstr>
      <vt:lpstr>Experiment: SVD</vt:lpstr>
      <vt:lpstr>Experiment: Black-sholes</vt:lpstr>
      <vt:lpstr>Choice Differences Across Machines</vt:lpstr>
      <vt:lpstr>PowerPoint Presentation</vt:lpstr>
      <vt:lpstr>Benchmarks</vt:lpstr>
      <vt:lpstr>When Task Becomes Runnable: Case 1</vt:lpstr>
      <vt:lpstr>When Task Becomes Runnable: Case 1</vt:lpstr>
      <vt:lpstr>When Task Becomes Runnable: Case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Performance on Heterogeneous Architectures</dc:title>
  <dc:creator>Phitchaya Phothilimthana</dc:creator>
  <cp:lastModifiedBy>Phitchaya Phothilimthana</cp:lastModifiedBy>
  <cp:revision>407</cp:revision>
  <dcterms:created xsi:type="dcterms:W3CDTF">2013-03-07T05:46:40Z</dcterms:created>
  <dcterms:modified xsi:type="dcterms:W3CDTF">2013-03-20T06:07:01Z</dcterms:modified>
</cp:coreProperties>
</file>