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65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52525"/>
              </a:buClr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333333"/>
              </a:buClr>
            </a:pP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EE12-ECC6-0B46-BD6A-4DADF9661BFD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46E3-C8A1-DD41-8E6B-6A74F79D1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9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lt"/>
              <a:t>‹#›</a:t>
            </a:fld>
            <a:endParaRPr lang="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lt" sz="1000">
                <a:solidFill>
                  <a:schemeClr val="dk2"/>
                </a:solidFill>
              </a:rPr>
              <a:t>‹#›</a:t>
            </a:fld>
            <a:endParaRPr lang="lt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11708" y="5389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sz="6000" b="1"/>
              <a:t>Gradle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15610" y="300038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 dirty="0" smtClean="0"/>
              <a:t>Manuel Vega Ulloa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 smtClean="0"/>
              <a:t>Para VUMI</a:t>
            </a: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Partial builds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94825" y="1152475"/>
            <a:ext cx="30146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lt"/>
              <a:t>Gradle helps quickly accomplish the task by only building parts of the project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150" y="175637"/>
            <a:ext cx="5873250" cy="47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Efficient test execution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800100" lvl="0" indent="-228600" rtl="0">
              <a:lnSpc>
                <a:spcPct val="165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000000"/>
                </a:solidFill>
                <a:highlight>
                  <a:srgbClr val="FFFFFF"/>
                </a:highlight>
              </a:rPr>
              <a:t>Filter tests</a:t>
            </a: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 by type, group or pattern</a:t>
            </a:r>
          </a:p>
          <a:p>
            <a:pPr marL="800100" lvl="0" indent="-228600" rtl="0">
              <a:lnSpc>
                <a:spcPct val="165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Run a single test</a:t>
            </a:r>
          </a:p>
          <a:p>
            <a:pPr marL="800100" lvl="0" indent="-228600" rtl="0">
              <a:lnSpc>
                <a:spcPct val="165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Rerun failed tests</a:t>
            </a:r>
          </a:p>
          <a:p>
            <a:pPr marL="800100" lvl="0" indent="-228600" rtl="0">
              <a:lnSpc>
                <a:spcPct val="165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Fail fast (stop on first failure)</a:t>
            </a:r>
          </a:p>
          <a:p>
            <a:pPr marL="800100" lvl="0" indent="-228600" rtl="0">
              <a:lnSpc>
                <a:spcPct val="165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Run tests in parallel</a:t>
            </a:r>
          </a:p>
          <a:p>
            <a:pPr marL="800100" lvl="0" indent="-228600" rtl="0">
              <a:lnSpc>
                <a:spcPct val="165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Distribute tests across multiple runtimes or machines</a:t>
            </a:r>
          </a:p>
          <a:p>
            <a:pPr marL="800100" lvl="0" indent="-228600" rtl="0">
              <a:lnSpc>
                <a:spcPct val="165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Skip tests when not needed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Gradle’s Daemon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</a:pPr>
            <a:r>
              <a:rPr lang="lt">
                <a:solidFill>
                  <a:srgbClr val="000000"/>
                </a:solidFill>
                <a:highlight>
                  <a:srgbClr val="FFFFFF"/>
                </a:highlight>
              </a:rPr>
              <a:t>cuts startup time to near zero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</a:pPr>
            <a:r>
              <a:rPr lang="lt">
                <a:solidFill>
                  <a:srgbClr val="000000"/>
                </a:solidFill>
                <a:highlight>
                  <a:srgbClr val="FFFFFF"/>
                </a:highlight>
              </a:rPr>
              <a:t>enhances incremental builds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</a:pPr>
            <a:r>
              <a:rPr lang="lt">
                <a:solidFill>
                  <a:srgbClr val="000000"/>
                </a:solidFill>
                <a:highlight>
                  <a:srgbClr val="FFFFFF"/>
                </a:highlight>
              </a:rPr>
              <a:t>reuses the execution plan between subsequent builds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</a:pPr>
            <a:r>
              <a:rPr lang="lt">
                <a:solidFill>
                  <a:srgbClr val="000000"/>
                </a:solidFill>
                <a:highlight>
                  <a:srgbClr val="FFFFFF"/>
                </a:highlight>
              </a:rPr>
              <a:t>monitors changes to make builds reactive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</a:pPr>
            <a:r>
              <a:rPr lang="lt">
                <a:solidFill>
                  <a:srgbClr val="000000"/>
                </a:solidFill>
                <a:highlight>
                  <a:srgbClr val="FFFFFF"/>
                </a:highlight>
              </a:rPr>
              <a:t>lets you move seamlessly between the IDE and command line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</a:pPr>
            <a:r>
              <a:rPr lang="lt">
                <a:solidFill>
                  <a:srgbClr val="000000"/>
                </a:solidFill>
                <a:highlight>
                  <a:srgbClr val="FFFFFF"/>
                </a:highlight>
              </a:rPr>
              <a:t>performs preemptive work and maintenance tasks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From continuous integration to delivery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lt"/>
              <a:t>Get feedback sooner thanks to CI job caching and Gradle’s incremental build capabilities.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lt"/>
              <a:t>Activate Gradle’s numerous reports to inspect build results, troubleshoot problems and monitor build performance.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lt"/>
              <a:t>Use Gradle’s publishing tasks to turn the CI server into a publishing tool and release manager.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lt"/>
              <a:t>Push artifacts to a binary repository, documentation to a web server or your app to a staging or production environment.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Android studio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-213000" y="1381075"/>
            <a:ext cx="94700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Automatic configuration of build variants and multiple APK file generation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ProGuard obfuscation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App-signing capabilities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Vector drawables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Project wizard for creating a Gradle-based project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Command line and IDE compatibility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Repositories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61100" y="1381075"/>
            <a:ext cx="88370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repositories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jcenter()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mavenCentral()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maven { url </a:t>
            </a:r>
            <a:r>
              <a:rPr lang="lt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'https://twittersdk.artifactoryonline.com/twittersdk/public/' </a:t>
            </a: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maven { url </a:t>
            </a:r>
            <a:r>
              <a:rPr lang="lt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'https://maven.fabric.io/public' </a:t>
            </a: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Global parameters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53450" y="1440125"/>
            <a:ext cx="88370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maven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credentials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username projectNexusUsername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password projectNexusPassword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url </a:t>
            </a:r>
            <a:r>
              <a:rPr lang="lt" sz="16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'http://nexus.app.lan/nexus/content/repositories/releases'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verify </a:t>
            </a:r>
            <a:r>
              <a:rPr lang="en-US" dirty="0" err="1" smtClean="0"/>
              <a:t>installtion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dirty="0" err="1"/>
              <a:t>g</a:t>
            </a:r>
            <a:r>
              <a:rPr lang="en-US" dirty="0" err="1" smtClean="0"/>
              <a:t>radle</a:t>
            </a:r>
            <a:endParaRPr lang="en-US" dirty="0" smtClean="0"/>
          </a:p>
          <a:p>
            <a:pPr>
              <a:buFont typeface="Wingdings" charset="0"/>
              <a:buChar char="Ø"/>
            </a:pPr>
            <a:r>
              <a:rPr lang="en-US" dirty="0" err="1"/>
              <a:t>gradle</a:t>
            </a:r>
            <a:r>
              <a:rPr lang="en-US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8515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Gradle</a:t>
            </a:r>
            <a:r>
              <a:rPr lang="en-US" dirty="0" smtClean="0"/>
              <a:t> for the first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has a build file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 err="1" smtClean="0"/>
              <a:t>build.gradle</a:t>
            </a:r>
            <a:endParaRPr lang="en-US" dirty="0" smtClean="0"/>
          </a:p>
          <a:p>
            <a:r>
              <a:rPr lang="en-US" dirty="0" smtClean="0"/>
              <a:t>This contains….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And Plugins</a:t>
            </a:r>
          </a:p>
          <a:p>
            <a:pPr lvl="1"/>
            <a:r>
              <a:rPr lang="en-US" dirty="0" smtClean="0"/>
              <a:t>And Dependencies</a:t>
            </a:r>
          </a:p>
          <a:p>
            <a:pPr lvl="1"/>
            <a:r>
              <a:rPr lang="en-US" dirty="0" smtClean="0"/>
              <a:t>And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 </a:t>
            </a:r>
            <a:r>
              <a:rPr lang="en-US" dirty="0" err="1" smtClean="0"/>
              <a:t>build.gradle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task hello {</a:t>
            </a:r>
          </a:p>
          <a:p>
            <a:r>
              <a:rPr lang="en-US" dirty="0" err="1" smtClean="0"/>
              <a:t>doLast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“Hello, </a:t>
            </a:r>
            <a:r>
              <a:rPr lang="en-US" dirty="0" err="1" smtClean="0"/>
              <a:t>Gradle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&gt; </a:t>
            </a:r>
            <a:r>
              <a:rPr lang="en-US" dirty="0" err="1"/>
              <a:t>g</a:t>
            </a:r>
            <a:r>
              <a:rPr lang="en-US" dirty="0" err="1" smtClean="0"/>
              <a:t>radle</a:t>
            </a:r>
            <a:r>
              <a:rPr lang="en-US" dirty="0" smtClean="0"/>
              <a:t> hello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lt" b="1"/>
              <a:t>Gradle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lt">
                <a:solidFill>
                  <a:srgbClr val="252525"/>
                </a:solidFill>
                <a:highlight>
                  <a:srgbClr val="FFFFFF"/>
                </a:highlight>
              </a:rPr>
              <a:t>open source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lt">
                <a:solidFill>
                  <a:srgbClr val="252525"/>
                </a:solidFill>
                <a:highlight>
                  <a:srgbClr val="FFFFFF"/>
                </a:highlight>
              </a:rPr>
              <a:t>build automation system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lt">
                <a:solidFill>
                  <a:srgbClr val="252525"/>
                </a:solidFill>
                <a:highlight>
                  <a:srgbClr val="FFFFFF"/>
                </a:highlight>
              </a:rPr>
              <a:t>builds upon the concepts of Apache Ant and Apache Maven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lt">
                <a:solidFill>
                  <a:srgbClr val="252525"/>
                </a:solidFill>
                <a:highlight>
                  <a:srgbClr val="FFFFFF"/>
                </a:highlight>
              </a:rPr>
              <a:t>introduces a Groovy-based domain-specific language (DSL)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300" y="464675"/>
            <a:ext cx="19050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Gradle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Task Domain Specific Language</a:t>
            </a:r>
          </a:p>
          <a:p>
            <a:pPr lvl="1"/>
            <a:r>
              <a:rPr lang="en-US" dirty="0" smtClean="0"/>
              <a:t>Each Task has a lifecycle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</a:p>
          <a:p>
            <a:pPr lvl="2"/>
            <a:r>
              <a:rPr lang="en-US" dirty="0" smtClean="0"/>
              <a:t>Defined by 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2"/>
            <a:r>
              <a:rPr lang="en-US" dirty="0" smtClean="0"/>
              <a:t>Custom Properties</a:t>
            </a:r>
          </a:p>
          <a:p>
            <a:pPr marL="342900" lvl="1"/>
            <a:r>
              <a:rPr lang="en-US" dirty="0"/>
              <a:t>	</a:t>
            </a:r>
            <a:endParaRPr lang="en-US" dirty="0" smtClean="0"/>
          </a:p>
          <a:p>
            <a:pPr marL="342900" lvl="1"/>
            <a:r>
              <a:rPr lang="en-US" dirty="0" smtClean="0"/>
              <a:t>Please </a:t>
            </a:r>
            <a:r>
              <a:rPr lang="en-US" dirty="0" err="1" smtClean="0"/>
              <a:t>google</a:t>
            </a:r>
            <a:r>
              <a:rPr lang="en-US" dirty="0" smtClean="0"/>
              <a:t> &amp; Learn About DSL….</a:t>
            </a:r>
          </a:p>
          <a:p>
            <a:pPr lvl="1"/>
            <a:r>
              <a:rPr lang="en-US" dirty="0" smtClean="0"/>
              <a:t>What is DSL</a:t>
            </a:r>
          </a:p>
          <a:p>
            <a:pPr lvl="1"/>
            <a:r>
              <a:rPr lang="en-US" dirty="0" smtClean="0"/>
              <a:t>What is DSL Language</a:t>
            </a:r>
          </a:p>
          <a:p>
            <a:pPr lvl="1"/>
            <a:r>
              <a:rPr lang="en-US" dirty="0" smtClean="0"/>
              <a:t>What is use of DSL Language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Code that </a:t>
            </a:r>
            <a:r>
              <a:rPr lang="en-US" dirty="0" err="1" smtClean="0"/>
              <a:t>Gradle</a:t>
            </a:r>
            <a:r>
              <a:rPr lang="en-US" dirty="0" smtClean="0"/>
              <a:t> executes</a:t>
            </a:r>
          </a:p>
          <a:p>
            <a:pPr lvl="1"/>
            <a:r>
              <a:rPr lang="en-US" dirty="0" smtClean="0"/>
              <a:t>Has a lifecycle</a:t>
            </a:r>
          </a:p>
          <a:p>
            <a:pPr lvl="2"/>
            <a:r>
              <a:rPr lang="en-US" dirty="0" smtClean="0"/>
              <a:t>Initialization phase</a:t>
            </a:r>
          </a:p>
          <a:p>
            <a:pPr lvl="2"/>
            <a:r>
              <a:rPr lang="en-US" dirty="0" smtClean="0"/>
              <a:t>Configuration phase</a:t>
            </a:r>
          </a:p>
          <a:p>
            <a:pPr lvl="2"/>
            <a:r>
              <a:rPr lang="en-US" dirty="0" smtClean="0"/>
              <a:t>Execution phase</a:t>
            </a:r>
          </a:p>
          <a:p>
            <a:pPr lvl="1"/>
            <a:r>
              <a:rPr lang="en-US" dirty="0" smtClean="0"/>
              <a:t>Has Properties</a:t>
            </a:r>
          </a:p>
          <a:p>
            <a:pPr lvl="1"/>
            <a:r>
              <a:rPr lang="en-US" dirty="0" smtClean="0"/>
              <a:t>Has ‘actions’</a:t>
            </a:r>
          </a:p>
          <a:p>
            <a:pPr lvl="2"/>
            <a:r>
              <a:rPr lang="en-US" dirty="0" smtClean="0"/>
              <a:t>First action</a:t>
            </a:r>
          </a:p>
          <a:p>
            <a:pPr lvl="2"/>
            <a:r>
              <a:rPr lang="en-US" dirty="0" smtClean="0"/>
              <a:t>Last action</a:t>
            </a:r>
          </a:p>
          <a:p>
            <a:pPr lvl="1"/>
            <a:r>
              <a:rPr lang="en-US" dirty="0" smtClean="0"/>
              <a:t>Can have dependencies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vi </a:t>
            </a:r>
            <a:r>
              <a:rPr lang="en-US" dirty="0" err="1"/>
              <a:t>build.gradle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Way 1</a:t>
            </a:r>
          </a:p>
          <a:p>
            <a:r>
              <a:rPr lang="en-US" dirty="0" err="1" smtClean="0"/>
              <a:t>project.task</a:t>
            </a:r>
            <a:r>
              <a:rPr lang="en-US" dirty="0" smtClean="0"/>
              <a:t>(“Task1”)</a:t>
            </a:r>
          </a:p>
          <a:p>
            <a:endParaRPr lang="en-US" dirty="0"/>
          </a:p>
          <a:p>
            <a:r>
              <a:rPr lang="en-US" dirty="0" smtClean="0"/>
              <a:t>Way 2</a:t>
            </a:r>
          </a:p>
          <a:p>
            <a:r>
              <a:rPr lang="en-US" dirty="0" smtClean="0"/>
              <a:t>task(“Task2”)</a:t>
            </a:r>
          </a:p>
          <a:p>
            <a:endParaRPr lang="en-US" dirty="0" smtClean="0"/>
          </a:p>
          <a:p>
            <a:r>
              <a:rPr lang="en-US" dirty="0" smtClean="0"/>
              <a:t>Way 3</a:t>
            </a:r>
          </a:p>
          <a:p>
            <a:r>
              <a:rPr lang="en-US" dirty="0"/>
              <a:t>t</a:t>
            </a:r>
            <a:r>
              <a:rPr lang="en-US" dirty="0" smtClean="0"/>
              <a:t>ask “Task3”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Way 4</a:t>
            </a:r>
          </a:p>
          <a:p>
            <a:r>
              <a:rPr lang="en-US" dirty="0" smtClean="0"/>
              <a:t>task Task4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gradle</a:t>
            </a:r>
            <a:r>
              <a:rPr lang="en-US" dirty="0" smtClean="0"/>
              <a:t>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Task4.description = “Tasks 4 Description”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Execute/Running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750" dirty="0"/>
              <a:t>Task4.doLast {</a:t>
            </a:r>
            <a:r>
              <a:rPr lang="en-US" sz="3750" dirty="0" err="1"/>
              <a:t>println</a:t>
            </a:r>
            <a:r>
              <a:rPr lang="en-US" sz="3750" dirty="0"/>
              <a:t> “This is Task 4”}</a:t>
            </a:r>
          </a:p>
          <a:p>
            <a:endParaRPr lang="en-US" sz="3750" dirty="0"/>
          </a:p>
          <a:p>
            <a:r>
              <a:rPr lang="en-US" sz="3750" dirty="0"/>
              <a:t>Task3 &lt;&lt; {</a:t>
            </a:r>
            <a:r>
              <a:rPr lang="en-US" sz="3750" dirty="0" err="1"/>
              <a:t>println</a:t>
            </a:r>
            <a:r>
              <a:rPr lang="en-US" sz="3750" dirty="0"/>
              <a:t> “This is Task 3”}</a:t>
            </a:r>
          </a:p>
          <a:p>
            <a:endParaRPr lang="en-US" sz="3750" dirty="0"/>
          </a:p>
          <a:p>
            <a:r>
              <a:rPr lang="en-US" sz="3750" dirty="0"/>
              <a:t>task Task5 </a:t>
            </a:r>
            <a:r>
              <a:rPr lang="en-US" sz="3750" dirty="0"/>
              <a:t>&lt;&lt; {</a:t>
            </a:r>
            <a:r>
              <a:rPr lang="en-US" sz="3750" dirty="0" err="1"/>
              <a:t>println</a:t>
            </a:r>
            <a:r>
              <a:rPr lang="en-US" sz="3750" dirty="0"/>
              <a:t> “This is Task </a:t>
            </a:r>
            <a:r>
              <a:rPr lang="en-US" sz="3750" dirty="0"/>
              <a:t>5”}</a:t>
            </a:r>
          </a:p>
          <a:p>
            <a:endParaRPr lang="en-US" sz="3750" dirty="0"/>
          </a:p>
          <a:p>
            <a:r>
              <a:rPr lang="en-US" sz="3750" dirty="0"/>
              <a:t>Task5 &lt;&lt; {</a:t>
            </a:r>
            <a:r>
              <a:rPr lang="en-US" sz="3750" dirty="0" err="1"/>
              <a:t>println</a:t>
            </a:r>
            <a:r>
              <a:rPr lang="en-US" sz="3750" dirty="0"/>
              <a:t> </a:t>
            </a:r>
            <a:r>
              <a:rPr lang="en-US" sz="3750" dirty="0"/>
              <a:t>“Another </a:t>
            </a:r>
            <a:r>
              <a:rPr lang="en-US" sz="3750" dirty="0" err="1"/>
              <a:t>Clousure</a:t>
            </a:r>
            <a:r>
              <a:rPr lang="en-US" sz="3750" dirty="0"/>
              <a:t>”}</a:t>
            </a:r>
          </a:p>
          <a:p>
            <a:endParaRPr lang="en-US" sz="3750" dirty="0"/>
          </a:p>
          <a:p>
            <a:r>
              <a:rPr lang="en-US" sz="3750" dirty="0"/>
              <a:t>Now</a:t>
            </a:r>
          </a:p>
          <a:p>
            <a:r>
              <a:rPr lang="en-US" sz="3750" dirty="0"/>
              <a:t>task Task6 {</a:t>
            </a:r>
          </a:p>
          <a:p>
            <a:r>
              <a:rPr lang="en-US" sz="3750" dirty="0"/>
              <a:t>	</a:t>
            </a:r>
            <a:r>
              <a:rPr lang="en-US" sz="3750" dirty="0"/>
              <a:t>description “This is task 6”</a:t>
            </a:r>
          </a:p>
          <a:p>
            <a:r>
              <a:rPr lang="en-US" sz="3750" dirty="0"/>
              <a:t>	</a:t>
            </a:r>
            <a:r>
              <a:rPr lang="en-US" sz="3750" dirty="0" err="1"/>
              <a:t>doLast</a:t>
            </a:r>
            <a:r>
              <a:rPr lang="en-US" sz="3750" dirty="0"/>
              <a:t> {</a:t>
            </a:r>
          </a:p>
          <a:p>
            <a:r>
              <a:rPr lang="en-US" sz="3750" dirty="0"/>
              <a:t>	</a:t>
            </a:r>
            <a:r>
              <a:rPr lang="en-US" sz="3750" dirty="0"/>
              <a:t>		</a:t>
            </a:r>
            <a:r>
              <a:rPr lang="en-US" sz="3750" dirty="0" err="1"/>
              <a:t>println</a:t>
            </a:r>
            <a:r>
              <a:rPr lang="en-US" sz="3750" dirty="0"/>
              <a:t> “This is a Task6”</a:t>
            </a:r>
          </a:p>
          <a:p>
            <a:r>
              <a:rPr lang="en-US" sz="3750" dirty="0"/>
              <a:t>	</a:t>
            </a:r>
            <a:r>
              <a:rPr lang="en-US" sz="3750" dirty="0"/>
              <a:t>	}</a:t>
            </a:r>
          </a:p>
          <a:p>
            <a:r>
              <a:rPr lang="en-US" sz="3750" dirty="0"/>
              <a:t>	</a:t>
            </a:r>
            <a:r>
              <a:rPr lang="en-US" sz="3750" dirty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gradle</a:t>
            </a:r>
            <a:r>
              <a:rPr lang="en-US" dirty="0" smtClean="0"/>
              <a:t> Task3 | 5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Task Build Phases</a:t>
            </a:r>
            <a:endParaRPr lang="en-US" dirty="0"/>
          </a:p>
        </p:txBody>
      </p:sp>
      <p:pic>
        <p:nvPicPr>
          <p:cNvPr id="4" name="Picture 3" descr="Screen Shot 2016-03-03 at 1.26.03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04901"/>
            <a:ext cx="6858000" cy="29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task Task6 {</a:t>
            </a:r>
          </a:p>
          <a:p>
            <a:r>
              <a:rPr lang="en-US" dirty="0"/>
              <a:t>	description “This is task 6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doFirst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“This is a </a:t>
            </a:r>
            <a:r>
              <a:rPr lang="en-US" dirty="0" smtClean="0"/>
              <a:t>First Task6</a:t>
            </a:r>
            <a:r>
              <a:rPr lang="en-US" dirty="0"/>
              <a:t>”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doLast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“This is a Task6”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9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Define?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projectVersion</a:t>
            </a:r>
            <a:r>
              <a:rPr lang="en-US" dirty="0" smtClean="0"/>
              <a:t> = “2.0”</a:t>
            </a:r>
            <a:endParaRPr lang="en-US" dirty="0"/>
          </a:p>
          <a:p>
            <a:r>
              <a:rPr lang="en-US" dirty="0" err="1"/>
              <a:t>projectVersion</a:t>
            </a:r>
            <a:r>
              <a:rPr lang="en-US" dirty="0"/>
              <a:t> = “2.0”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use?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projectVersion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6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Why gradle?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62150" y="14101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28600" rtl="0">
              <a:spcBef>
                <a:spcPts val="0"/>
              </a:spcBef>
              <a:buClr>
                <a:srgbClr val="252525"/>
              </a:buClr>
              <a:buChar char="-"/>
            </a:pPr>
            <a:r>
              <a:rPr lang="lt">
                <a:solidFill>
                  <a:srgbClr val="252525"/>
                </a:solidFill>
                <a:highlight>
                  <a:srgbClr val="FFFFFF"/>
                </a:highlight>
              </a:rPr>
              <a:t>Designed for multi-project builds which can grow to be quite large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28600" rtl="0">
              <a:spcBef>
                <a:spcPts val="0"/>
              </a:spcBef>
              <a:buClr>
                <a:srgbClr val="252525"/>
              </a:buClr>
              <a:buChar char="-"/>
            </a:pPr>
            <a:r>
              <a:rPr lang="lt">
                <a:solidFill>
                  <a:srgbClr val="252525"/>
                </a:solidFill>
                <a:highlight>
                  <a:srgbClr val="FFFFFF"/>
                </a:highlight>
              </a:rPr>
              <a:t>Supports incremental builds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28600">
              <a:spcBef>
                <a:spcPts val="0"/>
              </a:spcBef>
              <a:buClr>
                <a:srgbClr val="252525"/>
              </a:buClr>
              <a:buChar char="-"/>
            </a:pPr>
            <a:r>
              <a:rPr lang="lt">
                <a:solidFill>
                  <a:srgbClr val="252525"/>
                </a:solidFill>
                <a:highlight>
                  <a:srgbClr val="FFFFFF"/>
                </a:highlight>
              </a:rPr>
              <a:t>Tracks version upgrades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lt" b="1"/>
              <a:t>Polyglot builds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/>
              <a:t>Linkedin uses Gradle to build 60 different programming languages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50" y="3469550"/>
            <a:ext cx="1511950" cy="15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374" y="1853675"/>
            <a:ext cx="2654050" cy="11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150" y="1779837"/>
            <a:ext cx="1964924" cy="13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1500" y="3526775"/>
            <a:ext cx="1454724" cy="145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9700" y="3526775"/>
            <a:ext cx="1454723" cy="145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3800" y="3485375"/>
            <a:ext cx="1537525" cy="15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Tool integrations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5" y="2889200"/>
            <a:ext cx="1437325" cy="1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25" y="1402275"/>
            <a:ext cx="4555774" cy="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100" y="3313950"/>
            <a:ext cx="1541899" cy="154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8667" y="848686"/>
            <a:ext cx="1437325" cy="19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3075" y="2615751"/>
            <a:ext cx="2397848" cy="19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Robust Dependency Management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lt"/>
              <a:t>Retrieve artifacts from any known binary repository, from public to private to local.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66012"/>
            <a:ext cx="3013749" cy="7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975" y="2370550"/>
            <a:ext cx="2070974" cy="15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3789549" y="4257500"/>
            <a:ext cx="1564898" cy="5856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omic Sans MS"/>
              </a:rPr>
              <a:t>Flat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High Performance Builds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6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Gradle avoids unnecessary workload by caching: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remote metadata and artifacts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transitive dependency resolution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build execution plan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plugin inputs and outputs</a:t>
            </a:r>
          </a:p>
          <a:p>
            <a:pPr marL="800100" lvl="0" indent="-228600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rgbClr val="141414"/>
              </a:buClr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test results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0" indent="0" algn="ctr" rtl="0">
              <a:spcBef>
                <a:spcPts val="0"/>
              </a:spcBef>
              <a:buNone/>
            </a:pPr>
            <a:endParaRPr/>
          </a:p>
          <a:p>
            <a:pPr marL="0" indent="0" algn="ctr">
              <a:spcBef>
                <a:spcPts val="0"/>
              </a:spcBef>
              <a:buNone/>
            </a:pPr>
            <a:endParaRPr sz="3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737" y="357325"/>
            <a:ext cx="89744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lt" sz="2500" b="1">
                <a:solidFill>
                  <a:srgbClr val="141414"/>
                </a:solidFill>
                <a:highlight>
                  <a:srgbClr val="FFFFFF"/>
                </a:highlight>
              </a:rPr>
              <a:t>Packs all the gear to build enterprise software for the JVM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Test frameworks: 				</a:t>
            </a:r>
            <a:r>
              <a:rPr lang="lt" i="1">
                <a:solidFill>
                  <a:srgbClr val="141414"/>
                </a:solidFill>
                <a:highlight>
                  <a:srgbClr val="FFFFFF"/>
                </a:highlight>
              </a:rPr>
              <a:t>JUnit</a:t>
            </a: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, </a:t>
            </a:r>
            <a:r>
              <a:rPr lang="lt" i="1">
                <a:solidFill>
                  <a:srgbClr val="141414"/>
                </a:solidFill>
                <a:highlight>
                  <a:srgbClr val="FFFFFF"/>
                </a:highlight>
              </a:rPr>
              <a:t>TestNG</a:t>
            </a:r>
            <a:r>
              <a:rPr lang="lt" b="1">
                <a:solidFill>
                  <a:srgbClr val="141414"/>
                </a:solidFill>
                <a:highlight>
                  <a:srgbClr val="FFFFFF"/>
                </a:highlight>
              </a:rPr>
              <a:t>,</a:t>
            </a: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 </a:t>
            </a:r>
            <a:r>
              <a:rPr lang="lt" i="1">
                <a:solidFill>
                  <a:srgbClr val="141414"/>
                </a:solidFill>
                <a:highlight>
                  <a:srgbClr val="FFFFFF"/>
                </a:highlight>
              </a:rPr>
              <a:t>Spock</a:t>
            </a:r>
          </a:p>
          <a:p>
            <a:pPr rtl="0">
              <a:spcBef>
                <a:spcPts val="0"/>
              </a:spcBef>
              <a:buNone/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Application frameworks: 		</a:t>
            </a:r>
            <a:r>
              <a:rPr lang="lt" i="1">
                <a:solidFill>
                  <a:srgbClr val="141414"/>
                </a:solidFill>
                <a:highlight>
                  <a:srgbClr val="FFFFFF"/>
                </a:highlight>
              </a:rPr>
              <a:t>Java EE</a:t>
            </a: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, </a:t>
            </a:r>
            <a:r>
              <a:rPr lang="lt" i="1">
                <a:solidFill>
                  <a:srgbClr val="141414"/>
                </a:solidFill>
                <a:highlight>
                  <a:srgbClr val="FFFFFF"/>
                </a:highlight>
              </a:rPr>
              <a:t>Grails</a:t>
            </a: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, Play!, </a:t>
            </a:r>
          </a:p>
          <a:p>
            <a:pPr rtl="0">
              <a:spcBef>
                <a:spcPts val="0"/>
              </a:spcBef>
              <a:buNone/>
            </a:pPr>
            <a:r>
              <a:rPr lang="lt">
                <a:solidFill>
                  <a:srgbClr val="141414"/>
                </a:solidFill>
                <a:highlight>
                  <a:srgbClr val="FFFFFF"/>
                </a:highlight>
              </a:rPr>
              <a:t>Code analysis cops: 			</a:t>
            </a:r>
            <a:r>
              <a:rPr lang="lt" i="1">
                <a:solidFill>
                  <a:srgbClr val="141414"/>
                </a:solidFill>
                <a:highlight>
                  <a:srgbClr val="FFFFFF"/>
                </a:highlight>
              </a:rPr>
              <a:t>Checkstyle, CodeNarc, FindBugs, </a:t>
            </a:r>
          </a:p>
          <a:p>
            <a:pPr marL="2743200" indent="457200" rtl="0">
              <a:spcBef>
                <a:spcPts val="0"/>
              </a:spcBef>
              <a:buNone/>
            </a:pPr>
            <a:r>
              <a:rPr lang="lt" i="1">
                <a:solidFill>
                  <a:srgbClr val="141414"/>
                </a:solidFill>
                <a:highlight>
                  <a:srgbClr val="FFFFFF"/>
                </a:highlight>
              </a:rPr>
              <a:t>JDepend, PMD, JaCoCo, Sonar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6813" t="43397" r="7379" b="26644"/>
          <a:stretch/>
        </p:blipFill>
        <p:spPr>
          <a:xfrm>
            <a:off x="84750" y="3439250"/>
            <a:ext cx="8974476" cy="176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lt" b="1"/>
              <a:t>Reliable incremental builds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412" y="922850"/>
            <a:ext cx="6911174" cy="42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578</Words>
  <Application>Microsoft Office PowerPoint</Application>
  <PresentationFormat>On-screen Show (16:9)</PresentationFormat>
  <Paragraphs>195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Comic Sans MS</vt:lpstr>
      <vt:lpstr>Courier New</vt:lpstr>
      <vt:lpstr>Wingdings</vt:lpstr>
      <vt:lpstr>simple-light-2</vt:lpstr>
      <vt:lpstr>Gradle</vt:lpstr>
      <vt:lpstr>Gradle</vt:lpstr>
      <vt:lpstr>Why gradle?</vt:lpstr>
      <vt:lpstr>Polyglot builds </vt:lpstr>
      <vt:lpstr>Tool integrations</vt:lpstr>
      <vt:lpstr>Robust Dependency Management</vt:lpstr>
      <vt:lpstr>High Performance Builds</vt:lpstr>
      <vt:lpstr>Packs all the gear to build enterprise software for the JVM</vt:lpstr>
      <vt:lpstr>Reliable incremental builds</vt:lpstr>
      <vt:lpstr>Partial builds</vt:lpstr>
      <vt:lpstr>Efficient test execution</vt:lpstr>
      <vt:lpstr>Gradle’s Daemon</vt:lpstr>
      <vt:lpstr>From continuous integration to delivery</vt:lpstr>
      <vt:lpstr>Android studio</vt:lpstr>
      <vt:lpstr>Repositories</vt:lpstr>
      <vt:lpstr>Global parameters</vt:lpstr>
      <vt:lpstr>How to verify installtion</vt:lpstr>
      <vt:lpstr>Running Gradle for the first time</vt:lpstr>
      <vt:lpstr>PowerPoint Presentation</vt:lpstr>
      <vt:lpstr>Basic Gradle Tasks</vt:lpstr>
      <vt:lpstr>What is Task</vt:lpstr>
      <vt:lpstr>Define Task</vt:lpstr>
      <vt:lpstr>Define a Description</vt:lpstr>
      <vt:lpstr>Execute/Running Task</vt:lpstr>
      <vt:lpstr>Each Task Build Phases</vt:lpstr>
      <vt:lpstr>Example</vt:lpstr>
      <vt:lpstr>Define a Property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cp:lastModifiedBy>Manuel Vega Ulloa</cp:lastModifiedBy>
  <cp:revision>3</cp:revision>
  <dcterms:modified xsi:type="dcterms:W3CDTF">2019-01-22T15:16:43Z</dcterms:modified>
</cp:coreProperties>
</file>