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3838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A3838"/>
        </a:fontRef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5E5"/>
          </a:solidFill>
        </a:fill>
      </a:tcStyle>
    </a:wholeTbl>
    <a:band2H>
      <a:tcTxStyle b="def" i="def"/>
      <a:tcStyle>
        <a:tcBdr/>
        <a:fill>
          <a:solidFill>
            <a:srgbClr val="E7EB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A3838"/>
        </a:fontRef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5E5"/>
          </a:solidFill>
        </a:fill>
      </a:tcStyle>
    </a:wholeTbl>
    <a:band2H>
      <a:tcTxStyle b="def" i="def"/>
      <a:tcStyle>
        <a:tcBdr/>
        <a:fill>
          <a:solidFill>
            <a:srgbClr val="E7EB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A3838"/>
        </a:fontRef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A3838"/>
        </a:fontRef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DC"/>
          </a:solidFill>
        </a:fill>
      </a:tcStyle>
    </a:wholeTbl>
    <a:band2H>
      <a:tcTxStyle b="def" i="def"/>
      <a:tcStyle>
        <a:tcBdr/>
        <a:fill>
          <a:solidFill>
            <a:srgbClr val="E8F0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A3838"/>
        </a:fontRef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A3838"/>
        </a:fontRef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A3838"/>
        </a:fontRef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estudio de Global CIO Study 2016 da a conocer que el 83% de los ejecutivos de información encuestados, identificaron al Business Intelligence &amp; Analytics como el elemento para mejorar la competitividad de las organizaciones. Según un estudio anual sobre BI por parte de CETIUC al año 2016, muestra que 2 de cada 3 empresas han implementado una iniciativa de inteligencia de negocios, es decir arroja resultados con 69% que si utiliza BI y un 31% no utiliza Estudio de IBM por parte de Institute for Business Value, dirigido a los máximos responsables de tecnología (CIO’s) de organizaciones.</a:t>
            </a:r>
          </a:p>
          <a:p>
            <a:pPr/>
            <a:r>
              <a:t>Centro de Estudios de Tecnologías de Información, unidad de investigación de la Escuela de Ingeniería  de la Pontificia Universidad Católica de Chile.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55356" y="2560964"/>
            <a:ext cx="9035061" cy="1138201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55356" y="3840738"/>
            <a:ext cx="9035061" cy="1010785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8203" y="1586829"/>
            <a:ext cx="2956963" cy="832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29" y="265361"/>
            <a:ext cx="1368002" cy="327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03051" y="624040"/>
            <a:ext cx="1368002" cy="327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33524" y="6321328"/>
            <a:ext cx="1368001" cy="32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9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ody Level One…"/>
          <p:cNvSpPr/>
          <p:nvPr>
            <p:ph type="body" sz="quarter" idx="1"/>
          </p:nvPr>
        </p:nvSpPr>
        <p:spPr>
          <a:xfrm>
            <a:off x="535781" y="3929062"/>
            <a:ext cx="11133544" cy="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>
            <a:lvl1pPr marL="0" indent="0" defTabSz="321457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594359" indent="-137159" defTabSz="321457">
              <a:spcBef>
                <a:spcPts val="0"/>
              </a:spcBef>
              <a:buFontTx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066800" indent="-152400" defTabSz="321457">
              <a:spcBef>
                <a:spcPts val="0"/>
              </a:spcBef>
              <a:buFontTx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543050" indent="-171450" defTabSz="321457">
              <a:spcBef>
                <a:spcPts val="0"/>
              </a:spcBef>
              <a:buFontTx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024741" indent="-195941" defTabSz="321457">
              <a:spcBef>
                <a:spcPts val="0"/>
              </a:spcBef>
              <a:buFontTx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itle Text"/>
          <p:cNvSpPr txBox="1"/>
          <p:nvPr>
            <p:ph type="title"/>
          </p:nvPr>
        </p:nvSpPr>
        <p:spPr>
          <a:xfrm>
            <a:off x="535781" y="401836"/>
            <a:ext cx="11120440" cy="364331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defRPr sz="85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sz="half" idx="13"/>
          </p:nvPr>
        </p:nvSpPr>
        <p:spPr>
          <a:xfrm>
            <a:off x="535780" y="3991569"/>
            <a:ext cx="11120440" cy="229493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11349990" y="6440708"/>
            <a:ext cx="273059" cy="281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ody Level One…"/>
          <p:cNvSpPr txBox="1"/>
          <p:nvPr>
            <p:ph type="body" sz="quarter" idx="1"/>
          </p:nvPr>
        </p:nvSpPr>
        <p:spPr>
          <a:xfrm>
            <a:off x="535781" y="1107279"/>
            <a:ext cx="11120440" cy="1272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>
            <a:lvl1pPr marL="0" indent="0" defTabSz="321457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594359" indent="-137159" defTabSz="321457">
              <a:spcBef>
                <a:spcPts val="0"/>
              </a:spcBef>
              <a:buFontTx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066800" indent="-152400" defTabSz="321457">
              <a:spcBef>
                <a:spcPts val="0"/>
              </a:spcBef>
              <a:buFontTx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543050" indent="-171450" defTabSz="321457">
              <a:spcBef>
                <a:spcPts val="0"/>
              </a:spcBef>
              <a:buFontTx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024741" indent="-195941" defTabSz="321457">
              <a:spcBef>
                <a:spcPts val="0"/>
              </a:spcBef>
              <a:buFontTx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age"/>
          <p:cNvSpPr txBox="1"/>
          <p:nvPr/>
        </p:nvSpPr>
        <p:spPr>
          <a:xfrm>
            <a:off x="1260475" y="6450014"/>
            <a:ext cx="639763" cy="171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r" defTabSz="820737">
              <a:lnSpc>
                <a:spcPts val="400"/>
              </a:lnSpc>
              <a:defRPr sz="100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algn="r" defTabSz="820737">
              <a:lnSpc>
                <a:spcPts val="400"/>
              </a:lnSpc>
              <a:defRPr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r" defTabSz="820737">
              <a:lnSpc>
                <a:spcPts val="400"/>
              </a:lnSpc>
              <a:defRPr sz="1000">
                <a:solidFill>
                  <a:srgbClr val="808080"/>
                </a:solidFill>
                <a:latin typeface="Albertus MT"/>
                <a:ea typeface="Albertus MT"/>
                <a:cs typeface="Albertus MT"/>
                <a:sym typeface="Albertus MT"/>
              </a:defRPr>
            </a:pPr>
            <a:r>
              <a:t>Page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 </a:t>
            </a:r>
          </a:p>
        </p:txBody>
      </p:sp>
      <p:sp>
        <p:nvSpPr>
          <p:cNvPr id="167" name="Line"/>
          <p:cNvSpPr/>
          <p:nvPr/>
        </p:nvSpPr>
        <p:spPr>
          <a:xfrm flipH="1">
            <a:off x="1900237" y="779462"/>
            <a:ext cx="1" cy="5619751"/>
          </a:xfrm>
          <a:prstGeom prst="line">
            <a:avLst/>
          </a:prstGeom>
          <a:ln w="3175">
            <a:solidFill>
              <a:srgbClr val="264E84"/>
            </a:solidFill>
            <a:prstDash val="sysDot"/>
          </a:ln>
        </p:spPr>
        <p:txBody>
          <a:bodyPr lIns="45719" rIns="45719"/>
          <a:lstStyle/>
          <a:p>
            <a:pPr algn="ctr">
              <a:defRPr sz="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5930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5930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losa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1877784" y="1698831"/>
            <a:ext cx="8631783" cy="3820890"/>
          </a:xfrm>
          <a:prstGeom prst="rect">
            <a:avLst/>
          </a:prstGeom>
        </p:spPr>
        <p:txBody>
          <a:bodyPr anchor="ctr"/>
          <a:lstStyle>
            <a:lvl1pPr>
              <a:buFontTx/>
              <a:buBlip>
                <a:blip r:embed="rId2"/>
              </a:buBlip>
              <a:defRPr>
                <a:solidFill>
                  <a:srgbClr val="3761AF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rgbClr val="3761AF"/>
                </a:solidFill>
              </a:defRPr>
            </a:lvl2pPr>
            <a:lvl3pPr>
              <a:buFontTx/>
              <a:buBlip>
                <a:blip r:embed="rId2"/>
              </a:buBlip>
              <a:defRPr>
                <a:solidFill>
                  <a:srgbClr val="3761AF"/>
                </a:solidFill>
              </a:defRPr>
            </a:lvl3pPr>
            <a:lvl4pPr>
              <a:buFontTx/>
              <a:buBlip>
                <a:blip r:embed="rId2"/>
              </a:buBlip>
              <a:defRPr>
                <a:solidFill>
                  <a:srgbClr val="3761AF"/>
                </a:solidFill>
              </a:defRPr>
            </a:lvl4pPr>
            <a:lvl5pPr>
              <a:buFontTx/>
              <a:buBlip>
                <a:blip r:embed="rId2"/>
              </a:buBlip>
              <a:defRPr>
                <a:solidFill>
                  <a:srgbClr val="3761A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8215" y="230188"/>
            <a:ext cx="1753592" cy="493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Picture 25" descr="Picture 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4507" y="183863"/>
            <a:ext cx="862709" cy="206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icture 26" descr="Picture 2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455630" y="407282"/>
            <a:ext cx="862710" cy="206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icture 27" descr="Picture 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53800" y="6494624"/>
            <a:ext cx="862709" cy="20656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traight Connector 4"/>
          <p:cNvSpPr/>
          <p:nvPr/>
        </p:nvSpPr>
        <p:spPr>
          <a:xfrm>
            <a:off x="-24508" y="1396092"/>
            <a:ext cx="9837981" cy="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Text Placeholder 6"/>
          <p:cNvSpPr/>
          <p:nvPr>
            <p:ph type="body" sz="quarter" idx="13"/>
          </p:nvPr>
        </p:nvSpPr>
        <p:spPr>
          <a:xfrm>
            <a:off x="1249135" y="613844"/>
            <a:ext cx="8909051" cy="77680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838200" y="469901"/>
            <a:ext cx="9312138" cy="920751"/>
          </a:xfrm>
          <a:prstGeom prst="rect">
            <a:avLst/>
          </a:prstGeom>
        </p:spPr>
        <p:txBody>
          <a:bodyPr/>
          <a:lstStyle>
            <a:lvl1pPr>
              <a:defRPr b="1" sz="3000">
                <a:solidFill>
                  <a:srgbClr val="225888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/>
            </a:lvl1pPr>
            <a:lvl2pPr marL="716971" indent="-259771">
              <a:defRPr sz="2500"/>
            </a:lvl2pPr>
            <a:lvl3pPr marL="1231900" indent="-317500">
              <a:defRPr sz="2500"/>
            </a:lvl3pPr>
            <a:lvl4pPr marL="1728786" indent="-357187">
              <a:defRPr sz="2500"/>
            </a:lvl4pPr>
            <a:lvl5pPr marL="2237014" indent="-408214"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8215" y="230188"/>
            <a:ext cx="1753592" cy="493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25" descr="Picture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507" y="183863"/>
            <a:ext cx="862709" cy="206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26" descr="Picture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55630" y="407282"/>
            <a:ext cx="862710" cy="206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27" descr="Picture 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53800" y="6494624"/>
            <a:ext cx="862709" cy="206563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traight Connector 13"/>
          <p:cNvSpPr/>
          <p:nvPr/>
        </p:nvSpPr>
        <p:spPr>
          <a:xfrm>
            <a:off x="-24508" y="1330780"/>
            <a:ext cx="9837981" cy="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/>
          <p:nvPr/>
        </p:nvSpPr>
        <p:spPr>
          <a:xfrm>
            <a:off x="-237507" y="-118753"/>
            <a:ext cx="12587848" cy="7315201"/>
          </a:xfrm>
          <a:prstGeom prst="rect">
            <a:avLst/>
          </a:prstGeom>
          <a:solidFill>
            <a:srgbClr val="22588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C9F1FF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C9F1FF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C9F1FF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C9F1FF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C9F1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507" y="183863"/>
            <a:ext cx="862709" cy="206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5630" y="407282"/>
            <a:ext cx="862710" cy="206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53800" y="6494624"/>
            <a:ext cx="862709" cy="206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90373" y="7836"/>
            <a:ext cx="1860626" cy="930316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606629" y="477056"/>
            <a:ext cx="9441586" cy="1030909"/>
          </a:xfrm>
          <a:prstGeom prst="rect">
            <a:avLst/>
          </a:prstGeom>
        </p:spPr>
        <p:txBody>
          <a:bodyPr/>
          <a:lstStyle>
            <a:lvl1pPr>
              <a:defRPr b="1" sz="3000">
                <a:solidFill>
                  <a:srgbClr val="225888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838200" y="1825625"/>
            <a:ext cx="5026229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8215" y="230188"/>
            <a:ext cx="1753592" cy="493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507" y="183863"/>
            <a:ext cx="862709" cy="206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55630" y="407282"/>
            <a:ext cx="862710" cy="206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53800" y="6494624"/>
            <a:ext cx="862709" cy="20656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traight Connector 5"/>
          <p:cNvSpPr/>
          <p:nvPr/>
        </p:nvSpPr>
        <p:spPr>
          <a:xfrm flipH="1">
            <a:off x="6031674" y="1825625"/>
            <a:ext cx="1" cy="4351340"/>
          </a:xfrm>
          <a:prstGeom prst="lin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8215" y="230188"/>
            <a:ext cx="1753592" cy="493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507" y="183863"/>
            <a:ext cx="862709" cy="206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55630" y="407282"/>
            <a:ext cx="862710" cy="206563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Text Placeholder 3"/>
          <p:cNvSpPr/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742" y="6397943"/>
            <a:ext cx="273059" cy="281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F8E8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08659" marR="0" indent="-25145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1938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859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88028" marR="0" indent="-35922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5654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226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4798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370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ln>
            <a:noFill/>
          </a:ln>
          <a:solidFill>
            <a:srgbClr val="535353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Relationship Id="rId3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Relationship Id="rId3" Type="http://schemas.openxmlformats.org/officeDocument/2006/relationships/image" Target="../media/image1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alexanderdevelopment.net/content/images/2015/10/2-00-user.PNG" TargetMode="External"/><Relationship Id="rId3" Type="http://schemas.openxmlformats.org/officeDocument/2006/relationships/image" Target="../media/image1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alexanderdevelopment.net/content/images/2015/10/2-01-queues.PNG" TargetMode="External"/><Relationship Id="rId3" Type="http://schemas.openxmlformats.org/officeDocument/2006/relationships/image" Target="../media/image1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tif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"/>
          <p:cNvSpPr/>
          <p:nvPr/>
        </p:nvSpPr>
        <p:spPr>
          <a:xfrm>
            <a:off x="-45722" y="2530486"/>
            <a:ext cx="12313924" cy="2590154"/>
          </a:xfrm>
          <a:prstGeom prst="rect">
            <a:avLst/>
          </a:prstGeom>
          <a:solidFill>
            <a:srgbClr val="00498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5" name="Title 1"/>
          <p:cNvSpPr txBox="1"/>
          <p:nvPr>
            <p:ph type="ctrTitle"/>
          </p:nvPr>
        </p:nvSpPr>
        <p:spPr>
          <a:xfrm>
            <a:off x="0" y="2560964"/>
            <a:ext cx="12192000" cy="2559676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Dynamics AX </a:t>
            </a:r>
            <a:r>
              <a:t>–</a:t>
            </a:r>
            <a:r>
              <a:t> </a:t>
            </a:r>
            <a:r>
              <a:t>Integración de aplicaciones</a:t>
            </a:r>
          </a:p>
        </p:txBody>
      </p:sp>
      <p:sp>
        <p:nvSpPr>
          <p:cNvPr id="186" name="Subtítulo 2"/>
          <p:cNvSpPr txBox="1"/>
          <p:nvPr/>
        </p:nvSpPr>
        <p:spPr>
          <a:xfrm>
            <a:off x="-2" y="5106301"/>
            <a:ext cx="12192003" cy="1010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www.maint.com.ec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App. Legadas"/>
          <p:cNvGrpSpPr/>
          <p:nvPr/>
        </p:nvGrpSpPr>
        <p:grpSpPr>
          <a:xfrm>
            <a:off x="875656" y="2899170"/>
            <a:ext cx="2185592" cy="892972"/>
            <a:chOff x="0" y="0"/>
            <a:chExt cx="2185591" cy="892970"/>
          </a:xfrm>
        </p:grpSpPr>
        <p:sp>
          <p:nvSpPr>
            <p:cNvPr id="263" name="Rounded Rectangle"/>
            <p:cNvSpPr/>
            <p:nvPr/>
          </p:nvSpPr>
          <p:spPr>
            <a:xfrm>
              <a:off x="0" y="0"/>
              <a:ext cx="2185592" cy="892971"/>
            </a:xfrm>
            <a:prstGeom prst="roundRect">
              <a:avLst>
                <a:gd name="adj" fmla="val 15000"/>
              </a:avLst>
            </a:prstGeom>
            <a:solidFill>
              <a:srgbClr val="53AAD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64" name="App. Legadas"/>
            <p:cNvSpPr txBox="1"/>
            <p:nvPr/>
          </p:nvSpPr>
          <p:spPr>
            <a:xfrm>
              <a:off x="39230" y="290115"/>
              <a:ext cx="2107131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App. Legadas</a:t>
              </a:r>
            </a:p>
          </p:txBody>
        </p:sp>
      </p:grpSp>
      <p:grpSp>
        <p:nvGrpSpPr>
          <p:cNvPr id="268" name="Dynamic 2012R3"/>
          <p:cNvGrpSpPr/>
          <p:nvPr/>
        </p:nvGrpSpPr>
        <p:grpSpPr>
          <a:xfrm>
            <a:off x="9597259" y="2135845"/>
            <a:ext cx="1671297" cy="2419622"/>
            <a:chOff x="0" y="0"/>
            <a:chExt cx="1671296" cy="2419621"/>
          </a:xfrm>
        </p:grpSpPr>
        <p:sp>
          <p:nvSpPr>
            <p:cNvPr id="266" name="Rounded Rectangle"/>
            <p:cNvSpPr/>
            <p:nvPr/>
          </p:nvSpPr>
          <p:spPr>
            <a:xfrm>
              <a:off x="0" y="0"/>
              <a:ext cx="1671297" cy="2419622"/>
            </a:xfrm>
            <a:prstGeom prst="roundRect">
              <a:avLst>
                <a:gd name="adj" fmla="val 8014"/>
              </a:avLst>
            </a:prstGeom>
            <a:solidFill>
              <a:srgbClr val="008FB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67" name="Dynamic 2012R3"/>
            <p:cNvSpPr txBox="1"/>
            <p:nvPr/>
          </p:nvSpPr>
          <p:spPr>
            <a:xfrm>
              <a:off x="39228" y="1053440"/>
              <a:ext cx="1592839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Dynamic 2012R3</a:t>
              </a:r>
            </a:p>
          </p:txBody>
        </p:sp>
      </p:grpSp>
      <p:grpSp>
        <p:nvGrpSpPr>
          <p:cNvPr id="271" name="Web Services"/>
          <p:cNvGrpSpPr/>
          <p:nvPr/>
        </p:nvGrpSpPr>
        <p:grpSpPr>
          <a:xfrm>
            <a:off x="8947770" y="3032057"/>
            <a:ext cx="727375" cy="627197"/>
            <a:chOff x="0" y="0"/>
            <a:chExt cx="727374" cy="627196"/>
          </a:xfrm>
        </p:grpSpPr>
        <p:sp>
          <p:nvSpPr>
            <p:cNvPr id="269" name="Rounded Rectangle"/>
            <p:cNvSpPr/>
            <p:nvPr/>
          </p:nvSpPr>
          <p:spPr>
            <a:xfrm>
              <a:off x="0" y="0"/>
              <a:ext cx="727375" cy="627197"/>
            </a:xfrm>
            <a:prstGeom prst="roundRect">
              <a:avLst>
                <a:gd name="adj" fmla="val 17396"/>
              </a:avLst>
            </a:prstGeom>
            <a:gradFill flip="none" rotWithShape="1">
              <a:gsLst>
                <a:gs pos="0">
                  <a:srgbClr val="64B2A2"/>
                </a:gs>
                <a:gs pos="50000">
                  <a:srgbClr val="49AC99"/>
                </a:gs>
                <a:gs pos="100000">
                  <a:srgbClr val="3C9C8A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70" name="Web Services"/>
            <p:cNvSpPr txBox="1"/>
            <p:nvPr/>
          </p:nvSpPr>
          <p:spPr>
            <a:xfrm>
              <a:off x="31955" y="115479"/>
              <a:ext cx="663464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Web Services</a:t>
              </a:r>
            </a:p>
          </p:txBody>
        </p:sp>
      </p:grpSp>
      <p:sp>
        <p:nvSpPr>
          <p:cNvPr id="272" name="Rectangle"/>
          <p:cNvSpPr/>
          <p:nvPr/>
        </p:nvSpPr>
        <p:spPr>
          <a:xfrm>
            <a:off x="5588892" y="2264212"/>
            <a:ext cx="1226721" cy="2329577"/>
          </a:xfrm>
          <a:prstGeom prst="rect">
            <a:avLst/>
          </a:prstGeom>
          <a:solidFill>
            <a:srgbClr val="F78222"/>
          </a:solidFill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73" name="SQL-SSIS"/>
          <p:cNvSpPr txBox="1"/>
          <p:nvPr/>
        </p:nvSpPr>
        <p:spPr>
          <a:xfrm>
            <a:off x="1423827" y="3595804"/>
            <a:ext cx="1380244" cy="331789"/>
          </a:xfrm>
          <a:prstGeom prst="rect">
            <a:avLst/>
          </a:prstGeom>
          <a:gradFill>
            <a:gsLst>
              <a:gs pos="0">
                <a:srgbClr val="64B2A2"/>
              </a:gs>
              <a:gs pos="50000">
                <a:srgbClr val="49AC99"/>
              </a:gs>
              <a:gs pos="100000">
                <a:srgbClr val="3C9C8A"/>
              </a:gs>
            </a:gsLst>
            <a:lin ang="5400000"/>
          </a:gradFill>
          <a:ln w="6350">
            <a:solidFill>
              <a:srgbClr val="000000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SQL-SSIS</a:t>
            </a:r>
          </a:p>
        </p:txBody>
      </p:sp>
      <p:pic>
        <p:nvPicPr>
          <p:cNvPr id="2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8566" y="3065312"/>
            <a:ext cx="727375" cy="727375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Double Arrow"/>
          <p:cNvSpPr/>
          <p:nvPr/>
        </p:nvSpPr>
        <p:spPr>
          <a:xfrm>
            <a:off x="3362468" y="3028882"/>
            <a:ext cx="2192779" cy="633547"/>
          </a:xfrm>
          <a:prstGeom prst="leftRightArrow">
            <a:avLst>
              <a:gd name="adj1" fmla="val 32000"/>
              <a:gd name="adj2" fmla="val 62017"/>
            </a:avLst>
          </a:prstGeom>
          <a:gradFill>
            <a:gsLst>
              <a:gs pos="0">
                <a:srgbClr val="C4A9A9"/>
              </a:gs>
              <a:gs pos="100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76" name="Double Arrow"/>
          <p:cNvSpPr/>
          <p:nvPr/>
        </p:nvSpPr>
        <p:spPr>
          <a:xfrm>
            <a:off x="6958059" y="3028882"/>
            <a:ext cx="1974266" cy="633547"/>
          </a:xfrm>
          <a:prstGeom prst="leftRightArrow">
            <a:avLst>
              <a:gd name="adj1" fmla="val 32000"/>
              <a:gd name="adj2" fmla="val 62017"/>
            </a:avLst>
          </a:prstGeom>
          <a:gradFill>
            <a:gsLst>
              <a:gs pos="0">
                <a:srgbClr val="C4A9A9"/>
              </a:gs>
              <a:gs pos="100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ounded Rectangle"/>
          <p:cNvSpPr/>
          <p:nvPr/>
        </p:nvSpPr>
        <p:spPr>
          <a:xfrm>
            <a:off x="875656" y="2899170"/>
            <a:ext cx="2185591" cy="892971"/>
          </a:xfrm>
          <a:prstGeom prst="roundRect">
            <a:avLst>
              <a:gd name="adj" fmla="val 15000"/>
            </a:avLst>
          </a:prstGeom>
          <a:solidFill>
            <a:srgbClr val="53AAD5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grpSp>
        <p:nvGrpSpPr>
          <p:cNvPr id="281" name="Dynamic 2012R3"/>
          <p:cNvGrpSpPr/>
          <p:nvPr/>
        </p:nvGrpSpPr>
        <p:grpSpPr>
          <a:xfrm>
            <a:off x="9597259" y="2135845"/>
            <a:ext cx="1671297" cy="2419622"/>
            <a:chOff x="0" y="0"/>
            <a:chExt cx="1671296" cy="2419621"/>
          </a:xfrm>
        </p:grpSpPr>
        <p:sp>
          <p:nvSpPr>
            <p:cNvPr id="279" name="Rounded Rectangle"/>
            <p:cNvSpPr/>
            <p:nvPr/>
          </p:nvSpPr>
          <p:spPr>
            <a:xfrm>
              <a:off x="0" y="0"/>
              <a:ext cx="1671297" cy="2419622"/>
            </a:xfrm>
            <a:prstGeom prst="roundRect">
              <a:avLst>
                <a:gd name="adj" fmla="val 8014"/>
              </a:avLst>
            </a:prstGeom>
            <a:solidFill>
              <a:srgbClr val="008FB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80" name="Dynamic 2012R3"/>
            <p:cNvSpPr txBox="1"/>
            <p:nvPr/>
          </p:nvSpPr>
          <p:spPr>
            <a:xfrm>
              <a:off x="39228" y="1053440"/>
              <a:ext cx="1592839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Dynamic 2012R3</a:t>
              </a:r>
            </a:p>
          </p:txBody>
        </p:sp>
      </p:grpSp>
      <p:grpSp>
        <p:nvGrpSpPr>
          <p:cNvPr id="284" name="Web Services"/>
          <p:cNvGrpSpPr/>
          <p:nvPr/>
        </p:nvGrpSpPr>
        <p:grpSpPr>
          <a:xfrm>
            <a:off x="8947770" y="3032057"/>
            <a:ext cx="727375" cy="627197"/>
            <a:chOff x="0" y="0"/>
            <a:chExt cx="727374" cy="627196"/>
          </a:xfrm>
        </p:grpSpPr>
        <p:sp>
          <p:nvSpPr>
            <p:cNvPr id="282" name="Rounded Rectangle"/>
            <p:cNvSpPr/>
            <p:nvPr/>
          </p:nvSpPr>
          <p:spPr>
            <a:xfrm>
              <a:off x="0" y="0"/>
              <a:ext cx="727375" cy="627197"/>
            </a:xfrm>
            <a:prstGeom prst="roundRect">
              <a:avLst>
                <a:gd name="adj" fmla="val 17396"/>
              </a:avLst>
            </a:prstGeom>
            <a:gradFill flip="none" rotWithShape="1">
              <a:gsLst>
                <a:gs pos="0">
                  <a:srgbClr val="64B2A2"/>
                </a:gs>
                <a:gs pos="50000">
                  <a:srgbClr val="49AC99"/>
                </a:gs>
                <a:gs pos="100000">
                  <a:srgbClr val="3C9C8A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83" name="Web Services"/>
            <p:cNvSpPr txBox="1"/>
            <p:nvPr/>
          </p:nvSpPr>
          <p:spPr>
            <a:xfrm>
              <a:off x="31955" y="115479"/>
              <a:ext cx="663464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Web Services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5588892" y="2264212"/>
            <a:ext cx="1226721" cy="2329577"/>
          </a:xfrm>
          <a:prstGeom prst="rect">
            <a:avLst/>
          </a:prstGeom>
          <a:solidFill>
            <a:srgbClr val="F78222"/>
          </a:solidFill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86" name="Rounded Rectangle"/>
          <p:cNvSpPr/>
          <p:nvPr/>
        </p:nvSpPr>
        <p:spPr>
          <a:xfrm>
            <a:off x="961859" y="3087820"/>
            <a:ext cx="2185591" cy="892971"/>
          </a:xfrm>
          <a:prstGeom prst="roundRect">
            <a:avLst>
              <a:gd name="adj" fmla="val 15000"/>
            </a:avLst>
          </a:prstGeom>
          <a:solidFill>
            <a:srgbClr val="53AAD5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87" name="Rounded Rectangle"/>
          <p:cNvSpPr/>
          <p:nvPr/>
        </p:nvSpPr>
        <p:spPr>
          <a:xfrm>
            <a:off x="1055462" y="3246776"/>
            <a:ext cx="2185592" cy="892971"/>
          </a:xfrm>
          <a:prstGeom prst="roundRect">
            <a:avLst>
              <a:gd name="adj" fmla="val 15000"/>
            </a:avLst>
          </a:prstGeom>
          <a:solidFill>
            <a:srgbClr val="53AAD5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88" name="App. Legadas"/>
          <p:cNvSpPr txBox="1"/>
          <p:nvPr/>
        </p:nvSpPr>
        <p:spPr>
          <a:xfrm>
            <a:off x="1094694" y="3536891"/>
            <a:ext cx="2107129" cy="31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App. Legadas</a:t>
            </a:r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8566" y="3065312"/>
            <a:ext cx="727375" cy="727375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Double Arrow"/>
          <p:cNvSpPr/>
          <p:nvPr/>
        </p:nvSpPr>
        <p:spPr>
          <a:xfrm>
            <a:off x="3362468" y="3028882"/>
            <a:ext cx="2192779" cy="633547"/>
          </a:xfrm>
          <a:prstGeom prst="leftRightArrow">
            <a:avLst>
              <a:gd name="adj1" fmla="val 32000"/>
              <a:gd name="adj2" fmla="val 62017"/>
            </a:avLst>
          </a:prstGeom>
          <a:gradFill>
            <a:gsLst>
              <a:gs pos="0">
                <a:srgbClr val="C4A9A9"/>
              </a:gs>
              <a:gs pos="100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91" name="Double Arrow"/>
          <p:cNvSpPr/>
          <p:nvPr/>
        </p:nvSpPr>
        <p:spPr>
          <a:xfrm>
            <a:off x="6958059" y="3028882"/>
            <a:ext cx="1974266" cy="633547"/>
          </a:xfrm>
          <a:prstGeom prst="leftRightArrow">
            <a:avLst>
              <a:gd name="adj1" fmla="val 32000"/>
              <a:gd name="adj2" fmla="val 62017"/>
            </a:avLst>
          </a:prstGeom>
          <a:gradFill>
            <a:gsLst>
              <a:gs pos="0">
                <a:srgbClr val="C4A9A9"/>
              </a:gs>
              <a:gs pos="100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ounded Rectangle"/>
          <p:cNvSpPr/>
          <p:nvPr/>
        </p:nvSpPr>
        <p:spPr>
          <a:xfrm>
            <a:off x="875656" y="2899170"/>
            <a:ext cx="2185591" cy="892971"/>
          </a:xfrm>
          <a:prstGeom prst="roundRect">
            <a:avLst>
              <a:gd name="adj" fmla="val 15000"/>
            </a:avLst>
          </a:prstGeom>
          <a:solidFill>
            <a:srgbClr val="53AAD5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grpSp>
        <p:nvGrpSpPr>
          <p:cNvPr id="296" name="Dynamic 2012R3"/>
          <p:cNvGrpSpPr/>
          <p:nvPr/>
        </p:nvGrpSpPr>
        <p:grpSpPr>
          <a:xfrm>
            <a:off x="9597259" y="2135845"/>
            <a:ext cx="1671297" cy="2419622"/>
            <a:chOff x="0" y="0"/>
            <a:chExt cx="1671296" cy="2419621"/>
          </a:xfrm>
        </p:grpSpPr>
        <p:sp>
          <p:nvSpPr>
            <p:cNvPr id="294" name="Rounded Rectangle"/>
            <p:cNvSpPr/>
            <p:nvPr/>
          </p:nvSpPr>
          <p:spPr>
            <a:xfrm>
              <a:off x="0" y="0"/>
              <a:ext cx="1671297" cy="2419622"/>
            </a:xfrm>
            <a:prstGeom prst="roundRect">
              <a:avLst>
                <a:gd name="adj" fmla="val 8014"/>
              </a:avLst>
            </a:prstGeom>
            <a:solidFill>
              <a:srgbClr val="008FB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95" name="Dynamic 2012R3"/>
            <p:cNvSpPr txBox="1"/>
            <p:nvPr/>
          </p:nvSpPr>
          <p:spPr>
            <a:xfrm>
              <a:off x="39228" y="1053440"/>
              <a:ext cx="1592839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Dynamic 2012R3</a:t>
              </a:r>
            </a:p>
          </p:txBody>
        </p:sp>
      </p:grpSp>
      <p:grpSp>
        <p:nvGrpSpPr>
          <p:cNvPr id="299" name="Web Services"/>
          <p:cNvGrpSpPr/>
          <p:nvPr/>
        </p:nvGrpSpPr>
        <p:grpSpPr>
          <a:xfrm>
            <a:off x="8947770" y="3032057"/>
            <a:ext cx="727375" cy="627197"/>
            <a:chOff x="0" y="0"/>
            <a:chExt cx="727374" cy="627196"/>
          </a:xfrm>
        </p:grpSpPr>
        <p:sp>
          <p:nvSpPr>
            <p:cNvPr id="297" name="Rounded Rectangle"/>
            <p:cNvSpPr/>
            <p:nvPr/>
          </p:nvSpPr>
          <p:spPr>
            <a:xfrm>
              <a:off x="0" y="0"/>
              <a:ext cx="727375" cy="627197"/>
            </a:xfrm>
            <a:prstGeom prst="roundRect">
              <a:avLst>
                <a:gd name="adj" fmla="val 17396"/>
              </a:avLst>
            </a:prstGeom>
            <a:gradFill flip="none" rotWithShape="1">
              <a:gsLst>
                <a:gs pos="0">
                  <a:srgbClr val="64B2A2"/>
                </a:gs>
                <a:gs pos="50000">
                  <a:srgbClr val="49AC99"/>
                </a:gs>
                <a:gs pos="100000">
                  <a:srgbClr val="3C9C8A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98" name="Web Services"/>
            <p:cNvSpPr txBox="1"/>
            <p:nvPr/>
          </p:nvSpPr>
          <p:spPr>
            <a:xfrm>
              <a:off x="31955" y="115479"/>
              <a:ext cx="663464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Web Services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5588892" y="2264212"/>
            <a:ext cx="1226721" cy="2329577"/>
            <a:chOff x="0" y="0"/>
            <a:chExt cx="1226719" cy="2329575"/>
          </a:xfrm>
        </p:grpSpPr>
        <p:sp>
          <p:nvSpPr>
            <p:cNvPr id="300" name="Rectangle"/>
            <p:cNvSpPr/>
            <p:nvPr/>
          </p:nvSpPr>
          <p:spPr>
            <a:xfrm>
              <a:off x="0" y="-1"/>
              <a:ext cx="1226720" cy="2329577"/>
            </a:xfrm>
            <a:prstGeom prst="rect">
              <a:avLst/>
            </a:prstGeom>
            <a:solidFill>
              <a:srgbClr val="F7822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25400" dir="5400000">
                <a:srgbClr val="000000">
                  <a:alpha val="7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pic>
          <p:nvPicPr>
            <p:cNvPr id="30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575" t="32830" r="9575" b="32830"/>
            <a:stretch>
              <a:fillRect/>
            </a:stretch>
          </p:blipFill>
          <p:spPr>
            <a:xfrm>
              <a:off x="87380" y="941475"/>
              <a:ext cx="1051901" cy="4467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3" name="Rounded Rectangle"/>
          <p:cNvSpPr/>
          <p:nvPr/>
        </p:nvSpPr>
        <p:spPr>
          <a:xfrm>
            <a:off x="961859" y="3087820"/>
            <a:ext cx="2185591" cy="892971"/>
          </a:xfrm>
          <a:prstGeom prst="roundRect">
            <a:avLst>
              <a:gd name="adj" fmla="val 15000"/>
            </a:avLst>
          </a:prstGeom>
          <a:solidFill>
            <a:srgbClr val="53AAD5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04" name="Rounded Rectangle"/>
          <p:cNvSpPr/>
          <p:nvPr/>
        </p:nvSpPr>
        <p:spPr>
          <a:xfrm>
            <a:off x="1055462" y="3246776"/>
            <a:ext cx="2185592" cy="892971"/>
          </a:xfrm>
          <a:prstGeom prst="roundRect">
            <a:avLst>
              <a:gd name="adj" fmla="val 15000"/>
            </a:avLst>
          </a:prstGeom>
          <a:solidFill>
            <a:srgbClr val="53AAD5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05" name="App. Legadas"/>
          <p:cNvSpPr txBox="1"/>
          <p:nvPr/>
        </p:nvSpPr>
        <p:spPr>
          <a:xfrm>
            <a:off x="1094694" y="3536891"/>
            <a:ext cx="2107129" cy="31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App. Legadas</a:t>
            </a:r>
          </a:p>
        </p:txBody>
      </p:sp>
      <p:sp>
        <p:nvSpPr>
          <p:cNvPr id="306" name="Rectangle"/>
          <p:cNvSpPr/>
          <p:nvPr/>
        </p:nvSpPr>
        <p:spPr>
          <a:xfrm>
            <a:off x="5715892" y="2391212"/>
            <a:ext cx="1226721" cy="2329577"/>
          </a:xfrm>
          <a:prstGeom prst="rect">
            <a:avLst/>
          </a:prstGeom>
          <a:solidFill>
            <a:srgbClr val="F78222"/>
          </a:solidFill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566" y="3192313"/>
            <a:ext cx="727375" cy="72737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Double Arrow"/>
          <p:cNvSpPr/>
          <p:nvPr/>
        </p:nvSpPr>
        <p:spPr>
          <a:xfrm>
            <a:off x="3362468" y="3028882"/>
            <a:ext cx="2192779" cy="633547"/>
          </a:xfrm>
          <a:prstGeom prst="leftRightArrow">
            <a:avLst>
              <a:gd name="adj1" fmla="val 32000"/>
              <a:gd name="adj2" fmla="val 62017"/>
            </a:avLst>
          </a:prstGeom>
          <a:gradFill>
            <a:gsLst>
              <a:gs pos="0">
                <a:srgbClr val="C4A9A9"/>
              </a:gs>
              <a:gs pos="100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09" name="Double Arrow"/>
          <p:cNvSpPr/>
          <p:nvPr/>
        </p:nvSpPr>
        <p:spPr>
          <a:xfrm>
            <a:off x="6958059" y="3028882"/>
            <a:ext cx="1974266" cy="633547"/>
          </a:xfrm>
          <a:prstGeom prst="leftRightArrow">
            <a:avLst>
              <a:gd name="adj1" fmla="val 32000"/>
              <a:gd name="adj2" fmla="val 62017"/>
            </a:avLst>
          </a:prstGeom>
          <a:gradFill>
            <a:gsLst>
              <a:gs pos="0">
                <a:srgbClr val="C4A9A9"/>
              </a:gs>
              <a:gs pos="100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3"/>
          <p:cNvSpPr txBox="1"/>
          <p:nvPr>
            <p:ph type="title"/>
          </p:nvPr>
        </p:nvSpPr>
        <p:spPr>
          <a:xfrm>
            <a:off x="957356" y="1671357"/>
            <a:ext cx="10515601" cy="285273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¿</a:t>
            </a:r>
            <a:r>
              <a:rPr sz="5200"/>
              <a:t>A DÓNDE QUEREMOS LLEGAR?</a:t>
            </a:r>
            <a:br>
              <a:rPr sz="520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Escenario Web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RabbitMQ</a:t>
            </a:r>
          </a:p>
        </p:txBody>
      </p:sp>
      <p:sp>
        <p:nvSpPr>
          <p:cNvPr id="314" name="Lin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200"/>
            </a:pPr>
            <a:r>
              <a:t>RabbitMQ, un sistema de mensajería empresarial completo y altamente confiable basado en el estándar AMQP.</a:t>
            </a:r>
          </a:p>
          <a:p>
            <a:pPr marL="0" indent="0">
              <a:buSzTx/>
              <a:buNone/>
              <a:defRPr sz="2200"/>
            </a:pPr>
            <a:r>
              <a:t>Sus características principales son :</a:t>
            </a:r>
          </a:p>
          <a:p>
            <a:pPr lvl="1" marL="601578" indent="-220578">
              <a:buFontTx/>
              <a:defRPr sz="2200"/>
            </a:pPr>
            <a:r>
              <a:t>Garantía de entrega</a:t>
            </a:r>
          </a:p>
          <a:p>
            <a:pPr lvl="1" marL="601578" indent="-220578">
              <a:buFontTx/>
              <a:defRPr sz="2200"/>
            </a:pPr>
            <a:r>
              <a:t>Enrutamiento flexible</a:t>
            </a:r>
          </a:p>
          <a:p>
            <a:pPr lvl="1" marL="601578" indent="-220578">
              <a:buFontTx/>
              <a:defRPr sz="2200"/>
            </a:pPr>
            <a:r>
              <a:t>Alta disponibilidad</a:t>
            </a:r>
          </a:p>
          <a:p>
            <a:pPr lvl="1" marL="601578" indent="-220578">
              <a:buFontTx/>
              <a:defRPr sz="2200"/>
            </a:pPr>
            <a:r>
              <a:t>Tolerancia a fallos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ounded Rectangle"/>
          <p:cNvSpPr/>
          <p:nvPr/>
        </p:nvSpPr>
        <p:spPr>
          <a:xfrm>
            <a:off x="875656" y="2899170"/>
            <a:ext cx="2185591" cy="892971"/>
          </a:xfrm>
          <a:prstGeom prst="roundRect">
            <a:avLst>
              <a:gd name="adj" fmla="val 15000"/>
            </a:avLst>
          </a:prstGeom>
          <a:solidFill>
            <a:srgbClr val="53AAD5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grpSp>
        <p:nvGrpSpPr>
          <p:cNvPr id="319" name="Dynamic 2012R3"/>
          <p:cNvGrpSpPr/>
          <p:nvPr/>
        </p:nvGrpSpPr>
        <p:grpSpPr>
          <a:xfrm>
            <a:off x="9597259" y="2135845"/>
            <a:ext cx="1671297" cy="2419622"/>
            <a:chOff x="0" y="0"/>
            <a:chExt cx="1671296" cy="2419621"/>
          </a:xfrm>
        </p:grpSpPr>
        <p:sp>
          <p:nvSpPr>
            <p:cNvPr id="317" name="Rounded Rectangle"/>
            <p:cNvSpPr/>
            <p:nvPr/>
          </p:nvSpPr>
          <p:spPr>
            <a:xfrm>
              <a:off x="0" y="0"/>
              <a:ext cx="1671297" cy="2419622"/>
            </a:xfrm>
            <a:prstGeom prst="roundRect">
              <a:avLst>
                <a:gd name="adj" fmla="val 8014"/>
              </a:avLst>
            </a:prstGeom>
            <a:solidFill>
              <a:srgbClr val="008FB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318" name="Dynamic 2012R3"/>
            <p:cNvSpPr txBox="1"/>
            <p:nvPr/>
          </p:nvSpPr>
          <p:spPr>
            <a:xfrm>
              <a:off x="39228" y="1053440"/>
              <a:ext cx="1592839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Dynamic 2012R3</a:t>
              </a:r>
            </a:p>
          </p:txBody>
        </p:sp>
      </p:grpSp>
      <p:sp>
        <p:nvSpPr>
          <p:cNvPr id="320" name="Double Arrow"/>
          <p:cNvSpPr/>
          <p:nvPr/>
        </p:nvSpPr>
        <p:spPr>
          <a:xfrm>
            <a:off x="3362468" y="3028882"/>
            <a:ext cx="2192779" cy="633547"/>
          </a:xfrm>
          <a:prstGeom prst="leftRightArrow">
            <a:avLst>
              <a:gd name="adj1" fmla="val 32000"/>
              <a:gd name="adj2" fmla="val 62017"/>
            </a:avLst>
          </a:prstGeom>
          <a:gradFill>
            <a:gsLst>
              <a:gs pos="0">
                <a:srgbClr val="C4A9A9"/>
              </a:gs>
              <a:gs pos="100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grpSp>
        <p:nvGrpSpPr>
          <p:cNvPr id="323" name="Web Services"/>
          <p:cNvGrpSpPr/>
          <p:nvPr/>
        </p:nvGrpSpPr>
        <p:grpSpPr>
          <a:xfrm>
            <a:off x="8947770" y="3032057"/>
            <a:ext cx="727375" cy="627197"/>
            <a:chOff x="0" y="0"/>
            <a:chExt cx="727374" cy="627196"/>
          </a:xfrm>
        </p:grpSpPr>
        <p:sp>
          <p:nvSpPr>
            <p:cNvPr id="321" name="Rounded Rectangle"/>
            <p:cNvSpPr/>
            <p:nvPr/>
          </p:nvSpPr>
          <p:spPr>
            <a:xfrm>
              <a:off x="0" y="0"/>
              <a:ext cx="727375" cy="627197"/>
            </a:xfrm>
            <a:prstGeom prst="roundRect">
              <a:avLst>
                <a:gd name="adj" fmla="val 17396"/>
              </a:avLst>
            </a:prstGeom>
            <a:gradFill flip="none" rotWithShape="1">
              <a:gsLst>
                <a:gs pos="0">
                  <a:srgbClr val="64B2A2"/>
                </a:gs>
                <a:gs pos="50000">
                  <a:srgbClr val="49AC99"/>
                </a:gs>
                <a:gs pos="100000">
                  <a:srgbClr val="3C9C8A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22" name="Web Services"/>
            <p:cNvSpPr txBox="1"/>
            <p:nvPr/>
          </p:nvSpPr>
          <p:spPr>
            <a:xfrm>
              <a:off x="31955" y="115479"/>
              <a:ext cx="663464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Web Services</a:t>
              </a:r>
            </a:p>
          </p:txBody>
        </p:sp>
      </p:grpSp>
      <p:grpSp>
        <p:nvGrpSpPr>
          <p:cNvPr id="326" name="Group"/>
          <p:cNvGrpSpPr/>
          <p:nvPr/>
        </p:nvGrpSpPr>
        <p:grpSpPr>
          <a:xfrm>
            <a:off x="5588892" y="2264212"/>
            <a:ext cx="1226721" cy="2329577"/>
            <a:chOff x="0" y="0"/>
            <a:chExt cx="1226719" cy="2329575"/>
          </a:xfrm>
        </p:grpSpPr>
        <p:sp>
          <p:nvSpPr>
            <p:cNvPr id="324" name="Rectangle"/>
            <p:cNvSpPr/>
            <p:nvPr/>
          </p:nvSpPr>
          <p:spPr>
            <a:xfrm>
              <a:off x="0" y="-1"/>
              <a:ext cx="1226720" cy="2329577"/>
            </a:xfrm>
            <a:prstGeom prst="rect">
              <a:avLst/>
            </a:prstGeom>
            <a:solidFill>
              <a:srgbClr val="F7822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25400" dir="5400000">
                <a:srgbClr val="000000">
                  <a:alpha val="7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pic>
          <p:nvPicPr>
            <p:cNvPr id="32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575" t="32830" r="9575" b="32830"/>
            <a:stretch>
              <a:fillRect/>
            </a:stretch>
          </p:blipFill>
          <p:spPr>
            <a:xfrm>
              <a:off x="87380" y="941475"/>
              <a:ext cx="1051901" cy="4467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7" name="Rounded Rectangle"/>
          <p:cNvSpPr/>
          <p:nvPr/>
        </p:nvSpPr>
        <p:spPr>
          <a:xfrm>
            <a:off x="961859" y="3087820"/>
            <a:ext cx="2185591" cy="892971"/>
          </a:xfrm>
          <a:prstGeom prst="roundRect">
            <a:avLst>
              <a:gd name="adj" fmla="val 15000"/>
            </a:avLst>
          </a:prstGeom>
          <a:solidFill>
            <a:srgbClr val="53AAD5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28" name="Rounded Rectangle"/>
          <p:cNvSpPr/>
          <p:nvPr/>
        </p:nvSpPr>
        <p:spPr>
          <a:xfrm>
            <a:off x="1055462" y="3246776"/>
            <a:ext cx="2185592" cy="892971"/>
          </a:xfrm>
          <a:prstGeom prst="roundRect">
            <a:avLst>
              <a:gd name="adj" fmla="val 15000"/>
            </a:avLst>
          </a:prstGeom>
          <a:solidFill>
            <a:srgbClr val="53AAD5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29" name="App. Legadas"/>
          <p:cNvSpPr txBox="1"/>
          <p:nvPr/>
        </p:nvSpPr>
        <p:spPr>
          <a:xfrm>
            <a:off x="1094694" y="3536891"/>
            <a:ext cx="2107129" cy="31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App. Legadas</a:t>
            </a:r>
          </a:p>
        </p:txBody>
      </p:sp>
      <p:sp>
        <p:nvSpPr>
          <p:cNvPr id="330" name="Rectangle"/>
          <p:cNvSpPr/>
          <p:nvPr/>
        </p:nvSpPr>
        <p:spPr>
          <a:xfrm>
            <a:off x="5715892" y="2391212"/>
            <a:ext cx="1226721" cy="2329577"/>
          </a:xfrm>
          <a:prstGeom prst="rect">
            <a:avLst/>
          </a:prstGeom>
          <a:solidFill>
            <a:srgbClr val="F78222"/>
          </a:solidFill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331" name="Line"/>
          <p:cNvSpPr/>
          <p:nvPr/>
        </p:nvSpPr>
        <p:spPr>
          <a:xfrm flipV="1">
            <a:off x="5222264" y="1185216"/>
            <a:ext cx="2" cy="4741568"/>
          </a:xfrm>
          <a:prstGeom prst="line">
            <a:avLst/>
          </a:prstGeom>
          <a:ln w="50800" cap="rnd">
            <a:solidFill>
              <a:schemeClr val="accent1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34" name="Web Services"/>
          <p:cNvGrpSpPr/>
          <p:nvPr/>
        </p:nvGrpSpPr>
        <p:grpSpPr>
          <a:xfrm>
            <a:off x="9074770" y="3159057"/>
            <a:ext cx="727375" cy="627197"/>
            <a:chOff x="0" y="0"/>
            <a:chExt cx="727374" cy="627196"/>
          </a:xfrm>
        </p:grpSpPr>
        <p:sp>
          <p:nvSpPr>
            <p:cNvPr id="332" name="Rounded Rectangle"/>
            <p:cNvSpPr/>
            <p:nvPr/>
          </p:nvSpPr>
          <p:spPr>
            <a:xfrm>
              <a:off x="0" y="0"/>
              <a:ext cx="727375" cy="627197"/>
            </a:xfrm>
            <a:prstGeom prst="roundRect">
              <a:avLst>
                <a:gd name="adj" fmla="val 17396"/>
              </a:avLst>
            </a:prstGeom>
            <a:gradFill flip="none" rotWithShape="1">
              <a:gsLst>
                <a:gs pos="0">
                  <a:srgbClr val="64B2A2"/>
                </a:gs>
                <a:gs pos="50000">
                  <a:srgbClr val="49AC99"/>
                </a:gs>
                <a:gs pos="100000">
                  <a:srgbClr val="3C9C8A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3" name="Web Services"/>
            <p:cNvSpPr txBox="1"/>
            <p:nvPr/>
          </p:nvSpPr>
          <p:spPr>
            <a:xfrm>
              <a:off x="31955" y="115479"/>
              <a:ext cx="663464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Web Services</a:t>
              </a:r>
            </a:p>
          </p:txBody>
        </p:sp>
      </p:grpSp>
      <p:grpSp>
        <p:nvGrpSpPr>
          <p:cNvPr id="337" name="Web Services"/>
          <p:cNvGrpSpPr/>
          <p:nvPr/>
        </p:nvGrpSpPr>
        <p:grpSpPr>
          <a:xfrm>
            <a:off x="9201770" y="3286057"/>
            <a:ext cx="727375" cy="627197"/>
            <a:chOff x="0" y="0"/>
            <a:chExt cx="727374" cy="627196"/>
          </a:xfrm>
        </p:grpSpPr>
        <p:sp>
          <p:nvSpPr>
            <p:cNvPr id="335" name="Rounded Rectangle"/>
            <p:cNvSpPr/>
            <p:nvPr/>
          </p:nvSpPr>
          <p:spPr>
            <a:xfrm>
              <a:off x="0" y="0"/>
              <a:ext cx="727375" cy="627197"/>
            </a:xfrm>
            <a:prstGeom prst="roundRect">
              <a:avLst>
                <a:gd name="adj" fmla="val 17396"/>
              </a:avLst>
            </a:prstGeom>
            <a:gradFill flip="none" rotWithShape="1">
              <a:gsLst>
                <a:gs pos="0">
                  <a:srgbClr val="64B2A2"/>
                </a:gs>
                <a:gs pos="50000">
                  <a:srgbClr val="49AC99"/>
                </a:gs>
                <a:gs pos="100000">
                  <a:srgbClr val="3C9C8A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6" name="Web Services"/>
            <p:cNvSpPr txBox="1"/>
            <p:nvPr/>
          </p:nvSpPr>
          <p:spPr>
            <a:xfrm>
              <a:off x="31955" y="115479"/>
              <a:ext cx="663464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Web Services</a:t>
              </a:r>
            </a:p>
          </p:txBody>
        </p:sp>
      </p:grpSp>
      <p:grpSp>
        <p:nvGrpSpPr>
          <p:cNvPr id="340" name="Web Services"/>
          <p:cNvGrpSpPr/>
          <p:nvPr/>
        </p:nvGrpSpPr>
        <p:grpSpPr>
          <a:xfrm>
            <a:off x="9328770" y="3413057"/>
            <a:ext cx="727375" cy="627197"/>
            <a:chOff x="0" y="0"/>
            <a:chExt cx="727374" cy="627196"/>
          </a:xfrm>
        </p:grpSpPr>
        <p:sp>
          <p:nvSpPr>
            <p:cNvPr id="338" name="Rounded Rectangle"/>
            <p:cNvSpPr/>
            <p:nvPr/>
          </p:nvSpPr>
          <p:spPr>
            <a:xfrm>
              <a:off x="0" y="0"/>
              <a:ext cx="727375" cy="627197"/>
            </a:xfrm>
            <a:prstGeom prst="roundRect">
              <a:avLst>
                <a:gd name="adj" fmla="val 17396"/>
              </a:avLst>
            </a:prstGeom>
            <a:gradFill flip="none" rotWithShape="1">
              <a:gsLst>
                <a:gs pos="0">
                  <a:srgbClr val="64B2A2"/>
                </a:gs>
                <a:gs pos="50000">
                  <a:srgbClr val="49AC99"/>
                </a:gs>
                <a:gs pos="100000">
                  <a:srgbClr val="3C9C8A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39" name="Web Services"/>
            <p:cNvSpPr txBox="1"/>
            <p:nvPr/>
          </p:nvSpPr>
          <p:spPr>
            <a:xfrm>
              <a:off x="31955" y="115479"/>
              <a:ext cx="663464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Web Services</a:t>
              </a:r>
            </a:p>
          </p:txBody>
        </p:sp>
      </p:grpSp>
      <p:sp>
        <p:nvSpPr>
          <p:cNvPr id="341" name="Double Arrow"/>
          <p:cNvSpPr/>
          <p:nvPr/>
        </p:nvSpPr>
        <p:spPr>
          <a:xfrm>
            <a:off x="6958059" y="3028882"/>
            <a:ext cx="1974266" cy="633547"/>
          </a:xfrm>
          <a:prstGeom prst="leftRightArrow">
            <a:avLst>
              <a:gd name="adj1" fmla="val 32000"/>
              <a:gd name="adj2" fmla="val 62017"/>
            </a:avLst>
          </a:prstGeom>
          <a:gradFill>
            <a:gsLst>
              <a:gs pos="0">
                <a:srgbClr val="C4A9A9"/>
              </a:gs>
              <a:gs pos="100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566" y="3192313"/>
            <a:ext cx="727375" cy="727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Funcionalidad a implementar</a:t>
            </a:r>
          </a:p>
        </p:txBody>
      </p:sp>
      <p:sp>
        <p:nvSpPr>
          <p:cNvPr id="345" name="Marcador de texto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Comunicación síncrona , asíncrona(opcional)</a:t>
            </a:r>
          </a:p>
          <a:p>
            <a:pPr/>
            <a:r>
              <a:t>Balanceo de carga</a:t>
            </a:r>
          </a:p>
          <a:p>
            <a:pPr/>
            <a:r>
              <a:t>Estandarización de interfaces con sistemas legados</a:t>
            </a:r>
          </a:p>
          <a:p>
            <a:pPr/>
            <a:r>
              <a:t>Planificación de tareas en lote</a:t>
            </a:r>
          </a:p>
          <a:p>
            <a:pPr/>
            <a:r>
              <a:t>Visibilidad de la operación de las interfaces</a:t>
            </a:r>
          </a:p>
          <a:p>
            <a:pPr/>
            <a:r>
              <a:t>Simplicidad en la integración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Simplicidad en la integración</a:t>
            </a:r>
          </a:p>
        </p:txBody>
      </p:sp>
      <p:sp>
        <p:nvSpPr>
          <p:cNvPr id="348" name="Marcador de texto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Pocas líneas de código para integrar – receta estándar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3"/>
          <p:cNvSpPr txBox="1"/>
          <p:nvPr>
            <p:ph type="title"/>
          </p:nvPr>
        </p:nvSpPr>
        <p:spPr>
          <a:xfrm>
            <a:off x="957356" y="1671357"/>
            <a:ext cx="10515601" cy="285273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¿</a:t>
            </a:r>
            <a:r>
              <a:rPr sz="5200"/>
              <a:t>Qué es AMQP?</a:t>
            </a:r>
            <a:br>
              <a:rPr sz="520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roup"/>
          <p:cNvGrpSpPr/>
          <p:nvPr/>
        </p:nvGrpSpPr>
        <p:grpSpPr>
          <a:xfrm>
            <a:off x="4044949" y="2270124"/>
            <a:ext cx="4757739" cy="2185989"/>
            <a:chOff x="0" y="0"/>
            <a:chExt cx="4757737" cy="2185987"/>
          </a:xfrm>
        </p:grpSpPr>
        <p:sp>
          <p:nvSpPr>
            <p:cNvPr id="352" name="Line"/>
            <p:cNvSpPr/>
            <p:nvPr/>
          </p:nvSpPr>
          <p:spPr>
            <a:xfrm>
              <a:off x="1174566" y="1205689"/>
              <a:ext cx="2398693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6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53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33705" b="0"/>
            <a:stretch>
              <a:fillRect/>
            </a:stretch>
          </p:blipFill>
          <p:spPr>
            <a:xfrm>
              <a:off x="-1" y="340720"/>
              <a:ext cx="1184480" cy="17299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4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33705" b="0"/>
            <a:stretch>
              <a:fillRect/>
            </a:stretch>
          </p:blipFill>
          <p:spPr>
            <a:xfrm>
              <a:off x="3573259" y="456049"/>
              <a:ext cx="1184479" cy="17299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5" name="Messaging"/>
            <p:cNvSpPr txBox="1"/>
            <p:nvPr/>
          </p:nvSpPr>
          <p:spPr>
            <a:xfrm>
              <a:off x="1787683" y="-1"/>
              <a:ext cx="117245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Messaging</a:t>
              </a:r>
            </a:p>
          </p:txBody>
        </p:sp>
        <p:pic>
          <p:nvPicPr>
            <p:cNvPr id="356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68402" y="477530"/>
              <a:ext cx="1020933" cy="624450"/>
            </a:xfrm>
            <a:prstGeom prst="rect">
              <a:avLst/>
            </a:prstGeom>
            <a:ln w="3175" cap="flat">
              <a:solidFill>
                <a:srgbClr val="B2B2B2"/>
              </a:solidFill>
              <a:prstDash val="solid"/>
              <a:round/>
            </a:ln>
            <a:effectLst/>
          </p:spPr>
        </p:pic>
      </p:grpSp>
      <p:sp>
        <p:nvSpPr>
          <p:cNvPr id="358" name="AMQP"/>
          <p:cNvSpPr txBox="1"/>
          <p:nvPr>
            <p:ph type="title" idx="4294967295"/>
          </p:nvPr>
        </p:nvSpPr>
        <p:spPr>
          <a:xfrm>
            <a:off x="1231900" y="1092200"/>
            <a:ext cx="8143875" cy="541338"/>
          </a:xfrm>
          <a:prstGeom prst="rect">
            <a:avLst/>
          </a:prstGeom>
        </p:spPr>
        <p:txBody>
          <a:bodyPr lIns="0" tIns="0" rIns="0" bIns="0" anchor="b"/>
          <a:lstStyle>
            <a:lvl1pPr defTabSz="731520">
              <a:defRPr sz="3520"/>
            </a:lvl1pPr>
          </a:lstStyle>
          <a:p>
            <a:pPr/>
            <a:r>
              <a:t>AMQP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egración a Dynamics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Integración a Dynamics</a:t>
            </a:r>
          </a:p>
        </p:txBody>
      </p:sp>
      <p:sp>
        <p:nvSpPr>
          <p:cNvPr id="189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MQP Data Flow Overview"/>
          <p:cNvSpPr txBox="1"/>
          <p:nvPr>
            <p:ph type="title" idx="4294967295"/>
          </p:nvPr>
        </p:nvSpPr>
        <p:spPr>
          <a:xfrm>
            <a:off x="2044700" y="152400"/>
            <a:ext cx="8143875" cy="54133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2500"/>
              </a:lnSpc>
              <a:defRPr b="1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AMQP Data Flow Overview</a:t>
            </a:r>
          </a:p>
        </p:txBody>
      </p:sp>
      <p:pic>
        <p:nvPicPr>
          <p:cNvPr id="36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75" y="820737"/>
            <a:ext cx="8123238" cy="6122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"/>
          <p:cNvGrpSpPr/>
          <p:nvPr/>
        </p:nvGrpSpPr>
        <p:grpSpPr>
          <a:xfrm>
            <a:off x="2427287" y="2457450"/>
            <a:ext cx="1155701" cy="695325"/>
            <a:chOff x="0" y="0"/>
            <a:chExt cx="1155700" cy="695325"/>
          </a:xfrm>
        </p:grpSpPr>
        <p:sp>
          <p:nvSpPr>
            <p:cNvPr id="363" name="Rectangle"/>
            <p:cNvSpPr/>
            <p:nvPr/>
          </p:nvSpPr>
          <p:spPr>
            <a:xfrm>
              <a:off x="0" y="0"/>
              <a:ext cx="1155700" cy="695325"/>
            </a:xfrm>
            <a:prstGeom prst="rect">
              <a:avLst/>
            </a:prstGeom>
            <a:solidFill>
              <a:srgbClr val="6490CB"/>
            </a:solidFill>
            <a:ln w="317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63500" dist="101600" dir="2700000">
                <a:srgbClr val="264E84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64" name="Client…"/>
            <p:cNvSpPr txBox="1"/>
            <p:nvPr/>
          </p:nvSpPr>
          <p:spPr>
            <a:xfrm>
              <a:off x="-1" y="86042"/>
              <a:ext cx="89286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Client</a:t>
              </a:r>
            </a:p>
            <a:p>
              <a:pPr algn="ctr">
                <a:defRPr sz="14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Producer</a:t>
              </a:r>
            </a:p>
          </p:txBody>
        </p:sp>
      </p:grpSp>
      <p:grpSp>
        <p:nvGrpSpPr>
          <p:cNvPr id="368" name="Group"/>
          <p:cNvGrpSpPr/>
          <p:nvPr/>
        </p:nvGrpSpPr>
        <p:grpSpPr>
          <a:xfrm>
            <a:off x="5233987" y="1828799"/>
            <a:ext cx="2692401" cy="1905001"/>
            <a:chOff x="0" y="0"/>
            <a:chExt cx="2692400" cy="1905000"/>
          </a:xfrm>
        </p:grpSpPr>
        <p:sp>
          <p:nvSpPr>
            <p:cNvPr id="366" name="Rectangle"/>
            <p:cNvSpPr/>
            <p:nvPr/>
          </p:nvSpPr>
          <p:spPr>
            <a:xfrm>
              <a:off x="0" y="0"/>
              <a:ext cx="2692400" cy="1905000"/>
            </a:xfrm>
            <a:prstGeom prst="rect">
              <a:avLst/>
            </a:prstGeom>
            <a:solidFill>
              <a:srgbClr val="FFFF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63500" dist="101600" dir="2700000">
                <a:srgbClr val="264E84">
                  <a:alpha val="5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67" name="AMQP Broker"/>
            <p:cNvSpPr txBox="1"/>
            <p:nvPr/>
          </p:nvSpPr>
          <p:spPr>
            <a:xfrm>
              <a:off x="0" y="0"/>
              <a:ext cx="161102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AMQP Broker</a:t>
              </a:r>
            </a:p>
          </p:txBody>
        </p:sp>
      </p:grpSp>
      <p:grpSp>
        <p:nvGrpSpPr>
          <p:cNvPr id="371" name="Group"/>
          <p:cNvGrpSpPr/>
          <p:nvPr/>
        </p:nvGrpSpPr>
        <p:grpSpPr>
          <a:xfrm>
            <a:off x="9429750" y="2824162"/>
            <a:ext cx="1155700" cy="695326"/>
            <a:chOff x="0" y="0"/>
            <a:chExt cx="1155700" cy="695325"/>
          </a:xfrm>
        </p:grpSpPr>
        <p:sp>
          <p:nvSpPr>
            <p:cNvPr id="369" name="Rectangle"/>
            <p:cNvSpPr/>
            <p:nvPr/>
          </p:nvSpPr>
          <p:spPr>
            <a:xfrm>
              <a:off x="0" y="0"/>
              <a:ext cx="1155700" cy="695325"/>
            </a:xfrm>
            <a:prstGeom prst="rect">
              <a:avLst/>
            </a:prstGeom>
            <a:solidFill>
              <a:srgbClr val="6490CB"/>
            </a:solidFill>
            <a:ln w="317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63500" dist="101600" dir="2700000">
                <a:srgbClr val="264E84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70" name="Client Consumer"/>
            <p:cNvSpPr txBox="1"/>
            <p:nvPr/>
          </p:nvSpPr>
          <p:spPr>
            <a:xfrm>
              <a:off x="0" y="86042"/>
              <a:ext cx="100859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Client</a:t>
              </a:r>
              <a:br/>
              <a:r>
                <a:t>Consumer</a:t>
              </a:r>
            </a:p>
          </p:txBody>
        </p:sp>
      </p:grpSp>
      <p:sp>
        <p:nvSpPr>
          <p:cNvPr id="372" name="Line"/>
          <p:cNvSpPr/>
          <p:nvPr/>
        </p:nvSpPr>
        <p:spPr>
          <a:xfrm>
            <a:off x="6027737" y="3238500"/>
            <a:ext cx="614363" cy="0"/>
          </a:xfrm>
          <a:prstGeom prst="line">
            <a:avLst/>
          </a:prstGeom>
          <a:ln w="50800">
            <a:solidFill>
              <a:srgbClr val="264E84"/>
            </a:solidFill>
          </a:ln>
        </p:spPr>
        <p:txBody>
          <a:bodyPr lIns="45719" rIns="45719"/>
          <a:lstStyle/>
          <a:p>
            <a:pPr algn="ctr">
              <a:defRPr sz="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73" name="Line"/>
          <p:cNvSpPr/>
          <p:nvPr/>
        </p:nvSpPr>
        <p:spPr>
          <a:xfrm flipV="1">
            <a:off x="6059487" y="2524125"/>
            <a:ext cx="1" cy="731838"/>
          </a:xfrm>
          <a:prstGeom prst="line">
            <a:avLst/>
          </a:prstGeom>
          <a:ln w="50800">
            <a:solidFill>
              <a:srgbClr val="264E84"/>
            </a:solidFill>
          </a:ln>
        </p:spPr>
        <p:txBody>
          <a:bodyPr lIns="45719" rIns="45719"/>
          <a:lstStyle/>
          <a:p>
            <a:pPr algn="ctr">
              <a:defRPr sz="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74" name="Line"/>
          <p:cNvSpPr/>
          <p:nvPr/>
        </p:nvSpPr>
        <p:spPr>
          <a:xfrm>
            <a:off x="5915025" y="2552700"/>
            <a:ext cx="165100" cy="0"/>
          </a:xfrm>
          <a:prstGeom prst="line">
            <a:avLst/>
          </a:prstGeom>
          <a:ln w="50800">
            <a:solidFill>
              <a:srgbClr val="264E84"/>
            </a:solidFill>
          </a:ln>
        </p:spPr>
        <p:txBody>
          <a:bodyPr lIns="45719" rIns="45719"/>
          <a:lstStyle/>
          <a:p>
            <a:pPr algn="ctr">
              <a:defRPr sz="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grpSp>
        <p:nvGrpSpPr>
          <p:cNvPr id="377" name="Group"/>
          <p:cNvGrpSpPr/>
          <p:nvPr/>
        </p:nvGrpSpPr>
        <p:grpSpPr>
          <a:xfrm>
            <a:off x="6080124" y="2964179"/>
            <a:ext cx="569601" cy="243841"/>
            <a:chOff x="0" y="0"/>
            <a:chExt cx="569599" cy="243840"/>
          </a:xfrm>
        </p:grpSpPr>
        <p:sp>
          <p:nvSpPr>
            <p:cNvPr id="375" name="Rectangle"/>
            <p:cNvSpPr/>
            <p:nvPr/>
          </p:nvSpPr>
          <p:spPr>
            <a:xfrm>
              <a:off x="0" y="45720"/>
              <a:ext cx="495300" cy="152401"/>
            </a:xfrm>
            <a:prstGeom prst="rect">
              <a:avLst/>
            </a:prstGeom>
            <a:solidFill>
              <a:srgbClr val="EAEAEA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76" name="Entry 1"/>
            <p:cNvSpPr txBox="1"/>
            <p:nvPr/>
          </p:nvSpPr>
          <p:spPr>
            <a:xfrm>
              <a:off x="0" y="0"/>
              <a:ext cx="5696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0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Entry 1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6080124" y="2783204"/>
            <a:ext cx="569601" cy="243841"/>
            <a:chOff x="0" y="0"/>
            <a:chExt cx="569599" cy="243840"/>
          </a:xfrm>
        </p:grpSpPr>
        <p:sp>
          <p:nvSpPr>
            <p:cNvPr id="378" name="Rectangle"/>
            <p:cNvSpPr/>
            <p:nvPr/>
          </p:nvSpPr>
          <p:spPr>
            <a:xfrm>
              <a:off x="0" y="45720"/>
              <a:ext cx="495300" cy="152401"/>
            </a:xfrm>
            <a:prstGeom prst="rect">
              <a:avLst/>
            </a:prstGeom>
            <a:solidFill>
              <a:srgbClr val="EAEAEA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79" name="Entry 2"/>
            <p:cNvSpPr txBox="1"/>
            <p:nvPr/>
          </p:nvSpPr>
          <p:spPr>
            <a:xfrm>
              <a:off x="0" y="0"/>
              <a:ext cx="5696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0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Entry 2</a:t>
              </a:r>
            </a:p>
          </p:txBody>
        </p:sp>
      </p:grpSp>
      <p:sp>
        <p:nvSpPr>
          <p:cNvPr id="381" name="Line"/>
          <p:cNvSpPr/>
          <p:nvPr/>
        </p:nvSpPr>
        <p:spPr>
          <a:xfrm flipV="1">
            <a:off x="6626225" y="2524125"/>
            <a:ext cx="0" cy="731838"/>
          </a:xfrm>
          <a:prstGeom prst="line">
            <a:avLst/>
          </a:prstGeom>
          <a:ln w="50800">
            <a:solidFill>
              <a:srgbClr val="264E84"/>
            </a:solidFill>
          </a:ln>
        </p:spPr>
        <p:txBody>
          <a:bodyPr lIns="45719" rIns="45719"/>
          <a:lstStyle/>
          <a:p>
            <a:pPr algn="ctr">
              <a:defRPr sz="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82" name="Line"/>
          <p:cNvSpPr/>
          <p:nvPr/>
        </p:nvSpPr>
        <p:spPr>
          <a:xfrm>
            <a:off x="6605587" y="2543175"/>
            <a:ext cx="165101" cy="0"/>
          </a:xfrm>
          <a:prstGeom prst="line">
            <a:avLst/>
          </a:prstGeom>
          <a:ln w="50800">
            <a:solidFill>
              <a:srgbClr val="264E84"/>
            </a:solidFill>
          </a:ln>
        </p:spPr>
        <p:txBody>
          <a:bodyPr lIns="45719" rIns="45719"/>
          <a:lstStyle/>
          <a:p>
            <a:pPr algn="ctr">
              <a:defRPr sz="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grpSp>
        <p:nvGrpSpPr>
          <p:cNvPr id="385" name="Group"/>
          <p:cNvGrpSpPr/>
          <p:nvPr/>
        </p:nvGrpSpPr>
        <p:grpSpPr>
          <a:xfrm>
            <a:off x="6089649" y="2583179"/>
            <a:ext cx="569601" cy="243841"/>
            <a:chOff x="0" y="0"/>
            <a:chExt cx="569599" cy="243840"/>
          </a:xfrm>
        </p:grpSpPr>
        <p:sp>
          <p:nvSpPr>
            <p:cNvPr id="383" name="Rectangle"/>
            <p:cNvSpPr/>
            <p:nvPr/>
          </p:nvSpPr>
          <p:spPr>
            <a:xfrm>
              <a:off x="0" y="45720"/>
              <a:ext cx="495300" cy="152401"/>
            </a:xfrm>
            <a:prstGeom prst="rect">
              <a:avLst/>
            </a:prstGeom>
            <a:solidFill>
              <a:srgbClr val="EAEAEA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0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84" name="Entry 3"/>
            <p:cNvSpPr txBox="1"/>
            <p:nvPr/>
          </p:nvSpPr>
          <p:spPr>
            <a:xfrm>
              <a:off x="0" y="0"/>
              <a:ext cx="5696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0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Entry 3</a:t>
              </a:r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3468687" y="2514599"/>
            <a:ext cx="2043113" cy="571502"/>
            <a:chOff x="0" y="0"/>
            <a:chExt cx="2043112" cy="571500"/>
          </a:xfrm>
        </p:grpSpPr>
        <p:sp>
          <p:nvSpPr>
            <p:cNvPr id="386" name="Rectangle"/>
            <p:cNvSpPr/>
            <p:nvPr/>
          </p:nvSpPr>
          <p:spPr>
            <a:xfrm>
              <a:off x="0" y="-1"/>
              <a:ext cx="2043113" cy="571502"/>
            </a:xfrm>
            <a:prstGeom prst="rect">
              <a:avLst/>
            </a:prstGeom>
            <a:solidFill>
              <a:srgbClr val="EAEAEA">
                <a:alpha val="59999"/>
              </a:srgbClr>
            </a:solidFill>
            <a:ln w="3175" cap="flat">
              <a:solidFill>
                <a:srgbClr val="C0C0C0"/>
              </a:solidFill>
              <a:prstDash val="solid"/>
              <a:round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>
                <a:defRPr b="1" sz="1200">
                  <a:solidFill>
                    <a:srgbClr val="264E84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87" name="Session"/>
            <p:cNvSpPr txBox="1"/>
            <p:nvPr/>
          </p:nvSpPr>
          <p:spPr>
            <a:xfrm>
              <a:off x="508000" y="368299"/>
              <a:ext cx="668288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>
              <a:lvl1pPr>
                <a:defRPr b="1" sz="1200">
                  <a:solidFill>
                    <a:srgbClr val="264E84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Session</a:t>
              </a:r>
            </a:p>
          </p:txBody>
        </p:sp>
      </p:grpSp>
      <p:grpSp>
        <p:nvGrpSpPr>
          <p:cNvPr id="391" name="Group"/>
          <p:cNvGrpSpPr/>
          <p:nvPr/>
        </p:nvGrpSpPr>
        <p:grpSpPr>
          <a:xfrm>
            <a:off x="3562350" y="2560954"/>
            <a:ext cx="1878013" cy="307341"/>
            <a:chOff x="0" y="0"/>
            <a:chExt cx="1878012" cy="307340"/>
          </a:xfrm>
        </p:grpSpPr>
        <p:sp>
          <p:nvSpPr>
            <p:cNvPr id="389" name="Chevron"/>
            <p:cNvSpPr/>
            <p:nvPr/>
          </p:nvSpPr>
          <p:spPr>
            <a:xfrm>
              <a:off x="0" y="48895"/>
              <a:ext cx="1878013" cy="209551"/>
            </a:xfrm>
            <a:prstGeom prst="chevron">
              <a:avLst>
                <a:gd name="adj" fmla="val 44313"/>
              </a:avLst>
            </a:prstGeom>
            <a:solidFill>
              <a:srgbClr val="CCFFCC"/>
            </a:solidFill>
            <a:ln w="3175" cap="flat">
              <a:solidFill>
                <a:srgbClr val="339966"/>
              </a:solidFill>
              <a:prstDash val="solid"/>
              <a:round/>
            </a:ln>
            <a:effectLst>
              <a:outerShdw sx="100000" sy="100000" kx="0" ky="0" algn="b" rotWithShape="0" blurRad="63500" dist="25400" dir="2700000">
                <a:srgbClr val="264E84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8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90" name="Link"/>
            <p:cNvSpPr txBox="1"/>
            <p:nvPr/>
          </p:nvSpPr>
          <p:spPr>
            <a:xfrm>
              <a:off x="444500" y="0"/>
              <a:ext cx="469638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008000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Link</a:t>
              </a:r>
            </a:p>
          </p:txBody>
        </p:sp>
      </p:grpSp>
      <p:grpSp>
        <p:nvGrpSpPr>
          <p:cNvPr id="394" name="Group"/>
          <p:cNvGrpSpPr/>
          <p:nvPr/>
        </p:nvGrpSpPr>
        <p:grpSpPr>
          <a:xfrm>
            <a:off x="7307262" y="2886074"/>
            <a:ext cx="2043113" cy="571502"/>
            <a:chOff x="0" y="0"/>
            <a:chExt cx="2043112" cy="571500"/>
          </a:xfrm>
        </p:grpSpPr>
        <p:sp>
          <p:nvSpPr>
            <p:cNvPr id="392" name="Rectangle"/>
            <p:cNvSpPr/>
            <p:nvPr/>
          </p:nvSpPr>
          <p:spPr>
            <a:xfrm>
              <a:off x="0" y="-1"/>
              <a:ext cx="2043113" cy="571502"/>
            </a:xfrm>
            <a:prstGeom prst="rect">
              <a:avLst/>
            </a:prstGeom>
            <a:solidFill>
              <a:srgbClr val="EAEAEA">
                <a:alpha val="59999"/>
              </a:srgbClr>
            </a:solidFill>
            <a:ln w="3175" cap="flat">
              <a:solidFill>
                <a:srgbClr val="C0C0C0"/>
              </a:solidFill>
              <a:prstDash val="solid"/>
              <a:round/>
            </a:ln>
            <a:effectLst/>
          </p:spPr>
          <p:txBody>
            <a:bodyPr wrap="square" lIns="0" tIns="0" rIns="0" bIns="0" numCol="1" anchor="b">
              <a:noAutofit/>
            </a:bodyPr>
            <a:lstStyle/>
            <a:p>
              <a:pPr>
                <a:defRPr b="1" sz="1200">
                  <a:solidFill>
                    <a:srgbClr val="264E84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93" name="Session"/>
            <p:cNvSpPr txBox="1"/>
            <p:nvPr/>
          </p:nvSpPr>
          <p:spPr>
            <a:xfrm>
              <a:off x="596900" y="342899"/>
              <a:ext cx="668288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>
              <a:lvl1pPr>
                <a:defRPr b="1" sz="1200">
                  <a:solidFill>
                    <a:srgbClr val="264E84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Session</a:t>
              </a: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7327900" y="2927667"/>
            <a:ext cx="1898651" cy="307341"/>
            <a:chOff x="0" y="0"/>
            <a:chExt cx="1898650" cy="307340"/>
          </a:xfrm>
        </p:grpSpPr>
        <p:sp>
          <p:nvSpPr>
            <p:cNvPr id="395" name="Chevron"/>
            <p:cNvSpPr/>
            <p:nvPr/>
          </p:nvSpPr>
          <p:spPr>
            <a:xfrm>
              <a:off x="0" y="53657"/>
              <a:ext cx="1898651" cy="200026"/>
            </a:xfrm>
            <a:prstGeom prst="chevron">
              <a:avLst>
                <a:gd name="adj" fmla="val 52426"/>
              </a:avLst>
            </a:prstGeom>
            <a:solidFill>
              <a:srgbClr val="CCFFCC"/>
            </a:solidFill>
            <a:ln w="3175" cap="flat">
              <a:solidFill>
                <a:srgbClr val="339966"/>
              </a:solidFill>
              <a:prstDash val="solid"/>
              <a:round/>
            </a:ln>
            <a:effectLst>
              <a:outerShdw sx="100000" sy="100000" kx="0" ky="0" algn="b" rotWithShape="0" blurRad="63500" dist="25400" dir="2700000">
                <a:srgbClr val="264E84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8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396" name="Link"/>
            <p:cNvSpPr txBox="1"/>
            <p:nvPr/>
          </p:nvSpPr>
          <p:spPr>
            <a:xfrm>
              <a:off x="609600" y="0"/>
              <a:ext cx="469638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008000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Link</a:t>
              </a:r>
            </a:p>
          </p:txBody>
        </p:sp>
      </p:grpSp>
      <p:sp>
        <p:nvSpPr>
          <p:cNvPr id="398" name="Queue (source) -Persistent"/>
          <p:cNvSpPr txBox="1"/>
          <p:nvPr/>
        </p:nvSpPr>
        <p:spPr>
          <a:xfrm>
            <a:off x="5811837" y="3345179"/>
            <a:ext cx="11049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Queue </a:t>
            </a:r>
            <a:r>
              <a:rPr sz="800"/>
              <a:t>(source)</a:t>
            </a:r>
            <a:br>
              <a:rPr sz="800"/>
            </a:br>
            <a:r>
              <a:t>-Persistent</a:t>
            </a:r>
          </a:p>
        </p:txBody>
      </p:sp>
      <p:sp>
        <p:nvSpPr>
          <p:cNvPr id="399" name="Line"/>
          <p:cNvSpPr/>
          <p:nvPr/>
        </p:nvSpPr>
        <p:spPr>
          <a:xfrm flipH="1">
            <a:off x="6678612" y="3086100"/>
            <a:ext cx="215901" cy="0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algn="ctr">
              <a:defRPr sz="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00" name="Head"/>
          <p:cNvSpPr txBox="1"/>
          <p:nvPr/>
        </p:nvSpPr>
        <p:spPr>
          <a:xfrm>
            <a:off x="6926262" y="2981325"/>
            <a:ext cx="392114" cy="1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i="1" sz="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Head</a:t>
            </a:r>
          </a:p>
        </p:txBody>
      </p:sp>
      <p:sp>
        <p:nvSpPr>
          <p:cNvPr id="401" name="Line"/>
          <p:cNvSpPr/>
          <p:nvPr/>
        </p:nvSpPr>
        <p:spPr>
          <a:xfrm flipH="1">
            <a:off x="5780087" y="2705100"/>
            <a:ext cx="217488" cy="0"/>
          </a:xfrm>
          <a:prstGeom prst="line">
            <a:avLst/>
          </a:prstGeom>
          <a:ln w="3175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 algn="ctr">
              <a:defRPr sz="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02" name="Tail"/>
          <p:cNvSpPr txBox="1"/>
          <p:nvPr/>
        </p:nvSpPr>
        <p:spPr>
          <a:xfrm>
            <a:off x="5346700" y="2609850"/>
            <a:ext cx="392113" cy="1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i="1" sz="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Tail</a:t>
            </a:r>
          </a:p>
        </p:txBody>
      </p:sp>
      <p:sp>
        <p:nvSpPr>
          <p:cNvPr id="403" name="Point-to-point Queue"/>
          <p:cNvSpPr txBox="1"/>
          <p:nvPr>
            <p:ph type="title" idx="4294967295"/>
          </p:nvPr>
        </p:nvSpPr>
        <p:spPr>
          <a:xfrm>
            <a:off x="1816893" y="927100"/>
            <a:ext cx="8143876" cy="541338"/>
          </a:xfrm>
          <a:prstGeom prst="rect">
            <a:avLst/>
          </a:prstGeom>
        </p:spPr>
        <p:txBody>
          <a:bodyPr lIns="0" tIns="0" rIns="0" bIns="0" anchor="b"/>
          <a:lstStyle>
            <a:lvl1pPr defTabSz="731520">
              <a:defRPr sz="3520"/>
            </a:lvl1pPr>
          </a:lstStyle>
          <a:p>
            <a:pPr/>
            <a:r>
              <a:t>Point-to-point Queue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3"/>
          <p:cNvSpPr txBox="1"/>
          <p:nvPr>
            <p:ph type="title"/>
          </p:nvPr>
        </p:nvSpPr>
        <p:spPr>
          <a:xfrm>
            <a:off x="957356" y="1671357"/>
            <a:ext cx="10515601" cy="285273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¿</a:t>
            </a:r>
            <a:r>
              <a:rPr sz="5200"/>
              <a:t>Administración RabbitMQ?</a:t>
            </a:r>
            <a:br>
              <a:rPr sz="5200"/>
            </a:b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abbitMQ Administración - Usuarios"/>
          <p:cNvSpPr txBox="1"/>
          <p:nvPr>
            <p:ph type="title" idx="4294967295"/>
          </p:nvPr>
        </p:nvSpPr>
        <p:spPr>
          <a:xfrm>
            <a:off x="2044700" y="152400"/>
            <a:ext cx="8143875" cy="54133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2500"/>
              </a:lnSpc>
              <a:defRPr b="1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RabbitMQ Administración - Usuarios</a:t>
            </a:r>
          </a:p>
        </p:txBody>
      </p:sp>
      <p:pic>
        <p:nvPicPr>
          <p:cNvPr id="408" name="2-00-user.PNG" descr="2-00-user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6087" y="1449387"/>
            <a:ext cx="6261101" cy="5022851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http://localhost:15672"/>
          <p:cNvSpPr txBox="1"/>
          <p:nvPr/>
        </p:nvSpPr>
        <p:spPr>
          <a:xfrm>
            <a:off x="1990725" y="979487"/>
            <a:ext cx="31068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http://localhost:15672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abbitMQ Administración - Colas"/>
          <p:cNvSpPr txBox="1"/>
          <p:nvPr>
            <p:ph type="title" idx="4294967295"/>
          </p:nvPr>
        </p:nvSpPr>
        <p:spPr>
          <a:xfrm>
            <a:off x="2044700" y="152400"/>
            <a:ext cx="8143875" cy="54133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2500"/>
              </a:lnSpc>
              <a:defRPr b="1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RabbitMQ Administración - Colas</a:t>
            </a:r>
          </a:p>
        </p:txBody>
      </p:sp>
      <p:pic>
        <p:nvPicPr>
          <p:cNvPr id="412" name="2-01-queues.PNG" descr="2-01-queues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5750" y="1050925"/>
            <a:ext cx="6581775" cy="5280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le 3"/>
          <p:cNvSpPr txBox="1"/>
          <p:nvPr>
            <p:ph type="title"/>
          </p:nvPr>
        </p:nvSpPr>
        <p:spPr>
          <a:xfrm>
            <a:off x="957356" y="1671357"/>
            <a:ext cx="10515601" cy="285273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Escenario CRECOS</a:t>
            </a:r>
            <a:br>
              <a:rPr sz="5200"/>
            </a:b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8596" y="766853"/>
            <a:ext cx="6454808" cy="5324294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Esquema de conexión"/>
          <p:cNvSpPr txBox="1"/>
          <p:nvPr>
            <p:ph type="title" idx="4294967295"/>
          </p:nvPr>
        </p:nvSpPr>
        <p:spPr>
          <a:xfrm>
            <a:off x="1866900" y="1003300"/>
            <a:ext cx="8143875" cy="541338"/>
          </a:xfrm>
          <a:prstGeom prst="rect">
            <a:avLst/>
          </a:prstGeom>
        </p:spPr>
        <p:txBody>
          <a:bodyPr lIns="0" tIns="0" rIns="0" bIns="0" anchor="b"/>
          <a:lstStyle>
            <a:lvl1pPr defTabSz="731520">
              <a:defRPr sz="3520"/>
            </a:lvl1pPr>
          </a:lstStyle>
          <a:p>
            <a:pPr/>
            <a:r>
              <a:t>Esquema de conexión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"/>
          <p:cNvGrpSpPr/>
          <p:nvPr/>
        </p:nvGrpSpPr>
        <p:grpSpPr>
          <a:xfrm>
            <a:off x="2436812" y="3886200"/>
            <a:ext cx="8229601" cy="1122363"/>
            <a:chOff x="0" y="0"/>
            <a:chExt cx="8229599" cy="1122362"/>
          </a:xfrm>
        </p:grpSpPr>
        <p:sp>
          <p:nvSpPr>
            <p:cNvPr id="419" name="Rounded Rectangle"/>
            <p:cNvSpPr/>
            <p:nvPr/>
          </p:nvSpPr>
          <p:spPr>
            <a:xfrm>
              <a:off x="0" y="0"/>
              <a:ext cx="1537857" cy="1122363"/>
            </a:xfrm>
            <a:prstGeom prst="roundRect">
              <a:avLst>
                <a:gd name="adj" fmla="val 16667"/>
              </a:avLst>
            </a:prstGeom>
            <a:solidFill>
              <a:srgbClr val="6490CB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20" name="Rounded Rectangle"/>
            <p:cNvSpPr/>
            <p:nvPr/>
          </p:nvSpPr>
          <p:spPr>
            <a:xfrm>
              <a:off x="2230581" y="0"/>
              <a:ext cx="1537857" cy="1122363"/>
            </a:xfrm>
            <a:prstGeom prst="roundRect">
              <a:avLst>
                <a:gd name="adj" fmla="val 16667"/>
              </a:avLst>
            </a:prstGeom>
            <a:solidFill>
              <a:srgbClr val="6490CB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21" name="Rounded Rectangle"/>
            <p:cNvSpPr/>
            <p:nvPr/>
          </p:nvSpPr>
          <p:spPr>
            <a:xfrm>
              <a:off x="4461162" y="0"/>
              <a:ext cx="1537857" cy="1122363"/>
            </a:xfrm>
            <a:prstGeom prst="roundRect">
              <a:avLst>
                <a:gd name="adj" fmla="val 16667"/>
              </a:avLst>
            </a:prstGeom>
            <a:solidFill>
              <a:srgbClr val="6490CB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22" name="Rounded Rectangle"/>
            <p:cNvSpPr/>
            <p:nvPr/>
          </p:nvSpPr>
          <p:spPr>
            <a:xfrm>
              <a:off x="6691743" y="0"/>
              <a:ext cx="1537857" cy="1122363"/>
            </a:xfrm>
            <a:prstGeom prst="roundRect">
              <a:avLst>
                <a:gd name="adj" fmla="val 16667"/>
              </a:avLst>
            </a:prstGeom>
            <a:solidFill>
              <a:srgbClr val="6490CB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23" name="Aplicación cliente"/>
            <p:cNvSpPr txBox="1"/>
            <p:nvPr/>
          </p:nvSpPr>
          <p:spPr>
            <a:xfrm>
              <a:off x="115683" y="237973"/>
              <a:ext cx="1306491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Aplicación cliente</a:t>
              </a:r>
            </a:p>
          </p:txBody>
        </p:sp>
        <p:sp>
          <p:nvSpPr>
            <p:cNvPr id="424" name="Message Broker…"/>
            <p:cNvSpPr txBox="1"/>
            <p:nvPr/>
          </p:nvSpPr>
          <p:spPr>
            <a:xfrm>
              <a:off x="2293752" y="191611"/>
              <a:ext cx="140716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Message Broker</a:t>
              </a:r>
            </a:p>
            <a:p>
              <a:pPr algn="ctr">
                <a:defRPr sz="14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RabbitMQ</a:t>
              </a:r>
            </a:p>
          </p:txBody>
        </p:sp>
        <p:sp>
          <p:nvSpPr>
            <p:cNvPr id="425" name="Servidor…"/>
            <p:cNvSpPr txBox="1"/>
            <p:nvPr/>
          </p:nvSpPr>
          <p:spPr>
            <a:xfrm>
              <a:off x="4576845" y="210661"/>
              <a:ext cx="1370355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Servidor </a:t>
              </a:r>
            </a:p>
            <a:p>
              <a:pPr algn="ctr">
                <a:defRPr sz="13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de </a:t>
              </a:r>
            </a:p>
            <a:p>
              <a:pPr algn="ctr">
                <a:defRPr sz="13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Procesamiento</a:t>
              </a:r>
            </a:p>
          </p:txBody>
        </p:sp>
        <p:sp>
          <p:nvSpPr>
            <p:cNvPr id="426" name="Dynamics AX"/>
            <p:cNvSpPr txBox="1"/>
            <p:nvPr/>
          </p:nvSpPr>
          <p:spPr>
            <a:xfrm>
              <a:off x="6759261" y="391880"/>
              <a:ext cx="144627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Dynamics AX</a:t>
              </a:r>
            </a:p>
          </p:txBody>
        </p:sp>
        <p:sp>
          <p:nvSpPr>
            <p:cNvPr id="427" name="Line"/>
            <p:cNvSpPr/>
            <p:nvPr/>
          </p:nvSpPr>
          <p:spPr>
            <a:xfrm>
              <a:off x="1620983" y="561179"/>
              <a:ext cx="59574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6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3851564" y="575036"/>
              <a:ext cx="59574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6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6047508" y="575036"/>
              <a:ext cx="595744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6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</p:grpSp>
      <p:pic>
        <p:nvPicPr>
          <p:cNvPr id="43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6562" y="725487"/>
            <a:ext cx="2362201" cy="1947863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Shape"/>
          <p:cNvSpPr/>
          <p:nvPr/>
        </p:nvSpPr>
        <p:spPr>
          <a:xfrm>
            <a:off x="4683125" y="2656482"/>
            <a:ext cx="559148" cy="958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363"/>
                </a:moveTo>
                <a:lnTo>
                  <a:pt x="5400" y="1436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363"/>
                </a:lnTo>
                <a:lnTo>
                  <a:pt x="21600" y="1436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6490CB"/>
          </a:solidFill>
          <a:ln w="3175">
            <a:solidFill>
              <a:srgbClr val="000000"/>
            </a:solidFill>
          </a:ln>
        </p:spPr>
        <p:txBody>
          <a:bodyPr lIns="0" tIns="0" rIns="0" bIns="0"/>
          <a:lstStyle/>
          <a:p>
            <a:pPr algn="ctr"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0375" y="1687512"/>
            <a:ext cx="8731250" cy="4410076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Servidor de Procesamiento"/>
          <p:cNvSpPr txBox="1"/>
          <p:nvPr>
            <p:ph type="title" idx="4294967295"/>
          </p:nvPr>
        </p:nvSpPr>
        <p:spPr>
          <a:xfrm>
            <a:off x="1727200" y="863600"/>
            <a:ext cx="8143875" cy="541338"/>
          </a:xfrm>
          <a:prstGeom prst="rect">
            <a:avLst/>
          </a:prstGeom>
        </p:spPr>
        <p:txBody>
          <a:bodyPr lIns="0" tIns="0" rIns="0" bIns="0" anchor="b"/>
          <a:lstStyle>
            <a:lvl1pPr defTabSz="731520">
              <a:defRPr sz="3520"/>
            </a:lvl1pPr>
          </a:lstStyle>
          <a:p>
            <a:pPr/>
            <a:r>
              <a:t>Servidor de Procesamiento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987" y="1325562"/>
            <a:ext cx="9344026" cy="4733926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Dynamics AX – Web Services: Puertos de Entrada"/>
          <p:cNvSpPr txBox="1"/>
          <p:nvPr>
            <p:ph type="title" idx="4294967295"/>
          </p:nvPr>
        </p:nvSpPr>
        <p:spPr>
          <a:xfrm>
            <a:off x="1428750" y="685800"/>
            <a:ext cx="8505825" cy="541338"/>
          </a:xfrm>
          <a:prstGeom prst="rect">
            <a:avLst/>
          </a:prstGeom>
        </p:spPr>
        <p:txBody>
          <a:bodyPr lIns="0" tIns="0" rIns="0" bIns="0" anchor="b"/>
          <a:lstStyle>
            <a:lvl1pPr defTabSz="585215">
              <a:defRPr sz="2816"/>
            </a:lvl1pPr>
          </a:lstStyle>
          <a:p>
            <a:pPr/>
            <a:r>
              <a:t>Dynamics AX – Web Services: Puertos de Entrada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ituación actu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00"/>
            </a:lvl1pPr>
          </a:lstStyle>
          <a:p>
            <a:pPr/>
            <a:r>
              <a:t>situación actual</a:t>
            </a:r>
          </a:p>
        </p:txBody>
      </p:sp>
      <p:sp>
        <p:nvSpPr>
          <p:cNvPr id="192" name="Lin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Sistemas legados que necesitan integrarse</a:t>
            </a:r>
          </a:p>
          <a:p>
            <a:pPr>
              <a:defRPr sz="2200"/>
            </a:pPr>
            <a:r>
              <a:t>Liberación de funcionalidad de AX mediante Web service</a:t>
            </a:r>
            <a:r>
              <a:t>s</a:t>
            </a:r>
          </a:p>
          <a:p>
            <a:pPr>
              <a:defRPr sz="2200"/>
            </a:pPr>
            <a:r>
              <a:t>Administración de carga de procesamiento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ódigo – Grupo de Transacciones:…"/>
          <p:cNvSpPr txBox="1"/>
          <p:nvPr/>
        </p:nvSpPr>
        <p:spPr>
          <a:xfrm>
            <a:off x="2174398" y="1643062"/>
            <a:ext cx="7224078" cy="454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Código – Grupo de Transacciones:</a:t>
            </a:r>
          </a:p>
          <a:p>
            <a:pPr>
              <a:defRPr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001 Cliente</a:t>
            </a:r>
          </a:p>
          <a:p>
            <a:pPr>
              <a:defRPr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002 Orden de Trabajo</a:t>
            </a:r>
          </a:p>
          <a:p>
            <a:pPr>
              <a:defRPr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003 Orden de Transferencia</a:t>
            </a:r>
          </a:p>
          <a:p>
            <a:pPr>
              <a:defRPr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004 Casos</a:t>
            </a:r>
          </a:p>
          <a:p>
            <a:pPr>
              <a:defRPr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005 RRHH</a:t>
            </a:r>
          </a:p>
          <a:p>
            <a:pPr>
              <a:defRPr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006 Orden de Venta</a:t>
            </a:r>
          </a:p>
          <a:p>
            <a:pPr>
              <a:defRPr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007 Consulta Saldos Facturas</a:t>
            </a:r>
          </a:p>
        </p:txBody>
      </p:sp>
      <p:sp>
        <p:nvSpPr>
          <p:cNvPr id="441" name="Código: Aplicación cliente"/>
          <p:cNvSpPr txBox="1"/>
          <p:nvPr>
            <p:ph type="title" idx="4294967295"/>
          </p:nvPr>
        </p:nvSpPr>
        <p:spPr>
          <a:xfrm>
            <a:off x="1714500" y="685800"/>
            <a:ext cx="8143875" cy="541338"/>
          </a:xfrm>
          <a:prstGeom prst="rect">
            <a:avLst/>
          </a:prstGeom>
        </p:spPr>
        <p:txBody>
          <a:bodyPr lIns="0" tIns="0" rIns="0" bIns="0" anchor="b"/>
          <a:lstStyle>
            <a:lvl1pPr defTabSz="731520">
              <a:defRPr sz="3520"/>
            </a:lvl1pPr>
          </a:lstStyle>
          <a:p>
            <a:pPr/>
            <a:r>
              <a:t>Código: Aplicación cliente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Table"/>
          <p:cNvGraphicFramePr/>
          <p:nvPr/>
        </p:nvGraphicFramePr>
        <p:xfrm>
          <a:off x="2161381" y="1611312"/>
          <a:ext cx="7881938" cy="45354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87567"/>
                <a:gridCol w="6981670"/>
              </a:tblGrid>
              <a:tr h="65538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No.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6490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6490CB"/>
                    </a:solidFill>
                  </a:tcPr>
                </a:tc>
              </a:tr>
              <a:tr h="637971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001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6490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Crear Orden de Trabajo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3DBEC"/>
                    </a:solidFill>
                  </a:tcPr>
                </a:tc>
              </a:tr>
              <a:tr h="637971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002</a:t>
                      </a:r>
                    </a:p>
                  </a:txBody>
                  <a:tcPr marL="0" marR="0" marT="0" marB="0" anchor="t" anchorCtr="0" horzOverflow="overflow">
                    <a:solidFill>
                      <a:srgbClr val="6490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Actualizar Orden de Trabajo</a:t>
                      </a:r>
                    </a:p>
                  </a:txBody>
                  <a:tcPr marL="0" marR="0" marT="0" marB="0" anchor="t" anchorCtr="0" horzOverflow="overflow">
                    <a:solidFill>
                      <a:srgbClr val="EAEEF6"/>
                    </a:solidFill>
                  </a:tcPr>
                </a:tc>
              </a:tr>
              <a:tr h="637971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003</a:t>
                      </a:r>
                    </a:p>
                  </a:txBody>
                  <a:tcPr marL="0" marR="0" marT="0" marB="0" anchor="t" anchorCtr="0" horzOverflow="overflow">
                    <a:solidFill>
                      <a:srgbClr val="6490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Consultar Orden de Trabajo por código del cliente</a:t>
                      </a:r>
                    </a:p>
                  </a:txBody>
                  <a:tcPr marL="0" marR="0" marT="0" marB="0" anchor="t" anchorCtr="0" horzOverflow="overflow">
                    <a:solidFill>
                      <a:srgbClr val="D3DBEC"/>
                    </a:solidFill>
                  </a:tcPr>
                </a:tc>
              </a:tr>
              <a:tr h="637971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004</a:t>
                      </a:r>
                    </a:p>
                  </a:txBody>
                  <a:tcPr marL="0" marR="0" marT="0" marB="0" anchor="t" anchorCtr="0" horzOverflow="overflow">
                    <a:solidFill>
                      <a:srgbClr val="6490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Consultar Item Servicios</a:t>
                      </a:r>
                    </a:p>
                  </a:txBody>
                  <a:tcPr marL="0" marR="0" marT="0" marB="0" anchor="t" anchorCtr="0" horzOverflow="overflow">
                    <a:solidFill>
                      <a:srgbClr val="EAEEF6"/>
                    </a:solidFill>
                  </a:tcPr>
                </a:tc>
              </a:tr>
              <a:tr h="67596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005</a:t>
                      </a:r>
                    </a:p>
                  </a:txBody>
                  <a:tcPr marL="0" marR="0" marT="0" marB="0" anchor="t" anchorCtr="0" horzOverflow="overflow">
                    <a:solidFill>
                      <a:srgbClr val="6490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Consultar requisitos y materiales de instalación del artículo.</a:t>
                      </a:r>
                    </a:p>
                  </a:txBody>
                  <a:tcPr marL="0" marR="0" marT="0" marB="0" anchor="t" anchorCtr="0" horzOverflow="overflow">
                    <a:solidFill>
                      <a:srgbClr val="D3DBEC"/>
                    </a:solidFill>
                  </a:tcPr>
                </a:tc>
              </a:tr>
              <a:tr h="639554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006</a:t>
                      </a:r>
                    </a:p>
                  </a:txBody>
                  <a:tcPr marL="0" marR="0" marT="0" marB="0" anchor="t" anchorCtr="0" horzOverflow="overflow">
                    <a:solidFill>
                      <a:srgbClr val="6490C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Consulta cliente por código</a:t>
                      </a:r>
                    </a:p>
                  </a:txBody>
                  <a:tcPr marL="0" marR="0" marT="0" marB="0" anchor="t" anchorCtr="0" horzOverflow="overflow">
                    <a:solidFill>
                      <a:srgbClr val="EAEEF6"/>
                    </a:solidFill>
                  </a:tcPr>
                </a:tc>
              </a:tr>
            </a:tbl>
          </a:graphicData>
        </a:graphic>
      </p:graphicFrame>
      <p:sp>
        <p:nvSpPr>
          <p:cNvPr id="444" name="Tipos de Mensajes"/>
          <p:cNvSpPr txBox="1"/>
          <p:nvPr>
            <p:ph type="title" idx="4294967295"/>
          </p:nvPr>
        </p:nvSpPr>
        <p:spPr>
          <a:xfrm>
            <a:off x="1727200" y="584200"/>
            <a:ext cx="8143875" cy="541338"/>
          </a:xfrm>
          <a:prstGeom prst="rect">
            <a:avLst/>
          </a:prstGeom>
        </p:spPr>
        <p:txBody>
          <a:bodyPr lIns="0" tIns="0" rIns="0" bIns="0" anchor="b"/>
          <a:lstStyle>
            <a:lvl1pPr defTabSz="731520">
              <a:defRPr sz="3520"/>
            </a:lvl1pPr>
          </a:lstStyle>
          <a:p>
            <a:pPr/>
            <a:r>
              <a:t>Tipos de Mensajes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7435" y="591344"/>
            <a:ext cx="7697130" cy="6121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itle 3"/>
          <p:cNvSpPr txBox="1"/>
          <p:nvPr>
            <p:ph type="title"/>
          </p:nvPr>
        </p:nvSpPr>
        <p:spPr>
          <a:xfrm>
            <a:off x="957356" y="1671357"/>
            <a:ext cx="10515601" cy="285273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RabbitMQ + LDAP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Screen Shot 2018-05-22 at 06.53.40.png" descr="Screen Shot 2018-05-22 at 06.53.40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9477"/>
          <a:stretch>
            <a:fillRect/>
          </a:stretch>
        </p:blipFill>
        <p:spPr>
          <a:xfrm>
            <a:off x="2049462" y="982464"/>
            <a:ext cx="8093047" cy="4892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Screen Shot 2018-05-22 at 06.53.53.png" descr="Screen Shot 2018-05-22 at 06.53.53.png"/>
          <p:cNvPicPr>
            <a:picLocks noChangeAspect="1"/>
          </p:cNvPicPr>
          <p:nvPr/>
        </p:nvPicPr>
        <p:blipFill>
          <a:blip r:embed="rId2">
            <a:extLst/>
          </a:blip>
          <a:srcRect l="0" t="5289" r="0" b="19273"/>
          <a:stretch>
            <a:fillRect/>
          </a:stretch>
        </p:blipFill>
        <p:spPr>
          <a:xfrm>
            <a:off x="1522214" y="1124743"/>
            <a:ext cx="9147377" cy="5173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Screen Shot 2018-05-22 at 06.54.11.png" descr="Screen Shot 2018-05-22 at 06.54.1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9053"/>
          <a:stretch>
            <a:fillRect/>
          </a:stretch>
        </p:blipFill>
        <p:spPr>
          <a:xfrm>
            <a:off x="1549201" y="671710"/>
            <a:ext cx="9093426" cy="6237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itle 3"/>
          <p:cNvSpPr txBox="1"/>
          <p:nvPr>
            <p:ph type="title"/>
          </p:nvPr>
        </p:nvSpPr>
        <p:spPr>
          <a:xfrm>
            <a:off x="957356" y="1671357"/>
            <a:ext cx="10515601" cy="285273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3243" y="732414"/>
            <a:ext cx="7185514" cy="5393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"/>
          <p:cNvGrpSpPr/>
          <p:nvPr/>
        </p:nvGrpSpPr>
        <p:grpSpPr>
          <a:xfrm>
            <a:off x="654050" y="908050"/>
            <a:ext cx="8966200" cy="5041900"/>
            <a:chOff x="0" y="0"/>
            <a:chExt cx="8966200" cy="5041900"/>
          </a:xfrm>
        </p:grpSpPr>
        <p:pic>
          <p:nvPicPr>
            <p:cNvPr id="46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2700"/>
              <a:ext cx="8966200" cy="5029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9731" t="18677" r="19731" b="18677"/>
            <a:stretch>
              <a:fillRect/>
            </a:stretch>
          </p:blipFill>
          <p:spPr>
            <a:xfrm>
              <a:off x="3669704" y="511391"/>
              <a:ext cx="1753730" cy="18148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2" name="Rectangle"/>
            <p:cNvSpPr/>
            <p:nvPr/>
          </p:nvSpPr>
          <p:spPr>
            <a:xfrm>
              <a:off x="146050" y="0"/>
              <a:ext cx="3227884" cy="24021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63" name="Servidor de procesamiento"/>
            <p:cNvSpPr/>
            <p:nvPr/>
          </p:nvSpPr>
          <p:spPr>
            <a:xfrm>
              <a:off x="3175000" y="76200"/>
              <a:ext cx="3114626" cy="32965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b="1"/>
              </a:lvl1pPr>
            </a:lstStyle>
            <a:p>
              <a:pPr/>
              <a:r>
                <a:t>Servidor de procesamiento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App. Legadas"/>
          <p:cNvGrpSpPr/>
          <p:nvPr/>
        </p:nvGrpSpPr>
        <p:grpSpPr>
          <a:xfrm>
            <a:off x="2642442" y="2899172"/>
            <a:ext cx="2185592" cy="892972"/>
            <a:chOff x="0" y="0"/>
            <a:chExt cx="2185591" cy="892970"/>
          </a:xfrm>
        </p:grpSpPr>
        <p:sp>
          <p:nvSpPr>
            <p:cNvPr id="194" name="Rounded Rectangle"/>
            <p:cNvSpPr/>
            <p:nvPr/>
          </p:nvSpPr>
          <p:spPr>
            <a:xfrm>
              <a:off x="0" y="0"/>
              <a:ext cx="2185592" cy="892971"/>
            </a:xfrm>
            <a:prstGeom prst="roundRect">
              <a:avLst>
                <a:gd name="adj" fmla="val 15000"/>
              </a:avLst>
            </a:prstGeom>
            <a:solidFill>
              <a:srgbClr val="53AAD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195" name="App. Legadas"/>
            <p:cNvSpPr txBox="1"/>
            <p:nvPr/>
          </p:nvSpPr>
          <p:spPr>
            <a:xfrm>
              <a:off x="39229" y="290115"/>
              <a:ext cx="2107133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App. Legadas</a:t>
              </a:r>
            </a:p>
          </p:txBody>
        </p:sp>
      </p:grpSp>
      <p:grpSp>
        <p:nvGrpSpPr>
          <p:cNvPr id="199" name="Dynamic 2012R3"/>
          <p:cNvGrpSpPr/>
          <p:nvPr/>
        </p:nvGrpSpPr>
        <p:grpSpPr>
          <a:xfrm>
            <a:off x="7880984" y="2135845"/>
            <a:ext cx="1671295" cy="2419622"/>
            <a:chOff x="0" y="0"/>
            <a:chExt cx="1671294" cy="2419621"/>
          </a:xfrm>
        </p:grpSpPr>
        <p:sp>
          <p:nvSpPr>
            <p:cNvPr id="197" name="Rounded Rectangle"/>
            <p:cNvSpPr/>
            <p:nvPr/>
          </p:nvSpPr>
          <p:spPr>
            <a:xfrm>
              <a:off x="0" y="0"/>
              <a:ext cx="1671295" cy="2419622"/>
            </a:xfrm>
            <a:prstGeom prst="roundRect">
              <a:avLst>
                <a:gd name="adj" fmla="val 8014"/>
              </a:avLst>
            </a:prstGeom>
            <a:solidFill>
              <a:srgbClr val="008FB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198" name="Dynamic 2012R3"/>
            <p:cNvSpPr txBox="1"/>
            <p:nvPr/>
          </p:nvSpPr>
          <p:spPr>
            <a:xfrm>
              <a:off x="39228" y="1053441"/>
              <a:ext cx="1592838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Dynamic 2012R3</a:t>
              </a:r>
            </a:p>
          </p:txBody>
        </p:sp>
      </p:grpSp>
      <p:sp>
        <p:nvSpPr>
          <p:cNvPr id="200" name="Double Arrow"/>
          <p:cNvSpPr/>
          <p:nvPr/>
        </p:nvSpPr>
        <p:spPr>
          <a:xfrm>
            <a:off x="5102061" y="2982516"/>
            <a:ext cx="2688397" cy="892971"/>
          </a:xfrm>
          <a:prstGeom prst="leftRightArrow">
            <a:avLst>
              <a:gd name="adj1" fmla="val 32000"/>
              <a:gd name="adj2" fmla="val 44000"/>
            </a:avLst>
          </a:prstGeom>
          <a:gradFill>
            <a:gsLst>
              <a:gs pos="0">
                <a:srgbClr val="C4A9A9"/>
              </a:gs>
              <a:gs pos="100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01" name="Line"/>
          <p:cNvSpPr/>
          <p:nvPr/>
        </p:nvSpPr>
        <p:spPr>
          <a:xfrm flipV="1">
            <a:off x="5999773" y="2982516"/>
            <a:ext cx="892972" cy="892971"/>
          </a:xfrm>
          <a:prstGeom prst="line">
            <a:avLst/>
          </a:prstGeom>
          <a:ln w="1651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65225"/>
            <a:ext cx="12192000" cy="5695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itle 3"/>
          <p:cNvSpPr txBox="1"/>
          <p:nvPr>
            <p:ph type="title"/>
          </p:nvPr>
        </p:nvSpPr>
        <p:spPr>
          <a:xfrm>
            <a:off x="393893" y="2560321"/>
            <a:ext cx="11633986" cy="1963774"/>
          </a:xfrm>
          <a:prstGeom prst="rect">
            <a:avLst/>
          </a:prstGeom>
        </p:spPr>
        <p:txBody>
          <a:bodyPr/>
          <a:lstStyle>
            <a:lvl1pPr algn="ctr">
              <a:defRPr b="1" sz="4500"/>
            </a:lvl1pPr>
          </a:lstStyle>
          <a:p>
            <a:pPr/>
            <a:r>
              <a:t>Gracias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App. Legadas"/>
          <p:cNvGrpSpPr/>
          <p:nvPr/>
        </p:nvGrpSpPr>
        <p:grpSpPr>
          <a:xfrm>
            <a:off x="770976" y="1808901"/>
            <a:ext cx="2185592" cy="892972"/>
            <a:chOff x="0" y="0"/>
            <a:chExt cx="2185591" cy="892970"/>
          </a:xfrm>
        </p:grpSpPr>
        <p:sp>
          <p:nvSpPr>
            <p:cNvPr id="203" name="Rounded Rectangle"/>
            <p:cNvSpPr/>
            <p:nvPr/>
          </p:nvSpPr>
          <p:spPr>
            <a:xfrm>
              <a:off x="0" y="0"/>
              <a:ext cx="2185592" cy="892971"/>
            </a:xfrm>
            <a:prstGeom prst="roundRect">
              <a:avLst>
                <a:gd name="adj" fmla="val 15000"/>
              </a:avLst>
            </a:prstGeom>
            <a:solidFill>
              <a:srgbClr val="53AAD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04" name="App. Legadas"/>
            <p:cNvSpPr txBox="1"/>
            <p:nvPr/>
          </p:nvSpPr>
          <p:spPr>
            <a:xfrm>
              <a:off x="39230" y="290115"/>
              <a:ext cx="2107131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Aplicaciones</a:t>
              </a:r>
            </a:p>
          </p:txBody>
        </p:sp>
      </p:grpSp>
      <p:grpSp>
        <p:nvGrpSpPr>
          <p:cNvPr id="208" name="Dynamic 2012R3"/>
          <p:cNvGrpSpPr/>
          <p:nvPr/>
        </p:nvGrpSpPr>
        <p:grpSpPr>
          <a:xfrm>
            <a:off x="9492580" y="1045575"/>
            <a:ext cx="1671297" cy="2419623"/>
            <a:chOff x="0" y="0"/>
            <a:chExt cx="1671296" cy="2419621"/>
          </a:xfrm>
        </p:grpSpPr>
        <p:sp>
          <p:nvSpPr>
            <p:cNvPr id="206" name="Rounded Rectangle"/>
            <p:cNvSpPr/>
            <p:nvPr/>
          </p:nvSpPr>
          <p:spPr>
            <a:xfrm>
              <a:off x="0" y="0"/>
              <a:ext cx="1671297" cy="2419622"/>
            </a:xfrm>
            <a:prstGeom prst="roundRect">
              <a:avLst>
                <a:gd name="adj" fmla="val 8014"/>
              </a:avLst>
            </a:prstGeom>
            <a:solidFill>
              <a:srgbClr val="008FB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07" name="Dynamic 2012R3"/>
            <p:cNvSpPr txBox="1"/>
            <p:nvPr/>
          </p:nvSpPr>
          <p:spPr>
            <a:xfrm>
              <a:off x="39228" y="1053440"/>
              <a:ext cx="1592839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Dynamic 2012R3</a:t>
              </a:r>
            </a:p>
          </p:txBody>
        </p:sp>
      </p:grpSp>
      <p:grpSp>
        <p:nvGrpSpPr>
          <p:cNvPr id="211" name="Web Services"/>
          <p:cNvGrpSpPr/>
          <p:nvPr/>
        </p:nvGrpSpPr>
        <p:grpSpPr>
          <a:xfrm>
            <a:off x="8843091" y="1941788"/>
            <a:ext cx="727375" cy="627197"/>
            <a:chOff x="0" y="0"/>
            <a:chExt cx="727374" cy="627196"/>
          </a:xfrm>
        </p:grpSpPr>
        <p:sp>
          <p:nvSpPr>
            <p:cNvPr id="209" name="Rounded Rectangle"/>
            <p:cNvSpPr/>
            <p:nvPr/>
          </p:nvSpPr>
          <p:spPr>
            <a:xfrm>
              <a:off x="0" y="0"/>
              <a:ext cx="727375" cy="627197"/>
            </a:xfrm>
            <a:prstGeom prst="roundRect">
              <a:avLst>
                <a:gd name="adj" fmla="val 17396"/>
              </a:avLst>
            </a:prstGeom>
            <a:gradFill flip="none" rotWithShape="1">
              <a:gsLst>
                <a:gs pos="0">
                  <a:srgbClr val="64B2A2"/>
                </a:gs>
                <a:gs pos="50000">
                  <a:srgbClr val="49AC99"/>
                </a:gs>
                <a:gs pos="100000">
                  <a:srgbClr val="3C9C8A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10" name="Web Services"/>
            <p:cNvSpPr txBox="1"/>
            <p:nvPr/>
          </p:nvSpPr>
          <p:spPr>
            <a:xfrm>
              <a:off x="31955" y="115479"/>
              <a:ext cx="663464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Web Services</a:t>
              </a:r>
            </a:p>
          </p:txBody>
        </p:sp>
      </p:grpSp>
      <p:grpSp>
        <p:nvGrpSpPr>
          <p:cNvPr id="214" name="App. Legadas"/>
          <p:cNvGrpSpPr/>
          <p:nvPr/>
        </p:nvGrpSpPr>
        <p:grpSpPr>
          <a:xfrm>
            <a:off x="9235432" y="4880371"/>
            <a:ext cx="2185592" cy="892972"/>
            <a:chOff x="0" y="0"/>
            <a:chExt cx="2185591" cy="892970"/>
          </a:xfrm>
        </p:grpSpPr>
        <p:sp>
          <p:nvSpPr>
            <p:cNvPr id="212" name="Rounded Rectangle"/>
            <p:cNvSpPr/>
            <p:nvPr/>
          </p:nvSpPr>
          <p:spPr>
            <a:xfrm>
              <a:off x="0" y="0"/>
              <a:ext cx="2185592" cy="892971"/>
            </a:xfrm>
            <a:prstGeom prst="roundRect">
              <a:avLst>
                <a:gd name="adj" fmla="val 15000"/>
              </a:avLst>
            </a:prstGeom>
            <a:solidFill>
              <a:srgbClr val="53AAD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13" name="App. Legadas"/>
            <p:cNvSpPr txBox="1"/>
            <p:nvPr/>
          </p:nvSpPr>
          <p:spPr>
            <a:xfrm>
              <a:off x="39230" y="290115"/>
              <a:ext cx="2107131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Aplicaciones</a:t>
              </a:r>
            </a:p>
          </p:txBody>
        </p:sp>
      </p:grpSp>
      <p:grpSp>
        <p:nvGrpSpPr>
          <p:cNvPr id="217" name="Dynamic 2012R3"/>
          <p:cNvGrpSpPr/>
          <p:nvPr/>
        </p:nvGrpSpPr>
        <p:grpSpPr>
          <a:xfrm>
            <a:off x="1028123" y="3863044"/>
            <a:ext cx="1671297" cy="2419623"/>
            <a:chOff x="0" y="0"/>
            <a:chExt cx="1671296" cy="2419621"/>
          </a:xfrm>
        </p:grpSpPr>
        <p:sp>
          <p:nvSpPr>
            <p:cNvPr id="215" name="Rounded Rectangle"/>
            <p:cNvSpPr/>
            <p:nvPr/>
          </p:nvSpPr>
          <p:spPr>
            <a:xfrm>
              <a:off x="0" y="0"/>
              <a:ext cx="1671297" cy="2419622"/>
            </a:xfrm>
            <a:prstGeom prst="roundRect">
              <a:avLst>
                <a:gd name="adj" fmla="val 8014"/>
              </a:avLst>
            </a:prstGeom>
            <a:solidFill>
              <a:srgbClr val="008FB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16" name="Dynamic 2012R3"/>
            <p:cNvSpPr txBox="1"/>
            <p:nvPr/>
          </p:nvSpPr>
          <p:spPr>
            <a:xfrm>
              <a:off x="39228" y="1053440"/>
              <a:ext cx="1592839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Dynamic 2012R3</a:t>
              </a:r>
            </a:p>
          </p:txBody>
        </p:sp>
      </p:grpSp>
      <p:sp>
        <p:nvSpPr>
          <p:cNvPr id="218" name="Arrow"/>
          <p:cNvSpPr/>
          <p:nvPr/>
        </p:nvSpPr>
        <p:spPr>
          <a:xfrm>
            <a:off x="3174932" y="1951326"/>
            <a:ext cx="5449795" cy="608122"/>
          </a:xfrm>
          <a:prstGeom prst="rightArrow">
            <a:avLst>
              <a:gd name="adj1" fmla="val 32000"/>
              <a:gd name="adj2" fmla="val 133658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Arrow"/>
          <p:cNvSpPr/>
          <p:nvPr/>
        </p:nvSpPr>
        <p:spPr>
          <a:xfrm>
            <a:off x="3174932" y="5022796"/>
            <a:ext cx="5356033" cy="608121"/>
          </a:xfrm>
          <a:prstGeom prst="rightArrow">
            <a:avLst>
              <a:gd name="adj1" fmla="val 32000"/>
              <a:gd name="adj2" fmla="val 133658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arcador de texto 1"/>
          <p:cNvSpPr txBox="1"/>
          <p:nvPr>
            <p:ph type="body" sz="half" idx="1"/>
          </p:nvPr>
        </p:nvSpPr>
        <p:spPr>
          <a:xfrm>
            <a:off x="1877785" y="1698831"/>
            <a:ext cx="8631782" cy="382089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Priorización</a:t>
            </a:r>
          </a:p>
          <a:p>
            <a:pPr marL="0" indent="0">
              <a:buSzTx/>
              <a:buNone/>
            </a:pPr>
            <a:r>
              <a:t>Balanceo de carga</a:t>
            </a:r>
          </a:p>
          <a:p>
            <a:pPr marL="0" indent="0">
              <a:buSzTx/>
              <a:buNone/>
            </a:pPr>
            <a:r>
              <a:t>Interfaces sícronas / asíncronas</a:t>
            </a:r>
          </a:p>
          <a:p>
            <a:pPr marL="0" indent="0">
              <a:buSzTx/>
              <a:buNone/>
            </a:pPr>
            <a:r>
              <a:t>Planeación de tareas en lote</a:t>
            </a:r>
          </a:p>
          <a:p>
            <a:pPr marL="0" indent="0">
              <a:buSzTx/>
              <a:buNone/>
            </a:pPr>
            <a:r>
              <a:t>Estandarización de interface</a:t>
            </a:r>
          </a:p>
        </p:txBody>
      </p:sp>
      <p:sp>
        <p:nvSpPr>
          <p:cNvPr id="222" name="Marcador de tex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b="1" sz="2800">
                <a:solidFill>
                  <a:srgbClr val="225888"/>
                </a:solidFill>
              </a:defRPr>
            </a:lvl1pPr>
          </a:lstStyle>
          <a:p>
            <a:pPr/>
            <a:r>
              <a:t>Problemática a resolver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6"/>
          <p:cNvSpPr/>
          <p:nvPr/>
        </p:nvSpPr>
        <p:spPr>
          <a:xfrm>
            <a:off x="-133499" y="1927407"/>
            <a:ext cx="12406184" cy="1497109"/>
          </a:xfrm>
          <a:prstGeom prst="rect">
            <a:avLst/>
          </a:prstGeom>
          <a:solidFill>
            <a:srgbClr val="22588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graphicFrame>
        <p:nvGraphicFramePr>
          <p:cNvPr id="225" name="Table 3"/>
          <p:cNvGraphicFramePr/>
          <p:nvPr/>
        </p:nvGraphicFramePr>
        <p:xfrm>
          <a:off x="1305053" y="2198921"/>
          <a:ext cx="8942294" cy="50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942293"/>
              </a:tblGrid>
              <a:tr h="101600">
                <a:tc>
                  <a:txBody>
                    <a:bodyPr/>
                    <a:lstStyle/>
                    <a:p>
                      <a:pPr algn="l">
                        <a:defRPr sz="2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Dentro de un proyecto en oca</a:t>
                      </a:r>
                      <a:r>
                        <a:t>s</a:t>
                      </a:r>
                      <a:r>
                        <a:t>iones hay que integrarse con otros actores, componentes o sistemas internos y externos, surgiendo la necesidad de aportar o recibir información de ellos.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6" name="Rectangle 4"/>
          <p:cNvSpPr txBox="1"/>
          <p:nvPr/>
        </p:nvSpPr>
        <p:spPr>
          <a:xfrm>
            <a:off x="418062" y="3864538"/>
            <a:ext cx="5470919" cy="169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En el mayor de los casos, estas comunicaciones tienen que:</a:t>
            </a:r>
          </a:p>
          <a:p>
            <a:pPr lvl="1" marL="742950" indent="-285750">
              <a:buClr>
                <a:srgbClr val="535353"/>
              </a:buClr>
              <a:buSzPct val="100000"/>
              <a:buFont typeface="Century Gothic"/>
              <a:buChar char="●"/>
              <a:defRPr sz="15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estar permanente </a:t>
            </a:r>
            <a:r>
              <a:rPr b="1"/>
              <a:t>disponibles</a:t>
            </a:r>
            <a:r>
              <a:t>,</a:t>
            </a:r>
          </a:p>
          <a:p>
            <a:pPr lvl="1" marL="742950" indent="-285750">
              <a:buClr>
                <a:srgbClr val="535353"/>
              </a:buClr>
              <a:buSzPct val="100000"/>
              <a:buFont typeface="Century Gothic"/>
              <a:buChar char="●"/>
              <a:defRPr sz="15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ser </a:t>
            </a:r>
            <a:r>
              <a:rPr b="1"/>
              <a:t>rápidas</a:t>
            </a:r>
            <a:r>
              <a:t>,</a:t>
            </a:r>
          </a:p>
          <a:p>
            <a:pPr lvl="1" marL="742950" indent="-285750">
              <a:buClr>
                <a:srgbClr val="535353"/>
              </a:buClr>
              <a:buSzPct val="100000"/>
              <a:buFont typeface="Century Gothic"/>
              <a:buChar char="●"/>
              <a:defRPr b="1" sz="15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seguras</a:t>
            </a:r>
          </a:p>
          <a:p>
            <a:pPr lvl="1" marL="742950" indent="-285750">
              <a:buClr>
                <a:srgbClr val="535353"/>
              </a:buClr>
              <a:buSzPct val="100000"/>
              <a:buFont typeface="Century Gothic"/>
              <a:buChar char="●"/>
              <a:defRPr b="1" sz="15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asíncronas</a:t>
            </a:r>
            <a:r>
              <a:rPr b="0"/>
              <a:t> y </a:t>
            </a:r>
          </a:p>
          <a:p>
            <a:pPr lvl="1" marL="742950" indent="-285750">
              <a:buClr>
                <a:srgbClr val="535353"/>
              </a:buClr>
              <a:buSzPct val="100000"/>
              <a:buFont typeface="Century Gothic"/>
              <a:buChar char="●"/>
              <a:defRPr b="1" sz="15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fiables</a:t>
            </a:r>
          </a:p>
        </p:txBody>
      </p:sp>
      <p:sp>
        <p:nvSpPr>
          <p:cNvPr id="227" name="Rectangle 7"/>
          <p:cNvSpPr txBox="1"/>
          <p:nvPr/>
        </p:nvSpPr>
        <p:spPr>
          <a:xfrm>
            <a:off x="7234179" y="3770103"/>
            <a:ext cx="4633866" cy="237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Las colas de mensajes solucionan estas necesidades actuando de middleware entre emisores y destinatarios, o en un contexto más definido, productores y consumidores de mensajes. Aportan a su vez más beneficios: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Garantía de entrega y orden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Redundancia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Desacoplamiento</a:t>
            </a:r>
          </a:p>
          <a:p>
            <a:pPr marL="160420" indent="-160420">
              <a:buSzPct val="100000"/>
              <a:buChar char="•"/>
              <a:defRPr sz="16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Escalabilidad</a:t>
            </a:r>
          </a:p>
        </p:txBody>
      </p:sp>
      <p:sp>
        <p:nvSpPr>
          <p:cNvPr id="228" name="Title 1"/>
          <p:cNvSpPr txBox="1"/>
          <p:nvPr>
            <p:ph type="title"/>
          </p:nvPr>
        </p:nvSpPr>
        <p:spPr>
          <a:xfrm>
            <a:off x="838199" y="601361"/>
            <a:ext cx="9312138" cy="73101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¿Qué es una solución de colas de mensajes?</a:t>
            </a:r>
          </a:p>
        </p:txBody>
      </p:sp>
      <p:sp>
        <p:nvSpPr>
          <p:cNvPr id="229" name="Rectangle 1"/>
          <p:cNvSpPr/>
          <p:nvPr/>
        </p:nvSpPr>
        <p:spPr>
          <a:xfrm>
            <a:off x="7079295" y="3726319"/>
            <a:ext cx="4847760" cy="2973010"/>
          </a:xfrm>
          <a:prstGeom prst="rect">
            <a:avLst/>
          </a:prstGeom>
          <a:ln w="19050">
            <a:solidFill>
              <a:schemeClr val="accent3"/>
            </a:solidFill>
            <a:prstDash val="dash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0" name="Down Arrow 8"/>
          <p:cNvSpPr/>
          <p:nvPr/>
        </p:nvSpPr>
        <p:spPr>
          <a:xfrm rot="16200000">
            <a:off x="6277864" y="4725847"/>
            <a:ext cx="567431" cy="591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46"/>
                </a:moveTo>
                <a:lnTo>
                  <a:pt x="5400" y="11246"/>
                </a:lnTo>
                <a:lnTo>
                  <a:pt x="5400" y="0"/>
                </a:lnTo>
                <a:lnTo>
                  <a:pt x="16200" y="0"/>
                </a:lnTo>
                <a:lnTo>
                  <a:pt x="16200" y="11246"/>
                </a:lnTo>
                <a:lnTo>
                  <a:pt x="21600" y="11246"/>
                </a:lnTo>
                <a:lnTo>
                  <a:pt x="10800" y="21600"/>
                </a:lnTo>
                <a:close/>
              </a:path>
            </a:pathLst>
          </a:custGeom>
          <a:solidFill>
            <a:srgbClr val="B1AE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1" name="Rectangle 9"/>
          <p:cNvSpPr/>
          <p:nvPr/>
        </p:nvSpPr>
        <p:spPr>
          <a:xfrm>
            <a:off x="263178" y="3692161"/>
            <a:ext cx="5780689" cy="2973011"/>
          </a:xfrm>
          <a:prstGeom prst="rect">
            <a:avLst/>
          </a:prstGeom>
          <a:ln w="19050">
            <a:solidFill>
              <a:schemeClr val="accent3"/>
            </a:solidFill>
            <a:prstDash val="dash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12 Rectángulo"/>
          <p:cNvSpPr/>
          <p:nvPr/>
        </p:nvSpPr>
        <p:spPr>
          <a:xfrm>
            <a:off x="6139658" y="2073848"/>
            <a:ext cx="5064456" cy="1645300"/>
          </a:xfrm>
          <a:prstGeom prst="rect">
            <a:avLst/>
          </a:prstGeom>
          <a:solidFill>
            <a:srgbClr val="EBF6F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4" name="12 Rectángulo"/>
          <p:cNvSpPr/>
          <p:nvPr/>
        </p:nvSpPr>
        <p:spPr>
          <a:xfrm>
            <a:off x="743395" y="4029843"/>
            <a:ext cx="5064455" cy="2362841"/>
          </a:xfrm>
          <a:prstGeom prst="rect">
            <a:avLst/>
          </a:prstGeom>
          <a:solidFill>
            <a:srgbClr val="EBF6F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5" name="12 Rectángulo"/>
          <p:cNvSpPr/>
          <p:nvPr/>
        </p:nvSpPr>
        <p:spPr>
          <a:xfrm>
            <a:off x="741810" y="2064147"/>
            <a:ext cx="5067625" cy="1645299"/>
          </a:xfrm>
          <a:prstGeom prst="rect">
            <a:avLst/>
          </a:prstGeom>
          <a:solidFill>
            <a:srgbClr val="EBF6F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6" name="Title 2"/>
          <p:cNvSpPr txBox="1"/>
          <p:nvPr>
            <p:ph type="title"/>
          </p:nvPr>
        </p:nvSpPr>
        <p:spPr>
          <a:xfrm>
            <a:off x="838199" y="469901"/>
            <a:ext cx="9312138" cy="920751"/>
          </a:xfrm>
          <a:prstGeom prst="rect">
            <a:avLst/>
          </a:prstGeom>
        </p:spPr>
        <p:txBody>
          <a:bodyPr/>
          <a:lstStyle/>
          <a:p>
            <a:pPr/>
            <a:r>
              <a:t>Beneficios</a:t>
            </a:r>
          </a:p>
        </p:txBody>
      </p:sp>
      <p:sp>
        <p:nvSpPr>
          <p:cNvPr id="237" name="1 Título"/>
          <p:cNvSpPr txBox="1"/>
          <p:nvPr/>
        </p:nvSpPr>
        <p:spPr>
          <a:xfrm>
            <a:off x="921881" y="2687124"/>
            <a:ext cx="4707482" cy="80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22" tIns="46122" rIns="46122" bIns="46122">
            <a:spAutoFit/>
          </a:bodyPr>
          <a:lstStyle/>
          <a:p>
            <a:pPr defTabSz="922446">
              <a:defRPr b="1">
                <a:solidFill>
                  <a:srgbClr val="0084B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Garantía de entrega y orden</a:t>
            </a:r>
          </a:p>
          <a:p>
            <a:pPr algn="just" defTabSz="922446">
              <a:defRPr sz="14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Los mensajes se consumen, en el mismo orden que llegaron a la cola, y son consumidos una única vez.</a:t>
            </a:r>
          </a:p>
        </p:txBody>
      </p:sp>
      <p:sp>
        <p:nvSpPr>
          <p:cNvPr id="238" name="1 Título"/>
          <p:cNvSpPr txBox="1"/>
          <p:nvPr/>
        </p:nvSpPr>
        <p:spPr>
          <a:xfrm>
            <a:off x="6318146" y="2695920"/>
            <a:ext cx="4707480" cy="80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22" tIns="46122" rIns="46122" bIns="46122">
            <a:spAutoFit/>
          </a:bodyPr>
          <a:lstStyle/>
          <a:p>
            <a:pPr defTabSz="922446">
              <a:defRPr b="1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Redundancia</a:t>
            </a:r>
          </a:p>
          <a:p>
            <a:pPr algn="just" defTabSz="922446">
              <a:defRPr sz="1400">
                <a:solidFill>
                  <a:srgbClr val="53535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Las colas persisten los mensajes hasta q son procesados por completo.</a:t>
            </a:r>
          </a:p>
        </p:txBody>
      </p:sp>
      <p:sp>
        <p:nvSpPr>
          <p:cNvPr id="239" name="1 Título"/>
          <p:cNvSpPr txBox="1"/>
          <p:nvPr/>
        </p:nvSpPr>
        <p:spPr>
          <a:xfrm>
            <a:off x="835271" y="4687923"/>
            <a:ext cx="4785267" cy="145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22" tIns="46122" rIns="46122" bIns="46122">
            <a:spAutoFit/>
          </a:bodyPr>
          <a:lstStyle/>
          <a:p>
            <a:pPr defTabSz="922446">
              <a:defRPr b="1">
                <a:solidFill>
                  <a:srgbClr val="2754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Desacoplamiento</a:t>
            </a:r>
          </a:p>
          <a:p>
            <a:pPr algn="just" defTabSz="922446">
              <a:defRPr sz="1400">
                <a:solidFill>
                  <a:srgbClr val="2754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Siendo capas intermedias de comunicación entre procesos, aportan la flexibilidad en la definición de arquitectura de cada uno de ellos de manera separada, siempre que se mantenga una interfaz común.</a:t>
            </a:r>
          </a:p>
        </p:txBody>
      </p:sp>
      <p:pic>
        <p:nvPicPr>
          <p:cNvPr id="24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9569" y="1742656"/>
            <a:ext cx="956381" cy="95638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12 Rectángulo"/>
          <p:cNvSpPr/>
          <p:nvPr/>
        </p:nvSpPr>
        <p:spPr>
          <a:xfrm>
            <a:off x="6182456" y="4051537"/>
            <a:ext cx="5064455" cy="2362840"/>
          </a:xfrm>
          <a:prstGeom prst="rect">
            <a:avLst/>
          </a:prstGeom>
          <a:solidFill>
            <a:srgbClr val="EBF6F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2" name="1 Título"/>
          <p:cNvSpPr txBox="1"/>
          <p:nvPr/>
        </p:nvSpPr>
        <p:spPr>
          <a:xfrm>
            <a:off x="6279253" y="4687923"/>
            <a:ext cx="4785266" cy="80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122" tIns="46122" rIns="46122" bIns="46122">
            <a:spAutoFit/>
          </a:bodyPr>
          <a:lstStyle/>
          <a:p>
            <a:pPr defTabSz="922446">
              <a:defRPr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Escalabilidad</a:t>
            </a:r>
            <a:endParaRPr>
              <a:solidFill>
                <a:srgbClr val="27544B"/>
              </a:solidFill>
            </a:endParaRPr>
          </a:p>
          <a:p>
            <a:pPr algn="just" defTabSz="922446">
              <a:defRPr sz="1400">
                <a:solidFill>
                  <a:srgbClr val="2754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con más unidades de procesamiento, las colas balancean su respectiva carga</a:t>
            </a:r>
          </a:p>
        </p:txBody>
      </p:sp>
      <p:pic>
        <p:nvPicPr>
          <p:cNvPr id="24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8629" y="1742656"/>
            <a:ext cx="956383" cy="956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9569" y="3720493"/>
            <a:ext cx="956381" cy="956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8629" y="3720493"/>
            <a:ext cx="956383" cy="956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App. Legadas"/>
          <p:cNvGrpSpPr/>
          <p:nvPr/>
        </p:nvGrpSpPr>
        <p:grpSpPr>
          <a:xfrm>
            <a:off x="875656" y="2899170"/>
            <a:ext cx="2185592" cy="892972"/>
            <a:chOff x="0" y="0"/>
            <a:chExt cx="2185591" cy="892970"/>
          </a:xfrm>
        </p:grpSpPr>
        <p:sp>
          <p:nvSpPr>
            <p:cNvPr id="249" name="Rounded Rectangle"/>
            <p:cNvSpPr/>
            <p:nvPr/>
          </p:nvSpPr>
          <p:spPr>
            <a:xfrm>
              <a:off x="0" y="0"/>
              <a:ext cx="2185592" cy="892971"/>
            </a:xfrm>
            <a:prstGeom prst="roundRect">
              <a:avLst>
                <a:gd name="adj" fmla="val 15000"/>
              </a:avLst>
            </a:prstGeom>
            <a:solidFill>
              <a:srgbClr val="53AAD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50" name="App. Legadas"/>
            <p:cNvSpPr txBox="1"/>
            <p:nvPr/>
          </p:nvSpPr>
          <p:spPr>
            <a:xfrm>
              <a:off x="39230" y="290115"/>
              <a:ext cx="2107131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App. Legadas</a:t>
              </a:r>
            </a:p>
          </p:txBody>
        </p:sp>
      </p:grpSp>
      <p:grpSp>
        <p:nvGrpSpPr>
          <p:cNvPr id="254" name="Dynamic 2012R3"/>
          <p:cNvGrpSpPr/>
          <p:nvPr/>
        </p:nvGrpSpPr>
        <p:grpSpPr>
          <a:xfrm>
            <a:off x="9597259" y="2135845"/>
            <a:ext cx="1671297" cy="2419622"/>
            <a:chOff x="0" y="0"/>
            <a:chExt cx="1671296" cy="2419621"/>
          </a:xfrm>
        </p:grpSpPr>
        <p:sp>
          <p:nvSpPr>
            <p:cNvPr id="252" name="Rounded Rectangle"/>
            <p:cNvSpPr/>
            <p:nvPr/>
          </p:nvSpPr>
          <p:spPr>
            <a:xfrm>
              <a:off x="0" y="0"/>
              <a:ext cx="1671297" cy="2419622"/>
            </a:xfrm>
            <a:prstGeom prst="roundRect">
              <a:avLst>
                <a:gd name="adj" fmla="val 8014"/>
              </a:avLst>
            </a:prstGeom>
            <a:solidFill>
              <a:srgbClr val="008FB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</a:p>
          </p:txBody>
        </p:sp>
        <p:sp>
          <p:nvSpPr>
            <p:cNvPr id="253" name="Dynamic 2012R3"/>
            <p:cNvSpPr txBox="1"/>
            <p:nvPr/>
          </p:nvSpPr>
          <p:spPr>
            <a:xfrm>
              <a:off x="39228" y="1053440"/>
              <a:ext cx="1592839" cy="31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lvl1pPr>
            </a:lstStyle>
            <a:p>
              <a:pPr/>
              <a:r>
                <a:t>Dynamic 2012R3</a:t>
              </a:r>
            </a:p>
          </p:txBody>
        </p:sp>
      </p:grpSp>
      <p:grpSp>
        <p:nvGrpSpPr>
          <p:cNvPr id="257" name="Web Services"/>
          <p:cNvGrpSpPr/>
          <p:nvPr/>
        </p:nvGrpSpPr>
        <p:grpSpPr>
          <a:xfrm>
            <a:off x="8947770" y="3032057"/>
            <a:ext cx="727375" cy="627197"/>
            <a:chOff x="0" y="0"/>
            <a:chExt cx="727374" cy="627196"/>
          </a:xfrm>
        </p:grpSpPr>
        <p:sp>
          <p:nvSpPr>
            <p:cNvPr id="255" name="Rounded Rectangle"/>
            <p:cNvSpPr/>
            <p:nvPr/>
          </p:nvSpPr>
          <p:spPr>
            <a:xfrm>
              <a:off x="0" y="0"/>
              <a:ext cx="727375" cy="627197"/>
            </a:xfrm>
            <a:prstGeom prst="roundRect">
              <a:avLst>
                <a:gd name="adj" fmla="val 17396"/>
              </a:avLst>
            </a:prstGeom>
            <a:gradFill flip="none" rotWithShape="1">
              <a:gsLst>
                <a:gs pos="0">
                  <a:srgbClr val="64B2A2"/>
                </a:gs>
                <a:gs pos="50000">
                  <a:srgbClr val="49AC99"/>
                </a:gs>
                <a:gs pos="100000">
                  <a:srgbClr val="3C9C8A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256" name="Web Services"/>
            <p:cNvSpPr txBox="1"/>
            <p:nvPr/>
          </p:nvSpPr>
          <p:spPr>
            <a:xfrm>
              <a:off x="31955" y="115479"/>
              <a:ext cx="663464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/>
              <a:r>
                <a:t>Web Services</a:t>
              </a:r>
            </a:p>
          </p:txBody>
        </p:sp>
      </p:grpSp>
      <p:sp>
        <p:nvSpPr>
          <p:cNvPr id="258" name="Rectangle"/>
          <p:cNvSpPr/>
          <p:nvPr/>
        </p:nvSpPr>
        <p:spPr>
          <a:xfrm>
            <a:off x="5588892" y="2264212"/>
            <a:ext cx="1226721" cy="2329577"/>
          </a:xfrm>
          <a:prstGeom prst="rect">
            <a:avLst/>
          </a:prstGeom>
          <a:solidFill>
            <a:srgbClr val="F78222"/>
          </a:solidFill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8566" y="3065312"/>
            <a:ext cx="727375" cy="727375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Double Arrow"/>
          <p:cNvSpPr/>
          <p:nvPr/>
        </p:nvSpPr>
        <p:spPr>
          <a:xfrm>
            <a:off x="3362468" y="3028882"/>
            <a:ext cx="2192779" cy="633547"/>
          </a:xfrm>
          <a:prstGeom prst="leftRightArrow">
            <a:avLst>
              <a:gd name="adj1" fmla="val 32000"/>
              <a:gd name="adj2" fmla="val 62017"/>
            </a:avLst>
          </a:prstGeom>
          <a:gradFill>
            <a:gsLst>
              <a:gs pos="0">
                <a:srgbClr val="C4A9A9"/>
              </a:gs>
              <a:gs pos="100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61" name="Double Arrow"/>
          <p:cNvSpPr/>
          <p:nvPr/>
        </p:nvSpPr>
        <p:spPr>
          <a:xfrm>
            <a:off x="6958059" y="3028882"/>
            <a:ext cx="1974266" cy="633547"/>
          </a:xfrm>
          <a:prstGeom prst="leftRightArrow">
            <a:avLst>
              <a:gd name="adj1" fmla="val 32000"/>
              <a:gd name="adj2" fmla="val 62017"/>
            </a:avLst>
          </a:prstGeom>
          <a:gradFill>
            <a:gsLst>
              <a:gs pos="0">
                <a:srgbClr val="C4A9A9"/>
              </a:gs>
              <a:gs pos="100000">
                <a:schemeClr val="accent3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3A3838"/>
      </a:dk1>
      <a:lt1>
        <a:srgbClr val="FFFFFF"/>
      </a:lt1>
      <a:dk2>
        <a:srgbClr val="A7A7A7"/>
      </a:dk2>
      <a:lt2>
        <a:srgbClr val="535353"/>
      </a:lt2>
      <a:accent1>
        <a:srgbClr val="2E75B5"/>
      </a:accent1>
      <a:accent2>
        <a:srgbClr val="9AD1D2"/>
      </a:accent2>
      <a:accent3>
        <a:srgbClr val="A5A5A5"/>
      </a:accent3>
      <a:accent4>
        <a:srgbClr val="00B0F0"/>
      </a:accent4>
      <a:accent5>
        <a:srgbClr val="4472C4"/>
      </a:accent5>
      <a:accent6>
        <a:srgbClr val="4DA79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E75B5"/>
      </a:accent1>
      <a:accent2>
        <a:srgbClr val="9AD1D2"/>
      </a:accent2>
      <a:accent3>
        <a:srgbClr val="A5A5A5"/>
      </a:accent3>
      <a:accent4>
        <a:srgbClr val="00B0F0"/>
      </a:accent4>
      <a:accent5>
        <a:srgbClr val="4472C4"/>
      </a:accent5>
      <a:accent6>
        <a:srgbClr val="4DA79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3838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