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9F6A1B2-F10E-409D-8B2D-FD730EA4BC0F}">
  <a:tblStyle styleId="{F9F6A1B2-F10E-409D-8B2D-FD730EA4BC0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acae0e010_6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acae0e010_6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acae0e010_6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acae0e010_6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acae0e010_6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acae0e010_6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acae0e010_6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acae0e010_6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acae0e010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acae0e010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acae0e010_6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acae0e010_6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acae0e010_6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acae0e010_6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652ff77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652ff77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acae0e010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acae0e01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acae0e010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acae0e010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acae0e010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acae0e010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acae0e010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acae0e010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acae0e010_6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acae0e010_6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acae0e010_6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acae0e010_6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acae0e010_6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acae0e010_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14.png"/><Relationship Id="rId8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4294967295"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Optimización de Portafolio Utilizando Modelo de Markowitz</a:t>
            </a:r>
            <a:endParaRPr sz="2400"/>
          </a:p>
        </p:txBody>
      </p:sp>
      <p:sp>
        <p:nvSpPr>
          <p:cNvPr id="87" name="Google Shape;87;p13"/>
          <p:cNvSpPr txBox="1"/>
          <p:nvPr>
            <p:ph idx="4294967295" type="subTitle"/>
          </p:nvPr>
        </p:nvSpPr>
        <p:spPr>
          <a:xfrm>
            <a:off x="727952" y="22116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Proyecto Final</a:t>
            </a:r>
            <a:endParaRPr/>
          </a:p>
        </p:txBody>
      </p:sp>
      <p:sp>
        <p:nvSpPr>
          <p:cNvPr id="88" name="Google Shape;88;p13"/>
          <p:cNvSpPr txBox="1"/>
          <p:nvPr>
            <p:ph idx="4294967295" type="subTitle"/>
          </p:nvPr>
        </p:nvSpPr>
        <p:spPr>
          <a:xfrm>
            <a:off x="6053600" y="3696575"/>
            <a:ext cx="17280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Esthefany Ortiz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200"/>
              <a:t>Allan Rosas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200"/>
              <a:t>Antonio Manguart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617900" y="612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Condiciones de optimalidad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200" y="1338550"/>
            <a:ext cx="6359126" cy="37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Soluciones y ejemplos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62" y="3614450"/>
            <a:ext cx="325755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8100" y="3640925"/>
            <a:ext cx="4710906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2888" y="2737300"/>
            <a:ext cx="282892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6775" y="2718250"/>
            <a:ext cx="202882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9138" y="2145500"/>
            <a:ext cx="23241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33850" y="2169313"/>
            <a:ext cx="2667000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Solución con CVXOPT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 txBox="1"/>
          <p:nvPr/>
        </p:nvSpPr>
        <p:spPr>
          <a:xfrm>
            <a:off x="2556850" y="2318050"/>
            <a:ext cx="42780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cvxopt </a:t>
            </a:r>
            <a:r>
              <a:rPr lang="es-419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solvers, matrix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solvers.qp(</a:t>
            </a:r>
            <a:r>
              <a:rPr lang="es-419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975" y="3505050"/>
            <a:ext cx="36385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/>
        </p:nvSpPr>
        <p:spPr>
          <a:xfrm>
            <a:off x="555125" y="1525200"/>
            <a:ext cx="73068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 </a:t>
            </a:r>
            <a:r>
              <a:rPr lang="es-419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(sigma)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s-419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matrix(sigma)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 </a:t>
            </a:r>
            <a:r>
              <a:rPr lang="es-419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matrix(np.zeros(d, </a:t>
            </a:r>
            <a:r>
              <a:rPr lang="es-419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s-419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matrix([np.ones(d, </a:t>
            </a:r>
            <a:r>
              <a:rPr lang="es-419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).tolist(),r_i.tolist()])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</a:t>
            </a:r>
            <a:r>
              <a:rPr lang="es-419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matrix([</a:t>
            </a:r>
            <a:r>
              <a:rPr lang="es-419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(rho)])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478925" y="3766875"/>
            <a:ext cx="14724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 </a:t>
            </a:r>
            <a:r>
              <a:rPr lang="es-419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br>
              <a:rPr lang="es-419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 </a:t>
            </a:r>
            <a:r>
              <a:rPr lang="es-419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4852050" y="3434000"/>
            <a:ext cx="3999000" cy="13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 </a:t>
            </a:r>
            <a:r>
              <a:rPr lang="es-419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np.zeros((d, d), </a:t>
            </a:r>
            <a:r>
              <a:rPr lang="es-419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np.fill_diagonal(diagonal, </a:t>
            </a:r>
            <a:r>
              <a:rPr lang="es-419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s-419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 </a:t>
            </a:r>
            <a:r>
              <a:rPr lang="es-419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matrix(diagonal)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 </a:t>
            </a:r>
            <a:r>
              <a:rPr lang="es-419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matrix(np.zeros(d, </a:t>
            </a:r>
            <a:r>
              <a:rPr lang="es-419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200" y="3843075"/>
            <a:ext cx="97155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/>
          <p:nvPr/>
        </p:nvSpPr>
        <p:spPr>
          <a:xfrm>
            <a:off x="3883650" y="3908675"/>
            <a:ext cx="732600" cy="39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6" name="Google Shape;176;p25"/>
          <p:cNvGraphicFramePr/>
          <p:nvPr/>
        </p:nvGraphicFramePr>
        <p:xfrm>
          <a:off x="478925" y="3266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{F9F6A1B2-F10E-409D-8B2D-FD730EA4BC0F}</a:tableStyleId>
              </a:tblPr>
              <a:tblGrid>
                <a:gridCol w="2027775"/>
                <a:gridCol w="221685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/>
                        <a:t>Con ventas en corto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/>
                        <a:t>Sin ventas en corto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Solución por condiciones de optimalidad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6"/>
          <p:cNvSpPr txBox="1"/>
          <p:nvPr/>
        </p:nvSpPr>
        <p:spPr>
          <a:xfrm>
            <a:off x="139300" y="2876550"/>
            <a:ext cx="50256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kkt_matrix</a:t>
            </a:r>
            <a:r>
              <a:rPr lang="es-419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Sigma) %</a:t>
            </a:r>
            <a:r>
              <a:rPr lang="es-419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 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rbind(</a:t>
            </a:r>
            <a:r>
              <a:rPr lang="es-419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%</a:t>
            </a:r>
            <a:r>
              <a:rPr lang="es-419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rbind(r_i) %</a:t>
            </a:r>
            <a:r>
              <a:rPr lang="es-419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cbind(c(rep(</a:t>
            </a:r>
            <a:r>
              <a:rPr lang="es-419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,ncol(Sigma)),</a:t>
            </a:r>
            <a:r>
              <a:rPr lang="es-419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%</a:t>
            </a:r>
            <a:r>
              <a:rPr lang="es-419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cbind(c(r_i, </a:t>
            </a:r>
            <a:r>
              <a:rPr lang="es-419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5228325" y="3235800"/>
            <a:ext cx="3771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s-419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c(rep(</a:t>
            </a:r>
            <a:r>
              <a:rPr lang="es-419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,ncol(Sigma)),</a:t>
            </a:r>
            <a:r>
              <a:rPr lang="es-419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rho)</a:t>
            </a:r>
            <a:endParaRPr/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8625" y="2243138"/>
            <a:ext cx="211455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 txBox="1"/>
          <p:nvPr/>
        </p:nvSpPr>
        <p:spPr>
          <a:xfrm>
            <a:off x="2470100" y="4478725"/>
            <a:ext cx="3771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solve(kkt_matrix, b, </a:t>
            </a:r>
            <a:r>
              <a:rPr lang="es-419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tol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1e-7</a:t>
            </a:r>
            <a:r>
              <a:rPr lang="es-419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122550" y="57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Tabla de Resultados</a:t>
            </a:r>
            <a:endParaRPr/>
          </a:p>
        </p:txBody>
      </p:sp>
      <p:graphicFrame>
        <p:nvGraphicFramePr>
          <p:cNvPr id="191" name="Google Shape;191;p27"/>
          <p:cNvGraphicFramePr/>
          <p:nvPr/>
        </p:nvGraphicFramePr>
        <p:xfrm>
          <a:off x="2037750" y="144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{F9F6A1B2-F10E-409D-8B2D-FD730EA4BC0F}</a:tableStyleId>
              </a:tblPr>
              <a:tblGrid>
                <a:gridCol w="670975"/>
                <a:gridCol w="1498525"/>
                <a:gridCol w="1409075"/>
                <a:gridCol w="1252500"/>
              </a:tblGrid>
              <a:tr h="40005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Acciones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Markowitz con w_i &gt;0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rho = 0.009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Markowitz con short selling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rho = 0.009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Condiciones de optimalidad con R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rho = 0.009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50">
                <a:tc vMerge="1"/>
                <a:tc vMerge="1"/>
                <a:tc vMerge="1"/>
                <a:tc vMerge="1"/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AAPL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0.08015190947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F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0.07915794107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0.079157941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E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AMZN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0.04181040752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7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0.0360798325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7D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0.036079833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7D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MSFT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0.005946541493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EF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0.02150725589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8E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0.021507256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8E5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KO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0.1289167463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E5D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0.1259844943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DB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0.125984494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DBB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PEP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0.03905755811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F8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0.05253054516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5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0.052530545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5D8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JPM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0.000001815126457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0.01155234129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9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0.011552341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9E9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BAC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0.0000002755324103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-0.04593043454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-0.045930435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NKE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0.1181521676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7D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0.1271842717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DB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0.127184272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DBB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ORCL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0.04290046094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7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0.05220341748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5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0.052203417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5D8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IBM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0.0006533481772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-0.001851156996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B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-0.001851157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BEE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PG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0.3337369964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0.3379815051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0.337981505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66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WMT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0.2086717734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D5B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0.2035999872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0.203599987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Conclusiones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7650" y="1182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7650" y="17843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666666"/>
                </a:solidFill>
                <a:highlight>
                  <a:srgbClr val="FFFFFF"/>
                </a:highlight>
              </a:rPr>
              <a:t>El objetivo de este proyecto es entender el problema de optimización de portafolios de Markowitz e implementar una solución de métodos </a:t>
            </a:r>
            <a:r>
              <a:rPr lang="es-419">
                <a:solidFill>
                  <a:srgbClr val="666666"/>
                </a:solidFill>
                <a:highlight>
                  <a:srgbClr val="FFFFFF"/>
                </a:highlight>
              </a:rPr>
              <a:t>numéricos</a:t>
            </a:r>
            <a:r>
              <a:rPr lang="es-419">
                <a:solidFill>
                  <a:srgbClr val="666666"/>
                </a:solidFill>
                <a:highlight>
                  <a:srgbClr val="FFFFFF"/>
                </a:highlight>
              </a:rPr>
              <a:t> para resolver el problema.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666666"/>
                </a:solidFill>
                <a:highlight>
                  <a:srgbClr val="FFFFFF"/>
                </a:highlight>
              </a:rPr>
              <a:t>Para la optimización convexa, se utilizó la librería  CVXOPT de python, este paquete nos permitió resolver el problema usando distintas especificaciones, como incluir short selling.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>
                <a:solidFill>
                  <a:srgbClr val="666666"/>
                </a:solidFill>
                <a:highlight>
                  <a:srgbClr val="FFFFFF"/>
                </a:highlight>
              </a:rPr>
              <a:t>Adicionalmente, exploramos otras soluciones al problema, como simulaciones, resolviendo el sistema de ecuaciones por optimalidad, y exploramos de manera </a:t>
            </a:r>
            <a:r>
              <a:rPr lang="es-419">
                <a:solidFill>
                  <a:srgbClr val="666666"/>
                </a:solidFill>
                <a:highlight>
                  <a:srgbClr val="FFFFFF"/>
                </a:highlight>
              </a:rPr>
              <a:t>teórica</a:t>
            </a:r>
            <a:r>
              <a:rPr lang="es-419">
                <a:solidFill>
                  <a:srgbClr val="666666"/>
                </a:solidFill>
                <a:highlight>
                  <a:srgbClr val="FFFFFF"/>
                </a:highlight>
              </a:rPr>
              <a:t> como sería la solución utilizando el método de Newton.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1220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Antecedentes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7650" y="1756000"/>
            <a:ext cx="7688700" cy="31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teoría moderna de portafolio (MPT) es una teoría de inversión que busca maximizar el retorno y minimizar el riesgo. Esta teoría fue desarrollada por el economista Henry Markowitz  en 1952.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Con anterioridad al trabajo de Markowitz, hacer una buena inversión consistía en seleccionar activos individuales que presentaban buenas rentabilidades por dividendo y buenas perspectivas sin tomar en cuenta ningún otro factor.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MPT se basa en construir carteras de activos para maximizar el retorno esperado en funci´on del nivel de riesgo. Bajo este punto de vista una alta rentabilidad va necesariamente acompa˜nada de un nivel m´as alto de riesgo.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650" y="1232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Descripción y Exploración de Datos (Acciones)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675675" y="2571750"/>
            <a:ext cx="1917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A</a:t>
            </a:r>
            <a:r>
              <a:rPr lang="es-419"/>
              <a:t>pple (AAPL)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Amazon (AMZN)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Microsoft (MSFT)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Coca Cola (KO)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s-419"/>
              <a:t> Pepsi (PEP) 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7650" y="1902163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Utilizando un script de R, se descargaron los rendimientos </a:t>
            </a:r>
            <a:r>
              <a:rPr lang="es-419"/>
              <a:t>históricos</a:t>
            </a:r>
            <a:r>
              <a:rPr lang="es-419"/>
              <a:t> (2012-2019) de las </a:t>
            </a:r>
            <a:r>
              <a:rPr lang="es-419"/>
              <a:t>siguientes acciones.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282300" y="2571750"/>
            <a:ext cx="2290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Bank of America</a:t>
            </a:r>
            <a:r>
              <a:rPr lang="es-419"/>
              <a:t> (BAC)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JP Morgan (JPM)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Nike (NKE)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Oracle (ORCL)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s-419"/>
              <a:t> IBM (IBM)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6262125" y="2571750"/>
            <a:ext cx="1917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Proctor and Gamble (PG)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s-419"/>
              <a:t>Walmart (WMT)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178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Precios diarios</a:t>
            </a:r>
            <a:r>
              <a:rPr lang="es-419"/>
              <a:t> históricos de Acciones 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66375"/>
            <a:ext cx="8839202" cy="3025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00" y="627800"/>
            <a:ext cx="3648276" cy="437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6951" y="691925"/>
            <a:ext cx="4906625" cy="405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7650" y="599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Simulación de portafolios 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175" y="1025625"/>
            <a:ext cx="203835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4025" y="2244825"/>
            <a:ext cx="56959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6825" y="3676325"/>
            <a:ext cx="66103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100" y="619699"/>
            <a:ext cx="6083751" cy="447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456800" y="550225"/>
            <a:ext cx="7326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 de optimización de Markowitz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40" name="Google Shape;140;p21"/>
          <p:cNvSpPr txBox="1"/>
          <p:nvPr>
            <p:ph type="title"/>
          </p:nvPr>
        </p:nvSpPr>
        <p:spPr>
          <a:xfrm>
            <a:off x="4497625" y="2014025"/>
            <a:ext cx="43887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400"/>
              <a:t>Incluimos las restricciones en  la Función Objetivo</a:t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0265" y="2727100"/>
            <a:ext cx="43434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363" y="1432000"/>
            <a:ext cx="4033165" cy="3429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